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8"/>
  </p:notesMasterIdLst>
  <p:sldIdLst>
    <p:sldId id="256" r:id="rId5"/>
    <p:sldId id="312" r:id="rId6"/>
    <p:sldId id="257" r:id="rId7"/>
    <p:sldId id="259" r:id="rId8"/>
    <p:sldId id="260" r:id="rId9"/>
    <p:sldId id="308" r:id="rId10"/>
    <p:sldId id="309" r:id="rId11"/>
    <p:sldId id="310" r:id="rId12"/>
    <p:sldId id="311" r:id="rId13"/>
    <p:sldId id="313" r:id="rId14"/>
    <p:sldId id="314" r:id="rId15"/>
    <p:sldId id="280" r:id="rId16"/>
    <p:sldId id="306" r:id="rId17"/>
  </p:sldIdLst>
  <p:sldSz cx="9144000" cy="5143500" type="screen16x9"/>
  <p:notesSz cx="6858000" cy="9144000"/>
  <p:embeddedFontLst>
    <p:embeddedFont>
      <p:font typeface="Anton" pitchFamily="2" charset="7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C09F6-12BB-6C45-9B0D-8E2505CF82B7}" v="568" dt="2021-10-08T11:40:37.309"/>
    <p1510:client id="{65D4F20E-9520-434E-81F0-FFEADB7B4F4B}" v="46" dt="2021-10-08T11:43:05.564"/>
    <p1510:client id="{8EE25932-0527-4D54-AD11-781A32DA2A39}" v="1" dt="2021-11-05T13:30:49.580"/>
  </p1510:revLst>
</p1510:revInfo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61" d="100"/>
          <a:sy n="61" d="100"/>
        </p:scale>
        <p:origin x="20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The first of these we would like to show you is the distribution of the average age per MQ score category.</a:t>
            </a:r>
          </a:p>
        </p:txBody>
      </p:sp>
    </p:spTree>
    <p:extLst>
      <p:ext uri="{BB962C8B-B14F-4D97-AF65-F5344CB8AC3E}">
        <p14:creationId xmlns:p14="http://schemas.microsoft.com/office/powerpoint/2010/main" val="217480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The first of these we would like to show you is the distribution of the average age per MQ score category.</a:t>
            </a:r>
          </a:p>
        </p:txBody>
      </p:sp>
    </p:spTree>
    <p:extLst>
      <p:ext uri="{BB962C8B-B14F-4D97-AF65-F5344CB8AC3E}">
        <p14:creationId xmlns:p14="http://schemas.microsoft.com/office/powerpoint/2010/main" val="1145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6f1c4480e8_0_25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6f1c4480e8_0_25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I would now like to tell you about our next steps:</a:t>
            </a:r>
          </a:p>
          <a:p>
            <a:pPr marL="0" indent="0">
              <a:buNone/>
            </a:pPr>
            <a:r>
              <a:rPr lang="en-US"/>
              <a:t>We have already received part of the data, the other half is coming.</a:t>
            </a:r>
          </a:p>
          <a:p>
            <a:pPr marL="0" indent="0">
              <a:buNone/>
            </a:pPr>
            <a:r>
              <a:rPr lang="en-US"/>
              <a:t>The data we already have has been </a:t>
            </a:r>
            <a:r>
              <a:rPr lang="en-US" err="1"/>
              <a:t>visualised</a:t>
            </a:r>
            <a:r>
              <a:rPr lang="en-US"/>
              <a:t> in multiple plots in order to explore it.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1c4480e8_0_26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1c4480e8_0_26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99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1c4480e8_0_26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1c4480e8_0_26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761df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761df8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1c4480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1c4480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52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71908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The first of these we would like to show you is the distribution of the average age per MQ score category.</a:t>
            </a:r>
          </a:p>
        </p:txBody>
      </p:sp>
    </p:spTree>
    <p:extLst>
      <p:ext uri="{BB962C8B-B14F-4D97-AF65-F5344CB8AC3E}">
        <p14:creationId xmlns:p14="http://schemas.microsoft.com/office/powerpoint/2010/main" val="276246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The second one we would like to show you is the </a:t>
            </a:r>
            <a:r>
              <a:rPr lang="en-US" err="1">
                <a:latin typeface="Calibri"/>
                <a:cs typeface="Calibri"/>
              </a:rPr>
              <a:t>frequencey</a:t>
            </a:r>
            <a:r>
              <a:rPr lang="en-US">
                <a:latin typeface="Calibri"/>
                <a:cs typeface="Calibri"/>
              </a:rPr>
              <a:t> of MQ score categories in our dataset. We can clearly see that an MQ score category of 3 is the most common one.</a:t>
            </a:r>
          </a:p>
        </p:txBody>
      </p:sp>
    </p:spTree>
    <p:extLst>
      <p:ext uri="{BB962C8B-B14F-4D97-AF65-F5344CB8AC3E}">
        <p14:creationId xmlns:p14="http://schemas.microsoft.com/office/powerpoint/2010/main" val="348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9125" y="-114775"/>
            <a:ext cx="9354300" cy="5337300"/>
          </a:xfrm>
          <a:prstGeom prst="rect">
            <a:avLst/>
          </a:pr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454838" y="1421550"/>
            <a:ext cx="492678" cy="560744"/>
          </a:xfrm>
          <a:custGeom>
            <a:avLst/>
            <a:gdLst/>
            <a:ahLst/>
            <a:cxnLst/>
            <a:rect l="l" t="t" r="r" b="b"/>
            <a:pathLst>
              <a:path w="9996" h="11377" extrusionOk="0">
                <a:moveTo>
                  <a:pt x="4999" y="1132"/>
                </a:moveTo>
                <a:lnTo>
                  <a:pt x="8945" y="3410"/>
                </a:lnTo>
                <a:lnTo>
                  <a:pt x="8945" y="7967"/>
                </a:lnTo>
                <a:lnTo>
                  <a:pt x="4999" y="10246"/>
                </a:lnTo>
                <a:lnTo>
                  <a:pt x="1053" y="7967"/>
                </a:lnTo>
                <a:lnTo>
                  <a:pt x="1053" y="3410"/>
                </a:lnTo>
                <a:lnTo>
                  <a:pt x="4999" y="1132"/>
                </a:lnTo>
                <a:close/>
                <a:moveTo>
                  <a:pt x="4998" y="1"/>
                </a:moveTo>
                <a:cubicBezTo>
                  <a:pt x="4907" y="1"/>
                  <a:pt x="4817" y="24"/>
                  <a:pt x="4736" y="71"/>
                </a:cubicBezTo>
                <a:lnTo>
                  <a:pt x="264" y="2652"/>
                </a:lnTo>
                <a:cubicBezTo>
                  <a:pt x="101" y="2745"/>
                  <a:pt x="2" y="2919"/>
                  <a:pt x="2" y="3108"/>
                </a:cubicBezTo>
                <a:lnTo>
                  <a:pt x="2" y="8270"/>
                </a:lnTo>
                <a:cubicBezTo>
                  <a:pt x="1" y="8458"/>
                  <a:pt x="101" y="8632"/>
                  <a:pt x="264" y="8726"/>
                </a:cubicBezTo>
                <a:lnTo>
                  <a:pt x="4736" y="11307"/>
                </a:lnTo>
                <a:cubicBezTo>
                  <a:pt x="4815" y="11353"/>
                  <a:pt x="4905" y="11377"/>
                  <a:pt x="4999" y="11377"/>
                </a:cubicBezTo>
                <a:cubicBezTo>
                  <a:pt x="5091" y="11377"/>
                  <a:pt x="5181" y="11353"/>
                  <a:pt x="5260" y="11307"/>
                </a:cubicBezTo>
                <a:lnTo>
                  <a:pt x="9732" y="8726"/>
                </a:lnTo>
                <a:cubicBezTo>
                  <a:pt x="9895" y="8632"/>
                  <a:pt x="9995" y="8458"/>
                  <a:pt x="9995" y="8270"/>
                </a:cubicBezTo>
                <a:lnTo>
                  <a:pt x="9995" y="3108"/>
                </a:lnTo>
                <a:cubicBezTo>
                  <a:pt x="9995" y="2919"/>
                  <a:pt x="9895" y="2745"/>
                  <a:pt x="9732" y="2652"/>
                </a:cubicBezTo>
                <a:lnTo>
                  <a:pt x="5260" y="71"/>
                </a:lnTo>
                <a:cubicBezTo>
                  <a:pt x="5179" y="24"/>
                  <a:pt x="5089" y="1"/>
                  <a:pt x="499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50800" y="10337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59500" y="-12866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76425" y="-27581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7519241">
            <a:off x="5162119" y="4368139"/>
            <a:ext cx="1233931" cy="1173076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23775" y="31062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48450" y="47910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834550" y="47475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71950" y="-361950"/>
            <a:ext cx="5043729" cy="5823732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75" y="46439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1346700" y="2411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825" y="2426363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41125" y="269263"/>
            <a:ext cx="52638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8500"/>
              <a:buFont typeface="Anton"/>
              <a:buNone/>
              <a:defRPr sz="8500">
                <a:solidFill>
                  <a:srgbClr val="F7855B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1_2_1_3">
    <p:bg>
      <p:bgPr>
        <a:solidFill>
          <a:srgbClr val="24242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5234822" y="-1993342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-348128" y="1559433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63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3260424">
            <a:off x="-742919" y="1707667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8106700" y="17949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2">
    <p:bg>
      <p:bgPr>
        <a:solidFill>
          <a:srgbClr val="242426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-382528" y="1448033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63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3395525" y="3107282"/>
            <a:ext cx="902081" cy="1041586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 rot="-5400000">
            <a:off x="3455275" y="-554737"/>
            <a:ext cx="1491300" cy="1417800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 rot="-3260424">
            <a:off x="1735656" y="4220617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229800" y="12397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-1337350" y="30268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095313" y="38614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423100" y="3068850"/>
            <a:ext cx="429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4779296" y="-1901875"/>
            <a:ext cx="5336236" cy="6161751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584925" y="1096325"/>
            <a:ext cx="7461600" cy="31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450800" y="10337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8450800" y="1852663"/>
            <a:ext cx="561275" cy="648075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59500" y="-12866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576425" y="-27581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8623775" y="31062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60375" y="46439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965700" y="36379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399100" y="3492988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4242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rot="-5400000">
            <a:off x="7432375" y="3244333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728238" y="46113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4143700" y="4414575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763525" y="1930863"/>
            <a:ext cx="32922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63525" y="121148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1_2_1_2">
    <p:bg>
      <p:bgPr>
        <a:solidFill>
          <a:srgbClr val="24242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2"/>
          </p:nvPr>
        </p:nvSpPr>
        <p:spPr>
          <a:xfrm>
            <a:off x="77771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"/>
          </p:nvPr>
        </p:nvSpPr>
        <p:spPr>
          <a:xfrm>
            <a:off x="77770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3"/>
          </p:nvPr>
        </p:nvSpPr>
        <p:spPr>
          <a:xfrm>
            <a:off x="274084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4"/>
          </p:nvPr>
        </p:nvSpPr>
        <p:spPr>
          <a:xfrm>
            <a:off x="274083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5"/>
          </p:nvPr>
        </p:nvSpPr>
        <p:spPr>
          <a:xfrm>
            <a:off x="470396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6"/>
          </p:nvPr>
        </p:nvSpPr>
        <p:spPr>
          <a:xfrm>
            <a:off x="470395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 idx="7"/>
          </p:nvPr>
        </p:nvSpPr>
        <p:spPr>
          <a:xfrm>
            <a:off x="666709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8"/>
          </p:nvPr>
        </p:nvSpPr>
        <p:spPr>
          <a:xfrm>
            <a:off x="666708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2_1_2_1">
    <p:bg>
      <p:bgPr>
        <a:solidFill>
          <a:srgbClr val="242426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70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ddyouremail@freepik.com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>
            <a:off x="517325" y="266700"/>
            <a:ext cx="3619800" cy="3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FITNESS APP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Here is where your pitch deck begins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3EE79A-F523-9C44-9832-E9B8BAB3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9" name="Voorbereiding 8">
            <a:extLst>
              <a:ext uri="{FF2B5EF4-FFF2-40B4-BE49-F238E27FC236}">
                <a16:creationId xmlns:a16="http://schemas.microsoft.com/office/drawing/2014/main" id="{D09C3918-CD4A-1C4D-B294-FE396D00A05E}"/>
              </a:ext>
            </a:extLst>
          </p:cNvPr>
          <p:cNvSpPr/>
          <p:nvPr/>
        </p:nvSpPr>
        <p:spPr>
          <a:xfrm rot="16200000">
            <a:off x="-380925" y="203067"/>
            <a:ext cx="5322084" cy="5119498"/>
          </a:xfrm>
          <a:prstGeom prst="flowChartPreparation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99211B-4EE6-C546-87B2-5AE47DDA4000}"/>
              </a:ext>
            </a:extLst>
          </p:cNvPr>
          <p:cNvSpPr txBox="1"/>
          <p:nvPr/>
        </p:nvSpPr>
        <p:spPr>
          <a:xfrm>
            <a:off x="-46181" y="1334241"/>
            <a:ext cx="4767363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2800" b="1" err="1">
                <a:solidFill>
                  <a:schemeClr val="bg1"/>
                </a:solidFill>
              </a:rPr>
              <a:t>Motoric</a:t>
            </a:r>
            <a:r>
              <a:rPr lang="nl-NL" sz="2800" b="1">
                <a:solidFill>
                  <a:schemeClr val="bg1"/>
                </a:solidFill>
              </a:rPr>
              <a:t> skills development</a:t>
            </a:r>
          </a:p>
          <a:p>
            <a:endParaRPr lang="nl-NL" sz="2000" b="1">
              <a:solidFill>
                <a:schemeClr val="bg1"/>
              </a:solidFill>
            </a:endParaRPr>
          </a:p>
          <a:p>
            <a:r>
              <a:rPr lang="nl-NL" sz="1800" b="1">
                <a:solidFill>
                  <a:schemeClr val="bg1"/>
                </a:solidFill>
              </a:rPr>
              <a:t>Made </a:t>
            </a:r>
            <a:r>
              <a:rPr lang="nl-NL" sz="1800" b="1" err="1">
                <a:solidFill>
                  <a:schemeClr val="bg1"/>
                </a:solidFill>
              </a:rPr>
              <a:t>by</a:t>
            </a:r>
            <a:r>
              <a:rPr lang="nl-NL" sz="1800" b="1">
                <a:solidFill>
                  <a:schemeClr val="bg1"/>
                </a:solidFill>
              </a:rPr>
              <a:t>:</a:t>
            </a:r>
          </a:p>
          <a:p>
            <a:r>
              <a:rPr lang="nl-NL" sz="1800">
                <a:solidFill>
                  <a:schemeClr val="bg1"/>
                </a:solidFill>
              </a:rPr>
              <a:t>Lisa </a:t>
            </a:r>
            <a:r>
              <a:rPr lang="nl-NL" sz="1800" err="1">
                <a:solidFill>
                  <a:schemeClr val="bg1"/>
                </a:solidFill>
              </a:rPr>
              <a:t>Dumaij</a:t>
            </a:r>
            <a:r>
              <a:rPr lang="nl-NL" sz="1800">
                <a:solidFill>
                  <a:schemeClr val="bg1"/>
                </a:solidFill>
              </a:rPr>
              <a:t>		19049838</a:t>
            </a:r>
          </a:p>
          <a:p>
            <a:r>
              <a:rPr lang="nl-NL" sz="1800" err="1">
                <a:solidFill>
                  <a:schemeClr val="bg1"/>
                </a:solidFill>
              </a:rPr>
              <a:t>Yuliya</a:t>
            </a:r>
            <a:r>
              <a:rPr lang="nl-NL" sz="1800">
                <a:solidFill>
                  <a:schemeClr val="bg1"/>
                </a:solidFill>
              </a:rPr>
              <a:t> </a:t>
            </a:r>
            <a:r>
              <a:rPr lang="nl-NL" sz="1800" err="1">
                <a:solidFill>
                  <a:schemeClr val="bg1"/>
                </a:solidFill>
              </a:rPr>
              <a:t>Litvin</a:t>
            </a:r>
            <a:r>
              <a:rPr lang="nl-NL" sz="1800">
                <a:solidFill>
                  <a:schemeClr val="bg1"/>
                </a:solidFill>
              </a:rPr>
              <a:t>		20161417</a:t>
            </a:r>
          </a:p>
          <a:p>
            <a:r>
              <a:rPr lang="nl-NL" sz="1800">
                <a:solidFill>
                  <a:schemeClr val="bg1"/>
                </a:solidFill>
              </a:rPr>
              <a:t>Mustafa </a:t>
            </a:r>
            <a:r>
              <a:rPr lang="nl-NL" sz="1800" err="1">
                <a:solidFill>
                  <a:schemeClr val="bg1"/>
                </a:solidFill>
              </a:rPr>
              <a:t>Mousa</a:t>
            </a:r>
            <a:r>
              <a:rPr lang="nl-NL" sz="1800">
                <a:solidFill>
                  <a:schemeClr val="bg1"/>
                </a:solidFill>
              </a:rPr>
              <a:t>		18068987</a:t>
            </a:r>
          </a:p>
          <a:p>
            <a:r>
              <a:rPr lang="nl-NL" sz="1800">
                <a:solidFill>
                  <a:schemeClr val="bg1"/>
                </a:solidFill>
              </a:rPr>
              <a:t>Pascal Seegers		21132844</a:t>
            </a:r>
          </a:p>
          <a:p>
            <a:r>
              <a:rPr lang="nl-NL" sz="1800">
                <a:solidFill>
                  <a:schemeClr val="bg1"/>
                </a:solidFill>
              </a:rPr>
              <a:t>Joost van Viegen		18048757</a:t>
            </a:r>
          </a:p>
          <a:p>
            <a:r>
              <a:rPr lang="nl-NL" sz="1800">
                <a:solidFill>
                  <a:schemeClr val="bg1"/>
                </a:solidFill>
              </a:rPr>
              <a:t>Joep van der Zanden	19134282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865-56A5-49BB-9E88-24AEDA9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8AB39-8A4D-4642-8556-277E7CD9D1B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15E231-1525-4792-862F-53A40165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3EAED1-CA34-4A79-9681-8F49E84B9128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B6A13A-015F-4C13-81FE-811DDCE77FC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B98CD4-0F89-4F68-B155-C284588CB14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A27092-F11D-4BB5-8AF5-641311B7499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4F865A-FE97-4378-9D50-EB337EDF6F6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C3F79ED-5CF8-40C6-8CE9-B78DD7D1C1E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53B1-51A7-4D43-A6EA-D59E908414CC}"/>
              </a:ext>
            </a:extLst>
          </p:cNvPr>
          <p:cNvSpPr/>
          <p:nvPr/>
        </p:nvSpPr>
        <p:spPr>
          <a:xfrm>
            <a:off x="-25879" y="-1274"/>
            <a:ext cx="9201878" cy="514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14DF8C3-883E-42DD-B951-BB71080D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" y="1157944"/>
            <a:ext cx="9141372" cy="28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865-56A5-49BB-9E88-24AEDA9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8AB39-8A4D-4642-8556-277E7CD9D1B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15E231-1525-4792-862F-53A40165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3EAED1-CA34-4A79-9681-8F49E84B9128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B6A13A-015F-4C13-81FE-811DDCE77FC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B98CD4-0F89-4F68-B155-C284588CB14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A27092-F11D-4BB5-8AF5-641311B7499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4F865A-FE97-4378-9D50-EB337EDF6F6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C3F79ED-5CF8-40C6-8CE9-B78DD7D1C1E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53B1-51A7-4D43-A6EA-D59E908414CC}"/>
              </a:ext>
            </a:extLst>
          </p:cNvPr>
          <p:cNvSpPr/>
          <p:nvPr/>
        </p:nvSpPr>
        <p:spPr>
          <a:xfrm>
            <a:off x="-25879" y="-1274"/>
            <a:ext cx="9169033" cy="514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AAAA1FC-E49F-43A2-8592-04ECC9C9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27" y="761343"/>
            <a:ext cx="9172851" cy="37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0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4" name="Google Shape;2614;p59"/>
          <p:cNvCxnSpPr/>
          <p:nvPr/>
        </p:nvCxnSpPr>
        <p:spPr>
          <a:xfrm>
            <a:off x="1621650" y="1724175"/>
            <a:ext cx="3930300" cy="1368000"/>
          </a:xfrm>
          <a:prstGeom prst="bentConnector3">
            <a:avLst>
              <a:gd name="adj1" fmla="val 7779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1" name="Google Shape;2601;p59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b="1">
                <a:solidFill>
                  <a:schemeClr val="accent1"/>
                </a:solidFill>
              </a:rPr>
              <a:t>04 </a:t>
            </a:r>
            <a:r>
              <a:rPr lang="nl-NL">
                <a:solidFill>
                  <a:schemeClr val="bg2">
                    <a:lumMod val="60000"/>
                    <a:lumOff val="40000"/>
                  </a:schemeClr>
                </a:solidFill>
              </a:rPr>
              <a:t>Next Steps</a:t>
            </a:r>
          </a:p>
        </p:txBody>
      </p:sp>
      <p:sp>
        <p:nvSpPr>
          <p:cNvPr id="2602" name="Google Shape;2602;p59"/>
          <p:cNvSpPr txBox="1">
            <a:spLocks noGrp="1"/>
          </p:cNvSpPr>
          <p:nvPr>
            <p:ph type="title" idx="4294967295"/>
          </p:nvPr>
        </p:nvSpPr>
        <p:spPr>
          <a:xfrm>
            <a:off x="777725" y="1960775"/>
            <a:ext cx="16992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Receive Data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603" name="Google Shape;2603;p59"/>
          <p:cNvSpPr txBox="1">
            <a:spLocks noGrp="1"/>
          </p:cNvSpPr>
          <p:nvPr>
            <p:ph type="subTitle" idx="4294967295"/>
          </p:nvPr>
        </p:nvSpPr>
        <p:spPr>
          <a:xfrm>
            <a:off x="777709" y="22656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-NL" sz="1400"/>
              <a:t>T0 has been </a:t>
            </a:r>
            <a:r>
              <a:rPr lang="nl-NL" sz="1400" err="1"/>
              <a:t>received</a:t>
            </a:r>
            <a:r>
              <a:rPr lang="nl-NL" sz="1400"/>
              <a:t>, T1 is </a:t>
            </a:r>
            <a:r>
              <a:rPr lang="nl-NL" sz="1400" err="1"/>
              <a:t>coming</a:t>
            </a:r>
            <a:endParaRPr sz="1400"/>
          </a:p>
        </p:txBody>
      </p:sp>
      <p:sp>
        <p:nvSpPr>
          <p:cNvPr id="2604" name="Google Shape;2604;p59"/>
          <p:cNvSpPr txBox="1">
            <a:spLocks noGrp="1"/>
          </p:cNvSpPr>
          <p:nvPr>
            <p:ph type="title" idx="4294967295"/>
          </p:nvPr>
        </p:nvSpPr>
        <p:spPr>
          <a:xfrm>
            <a:off x="2740850" y="1960775"/>
            <a:ext cx="16992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>
                <a:solidFill>
                  <a:schemeClr val="accent1"/>
                </a:solidFill>
              </a:rPr>
              <a:t>Explore data</a:t>
            </a:r>
            <a:endParaRPr lang="en-US"/>
          </a:p>
        </p:txBody>
      </p:sp>
      <p:sp>
        <p:nvSpPr>
          <p:cNvPr id="2605" name="Google Shape;2605;p59"/>
          <p:cNvSpPr txBox="1">
            <a:spLocks noGrp="1"/>
          </p:cNvSpPr>
          <p:nvPr>
            <p:ph type="subTitle" idx="4294967295"/>
          </p:nvPr>
        </p:nvSpPr>
        <p:spPr>
          <a:xfrm>
            <a:off x="2740834" y="22656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606" name="Google Shape;2606;p59"/>
          <p:cNvSpPr txBox="1">
            <a:spLocks noGrp="1"/>
          </p:cNvSpPr>
          <p:nvPr>
            <p:ph type="title" idx="4294967295"/>
          </p:nvPr>
        </p:nvSpPr>
        <p:spPr>
          <a:xfrm>
            <a:off x="4703975" y="3332375"/>
            <a:ext cx="16992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>
                <a:solidFill>
                  <a:schemeClr val="accent1"/>
                </a:solidFill>
              </a:rPr>
              <a:t>Create models</a:t>
            </a:r>
          </a:p>
        </p:txBody>
      </p:sp>
      <p:sp>
        <p:nvSpPr>
          <p:cNvPr id="2607" name="Google Shape;2607;p59"/>
          <p:cNvSpPr txBox="1">
            <a:spLocks noGrp="1"/>
          </p:cNvSpPr>
          <p:nvPr>
            <p:ph type="subTitle" idx="4294967295"/>
          </p:nvPr>
        </p:nvSpPr>
        <p:spPr>
          <a:xfrm>
            <a:off x="470395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/>
          </a:p>
        </p:txBody>
      </p:sp>
      <p:sp>
        <p:nvSpPr>
          <p:cNvPr id="2608" name="Google Shape;2608;p59"/>
          <p:cNvSpPr txBox="1">
            <a:spLocks noGrp="1"/>
          </p:cNvSpPr>
          <p:nvPr>
            <p:ph type="title" idx="4294967295"/>
          </p:nvPr>
        </p:nvSpPr>
        <p:spPr>
          <a:xfrm>
            <a:off x="6667100" y="3332375"/>
            <a:ext cx="16992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400">
                <a:solidFill>
                  <a:schemeClr val="accent1"/>
                </a:solidFill>
              </a:rPr>
              <a:t>Write paper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609" name="Google Shape;2609;p59"/>
          <p:cNvSpPr txBox="1">
            <a:spLocks noGrp="1"/>
          </p:cNvSpPr>
          <p:nvPr>
            <p:ph type="subTitle" idx="4294967295"/>
          </p:nvPr>
        </p:nvSpPr>
        <p:spPr>
          <a:xfrm>
            <a:off x="666708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610" name="Google Shape;2610;p59"/>
          <p:cNvSpPr/>
          <p:nvPr/>
        </p:nvSpPr>
        <p:spPr>
          <a:xfrm>
            <a:off x="1547512" y="1632779"/>
            <a:ext cx="159570" cy="184248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42426"/>
              </a:solidFill>
            </a:endParaRPr>
          </a:p>
        </p:txBody>
      </p:sp>
      <p:sp>
        <p:nvSpPr>
          <p:cNvPr id="2611" name="Google Shape;2611;p59"/>
          <p:cNvSpPr/>
          <p:nvPr/>
        </p:nvSpPr>
        <p:spPr>
          <a:xfrm>
            <a:off x="3510650" y="1632779"/>
            <a:ext cx="159570" cy="184248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42426"/>
              </a:solidFill>
            </a:endParaRPr>
          </a:p>
        </p:txBody>
      </p:sp>
      <p:sp>
        <p:nvSpPr>
          <p:cNvPr id="2612" name="Google Shape;2612;p59"/>
          <p:cNvSpPr/>
          <p:nvPr/>
        </p:nvSpPr>
        <p:spPr>
          <a:xfrm>
            <a:off x="5473787" y="3000679"/>
            <a:ext cx="159570" cy="184248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nl-NL" sz="3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13" name="Google Shape;2613;p59"/>
          <p:cNvSpPr/>
          <p:nvPr/>
        </p:nvSpPr>
        <p:spPr>
          <a:xfrm>
            <a:off x="7436900" y="3000679"/>
            <a:ext cx="159570" cy="184248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42426"/>
              </a:solidFill>
            </a:endParaRPr>
          </a:p>
        </p:txBody>
      </p:sp>
      <p:cxnSp>
        <p:nvCxnSpPr>
          <p:cNvPr id="2615" name="Google Shape;2615;p59"/>
          <p:cNvCxnSpPr/>
          <p:nvPr/>
        </p:nvCxnSpPr>
        <p:spPr>
          <a:xfrm>
            <a:off x="5570575" y="3092050"/>
            <a:ext cx="1974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55;p63">
            <a:extLst>
              <a:ext uri="{FF2B5EF4-FFF2-40B4-BE49-F238E27FC236}">
                <a16:creationId xmlns:a16="http://schemas.microsoft.com/office/drawing/2014/main" id="{07013B1B-985D-1942-A132-225B76D2008D}"/>
              </a:ext>
            </a:extLst>
          </p:cNvPr>
          <p:cNvSpPr txBox="1">
            <a:spLocks/>
          </p:cNvSpPr>
          <p:nvPr/>
        </p:nvSpPr>
        <p:spPr>
          <a:xfrm>
            <a:off x="2356204" y="1996350"/>
            <a:ext cx="4849599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nl-NL" sz="2000">
                <a:solidFill>
                  <a:schemeClr val="bg1"/>
                </a:solidFill>
              </a:rPr>
              <a:t>Do </a:t>
            </a:r>
            <a:r>
              <a:rPr lang="nl-NL" sz="2000" err="1">
                <a:solidFill>
                  <a:schemeClr val="bg1"/>
                </a:solidFill>
              </a:rPr>
              <a:t>you</a:t>
            </a:r>
            <a:r>
              <a:rPr lang="nl-NL" sz="2000">
                <a:solidFill>
                  <a:schemeClr val="bg1"/>
                </a:solidFill>
              </a:rPr>
              <a:t> have </a:t>
            </a:r>
            <a:r>
              <a:rPr lang="nl-NL" sz="2000" err="1">
                <a:solidFill>
                  <a:schemeClr val="bg1"/>
                </a:solidFill>
              </a:rPr>
              <a:t>any</a:t>
            </a:r>
            <a:r>
              <a:rPr lang="nl-NL" sz="2000">
                <a:solidFill>
                  <a:schemeClr val="bg1"/>
                </a:solidFill>
              </a:rPr>
              <a:t> </a:t>
            </a:r>
            <a:r>
              <a:rPr lang="nl-NL" sz="2000" err="1">
                <a:solidFill>
                  <a:schemeClr val="bg1"/>
                </a:solidFill>
              </a:rPr>
              <a:t>questions</a:t>
            </a:r>
            <a:r>
              <a:rPr lang="nl-NL" sz="2000">
                <a:solidFill>
                  <a:schemeClr val="bg1"/>
                </a:solidFill>
              </a:rPr>
              <a:t>? </a:t>
            </a:r>
          </a:p>
          <a:p>
            <a:pPr algn="ctr"/>
            <a:r>
              <a:rPr lang="nl-NL" sz="2000">
                <a:solidFill>
                  <a:schemeClr val="bg1"/>
                </a:solidFill>
                <a:uFill>
                  <a:noFill/>
                </a:uFill>
              </a:rPr>
              <a:t>Lisa </a:t>
            </a:r>
            <a:r>
              <a:rPr lang="nl-NL" sz="2000" err="1">
                <a:solidFill>
                  <a:schemeClr val="bg1"/>
                </a:solidFill>
                <a:uFill>
                  <a:noFill/>
                </a:uFill>
              </a:rPr>
              <a:t>Dumaij</a:t>
            </a:r>
            <a:endParaRPr lang="nl-NL" sz="2000">
              <a:solidFill>
                <a:schemeClr val="bg1"/>
              </a:solidFill>
              <a:uFill>
                <a:noFill/>
              </a:uFill>
            </a:endParaRPr>
          </a:p>
          <a:p>
            <a:pPr algn="ctr"/>
            <a:r>
              <a:rPr lang="nl-NL" sz="2000">
                <a:solidFill>
                  <a:schemeClr val="bg1"/>
                </a:solidFill>
                <a:uFill>
                  <a:noFill/>
                </a:uFill>
              </a:rPr>
              <a:t>19049838</a:t>
            </a:r>
            <a:r>
              <a:rPr lang="nl-NL" sz="2000">
                <a:solidFill>
                  <a:schemeClr val="bg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nl-NL" sz="2000">
                <a:solidFill>
                  <a:schemeClr val="bg1"/>
                </a:solidFill>
                <a:uFill>
                  <a:noFill/>
                </a:uFill>
              </a:rPr>
              <a:t>student.hhs.nl</a:t>
            </a:r>
            <a:r>
              <a:rPr lang="nl-NL" sz="2000">
                <a:solidFill>
                  <a:schemeClr val="bg1"/>
                </a:solidFill>
              </a:rPr>
              <a:t> </a:t>
            </a:r>
            <a:br>
              <a:rPr lang="nl-NL" sz="2000">
                <a:solidFill>
                  <a:schemeClr val="bg1"/>
                </a:solidFill>
              </a:rPr>
            </a:br>
            <a:endParaRPr lang="nl-NL" sz="2000">
              <a:solidFill>
                <a:schemeClr val="bg1"/>
              </a:solidFill>
            </a:endParaRPr>
          </a:p>
          <a:p>
            <a:pPr algn="ctr"/>
            <a:br>
              <a:rPr lang="nl-NL"/>
            </a:br>
            <a:endParaRPr lang="nl-NL">
              <a:solidFill>
                <a:schemeClr val="bg1"/>
              </a:solidFill>
            </a:endParaRPr>
          </a:p>
        </p:txBody>
      </p:sp>
      <p:sp>
        <p:nvSpPr>
          <p:cNvPr id="4" name="Google Shape;2656;p63">
            <a:extLst>
              <a:ext uri="{FF2B5EF4-FFF2-40B4-BE49-F238E27FC236}">
                <a16:creationId xmlns:a16="http://schemas.microsoft.com/office/drawing/2014/main" id="{B3E13A6B-E9B6-5C47-8659-99A915E9D89B}"/>
              </a:ext>
            </a:extLst>
          </p:cNvPr>
          <p:cNvSpPr txBox="1">
            <a:spLocks/>
          </p:cNvSpPr>
          <p:nvPr/>
        </p:nvSpPr>
        <p:spPr>
          <a:xfrm>
            <a:off x="2677794" y="1136267"/>
            <a:ext cx="420642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6600">
                <a:solidFill>
                  <a:schemeClr val="bg1"/>
                </a:solidFill>
                <a:latin typeface="Anton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031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201860" y="585299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Motoric Skills</a:t>
            </a: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1B992C-19EE-904A-B39B-39C6C690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1" y="1768431"/>
            <a:ext cx="2768704" cy="183906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53B2550-65B9-894D-A3D2-F5D67D04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49" y="1768431"/>
            <a:ext cx="2768702" cy="183906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47A1F50-DD26-A94C-99EA-5EA22708CB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62" b="1703"/>
          <a:stretch/>
        </p:blipFill>
        <p:spPr>
          <a:xfrm>
            <a:off x="6080325" y="1768431"/>
            <a:ext cx="2814104" cy="18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2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201860" y="585299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Motoric Skills</a:t>
            </a: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1B992C-19EE-904A-B39B-39C6C690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1" y="1768431"/>
            <a:ext cx="2768704" cy="183906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53B2550-65B9-894D-A3D2-F5D67D04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49" y="1768431"/>
            <a:ext cx="2768702" cy="183906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47A1F50-DD26-A94C-99EA-5EA22708CB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62" b="1703"/>
          <a:stretch/>
        </p:blipFill>
        <p:spPr>
          <a:xfrm>
            <a:off x="6080325" y="1768431"/>
            <a:ext cx="2814104" cy="1839066"/>
          </a:xfrm>
          <a:prstGeom prst="rect">
            <a:avLst/>
          </a:prstGeom>
        </p:spPr>
      </p:pic>
      <p:sp>
        <p:nvSpPr>
          <p:cNvPr id="6" name="Vermenigvuldigen 5">
            <a:extLst>
              <a:ext uri="{FF2B5EF4-FFF2-40B4-BE49-F238E27FC236}">
                <a16:creationId xmlns:a16="http://schemas.microsoft.com/office/drawing/2014/main" id="{ACCEC4AF-6199-6A4C-87BE-D3CC2A5A145E}"/>
              </a:ext>
            </a:extLst>
          </p:cNvPr>
          <p:cNvSpPr/>
          <p:nvPr/>
        </p:nvSpPr>
        <p:spPr>
          <a:xfrm>
            <a:off x="6639451" y="2217961"/>
            <a:ext cx="1295609" cy="11785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ermenigvuldigen 9">
            <a:extLst>
              <a:ext uri="{FF2B5EF4-FFF2-40B4-BE49-F238E27FC236}">
                <a16:creationId xmlns:a16="http://schemas.microsoft.com/office/drawing/2014/main" id="{013E5549-BD04-7345-9A5B-4DA639DDAA55}"/>
              </a:ext>
            </a:extLst>
          </p:cNvPr>
          <p:cNvSpPr/>
          <p:nvPr/>
        </p:nvSpPr>
        <p:spPr>
          <a:xfrm>
            <a:off x="3892253" y="2098673"/>
            <a:ext cx="1295609" cy="11785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ermenigvuldigen 10">
            <a:extLst>
              <a:ext uri="{FF2B5EF4-FFF2-40B4-BE49-F238E27FC236}">
                <a16:creationId xmlns:a16="http://schemas.microsoft.com/office/drawing/2014/main" id="{E552BDD7-E87C-E247-AFB2-B42B0AE9F63D}"/>
              </a:ext>
            </a:extLst>
          </p:cNvPr>
          <p:cNvSpPr/>
          <p:nvPr/>
        </p:nvSpPr>
        <p:spPr>
          <a:xfrm>
            <a:off x="993942" y="2098674"/>
            <a:ext cx="1295609" cy="11785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245586" y="1641500"/>
            <a:ext cx="5072339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 err="1">
                <a:solidFill>
                  <a:schemeClr val="bg1">
                    <a:lumMod val="95000"/>
                  </a:schemeClr>
                </a:solidFill>
              </a:rPr>
              <a:t>Started</a:t>
            </a:r>
            <a:r>
              <a:rPr lang="nl-NL" sz="3200">
                <a:solidFill>
                  <a:schemeClr val="bg1">
                    <a:lumMod val="95000"/>
                  </a:schemeClr>
                </a:solidFill>
              </a:rPr>
              <a:t> in 2019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 err="1">
                <a:solidFill>
                  <a:schemeClr val="bg1">
                    <a:lumMod val="95000"/>
                  </a:schemeClr>
                </a:solidFill>
              </a:rPr>
              <a:t>Providing</a:t>
            </a:r>
            <a:r>
              <a:rPr lang="nl-NL" sz="3200">
                <a:solidFill>
                  <a:schemeClr val="bg1">
                    <a:lumMod val="95000"/>
                  </a:schemeClr>
                </a:solidFill>
              </a:rPr>
              <a:t> tools</a:t>
            </a:r>
          </a:p>
          <a:p>
            <a:pPr marL="285750" lvl="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3200">
                <a:solidFill>
                  <a:schemeClr val="bg1">
                    <a:lumMod val="95000"/>
                  </a:schemeClr>
                </a:solidFill>
              </a:rPr>
              <a:t>Value of </a:t>
            </a:r>
            <a:r>
              <a:rPr lang="nl-NL" sz="3200" err="1">
                <a:solidFill>
                  <a:schemeClr val="bg1">
                    <a:lumMod val="95000"/>
                  </a:schemeClr>
                </a:solidFill>
              </a:rPr>
              <a:t>motoric</a:t>
            </a:r>
            <a:r>
              <a:rPr lang="nl-NL" sz="3200">
                <a:solidFill>
                  <a:schemeClr val="bg1">
                    <a:lumMod val="95000"/>
                  </a:schemeClr>
                </a:solidFill>
              </a:rPr>
              <a:t> skills</a:t>
            </a: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135656" y="635850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err="1">
                <a:solidFill>
                  <a:schemeClr val="bg2">
                    <a:lumMod val="60000"/>
                    <a:lumOff val="40000"/>
                  </a:schemeClr>
                </a:solidFill>
              </a:rPr>
              <a:t>StartVaardig</a:t>
            </a:r>
            <a:r>
              <a:rPr lang="nl-NL" b="1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05D042BD-9D44-CA45-BF2B-99115ACD5A93}"/>
              </a:ext>
            </a:extLst>
          </p:cNvPr>
          <p:cNvSpPr/>
          <p:nvPr/>
        </p:nvSpPr>
        <p:spPr>
          <a:xfrm>
            <a:off x="5411973" y="0"/>
            <a:ext cx="3732028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869410-E359-0041-B789-87B53CB0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73" y="0"/>
            <a:ext cx="4441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18ADC2-B55E-6D46-A22F-4878E09693BB}"/>
              </a:ext>
            </a:extLst>
          </p:cNvPr>
          <p:cNvSpPr txBox="1"/>
          <p:nvPr/>
        </p:nvSpPr>
        <p:spPr>
          <a:xfrm>
            <a:off x="636135" y="58681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>
                <a:solidFill>
                  <a:schemeClr val="accent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-1948175" y="12393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Measurements</a:t>
            </a:r>
            <a:r>
              <a:rPr lang="nl-NL" sz="280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2800" err="1">
                <a:solidFill>
                  <a:schemeClr val="bg2">
                    <a:lumMod val="60000"/>
                    <a:lumOff val="40000"/>
                  </a:schemeClr>
                </a:solidFill>
              </a:rPr>
              <a:t>and</a:t>
            </a:r>
            <a:r>
              <a:rPr lang="nl-NL" sz="2800">
                <a:solidFill>
                  <a:schemeClr val="bg2">
                    <a:lumMod val="60000"/>
                    <a:lumOff val="40000"/>
                  </a:schemeClr>
                </a:solidFill>
              </a:rPr>
              <a:t> tests</a:t>
            </a:r>
            <a:endParaRPr sz="28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1312755" y="1896715"/>
            <a:ext cx="4643907" cy="2662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nl-NL" sz="2800" err="1"/>
              <a:t>Competence</a:t>
            </a:r>
            <a:endParaRPr lang="nl-NL" sz="280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nl-NL" sz="2800" err="1"/>
              <a:t>Motivation</a:t>
            </a:r>
            <a:endParaRPr lang="nl-NL" sz="280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nl-NL" sz="2800" err="1"/>
              <a:t>Perception</a:t>
            </a:r>
            <a:endParaRPr lang="nl-NL" sz="280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nl-NL" sz="2800"/>
              <a:t>BMI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nl-NL" sz="2800" err="1"/>
              <a:t>Questionaires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CBD37-50B1-4458-9880-9609B0418F2C}"/>
              </a:ext>
            </a:extLst>
          </p:cNvPr>
          <p:cNvSpPr txBox="1"/>
          <p:nvPr/>
        </p:nvSpPr>
        <p:spPr>
          <a:xfrm>
            <a:off x="1150822" y="1910048"/>
            <a:ext cx="68347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“A model to predict potential motoric disadvantage”</a:t>
            </a:r>
            <a:endParaRPr lang="de-DE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F5F0FA6-2C6F-1242-89F0-D266E03EF93B}"/>
              </a:ext>
            </a:extLst>
          </p:cNvPr>
          <p:cNvSpPr txBox="1"/>
          <p:nvPr/>
        </p:nvSpPr>
        <p:spPr>
          <a:xfrm>
            <a:off x="309110" y="289877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>
                <a:solidFill>
                  <a:schemeClr val="accent1"/>
                </a:solidFill>
              </a:rPr>
              <a:t>02 </a:t>
            </a:r>
            <a:r>
              <a:rPr lang="nl-NL" sz="3200" b="1" err="1">
                <a:solidFill>
                  <a:schemeClr val="bg2">
                    <a:lumMod val="60000"/>
                    <a:lumOff val="40000"/>
                  </a:schemeClr>
                </a:solidFill>
              </a:rPr>
              <a:t>Our</a:t>
            </a:r>
            <a:r>
              <a:rPr lang="nl-NL" sz="3200" b="1">
                <a:solidFill>
                  <a:schemeClr val="bg2">
                    <a:lumMod val="60000"/>
                    <a:lumOff val="40000"/>
                  </a:schemeClr>
                </a:solidFill>
              </a:rPr>
              <a:t> Goal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CA02BC8-51BA-46FD-9AF4-2A9140F98CD6}"/>
              </a:ext>
            </a:extLst>
          </p:cNvPr>
          <p:cNvSpPr txBox="1"/>
          <p:nvPr/>
        </p:nvSpPr>
        <p:spPr>
          <a:xfrm>
            <a:off x="3200399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Klikken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15444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>
                <a:solidFill>
                  <a:schemeClr val="accent1"/>
                </a:solidFill>
              </a:rPr>
              <a:t>03 </a:t>
            </a:r>
            <a:r>
              <a:rPr lang="en">
                <a:solidFill>
                  <a:schemeClr val="bg2">
                    <a:lumMod val="60000"/>
                    <a:lumOff val="40000"/>
                  </a:schemeClr>
                </a:solidFill>
              </a:rPr>
              <a:t>What did we do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580126" y="1124669"/>
            <a:ext cx="670056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Received data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Combined data files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Explored data using </a:t>
            </a:r>
            <a:r>
              <a:rPr lang="en-US" sz="2800" err="1">
                <a:solidFill>
                  <a:schemeClr val="bg1"/>
                </a:solidFill>
              </a:rPr>
              <a:t>visualisations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Predictions of MQ score with KNN</a:t>
            </a:r>
          </a:p>
        </p:txBody>
      </p:sp>
    </p:spTree>
    <p:extLst>
      <p:ext uri="{BB962C8B-B14F-4D97-AF65-F5344CB8AC3E}">
        <p14:creationId xmlns:p14="http://schemas.microsoft.com/office/powerpoint/2010/main" val="388097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865-56A5-49BB-9E88-24AEDA9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8AB39-8A4D-4642-8556-277E7CD9D1B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15E231-1525-4792-862F-53A40165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3EAED1-CA34-4A79-9681-8F49E84B9128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B6A13A-015F-4C13-81FE-811DDCE77FC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B98CD4-0F89-4F68-B155-C284588CB14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A27092-F11D-4BB5-8AF5-641311B7499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4F865A-FE97-4378-9D50-EB337EDF6F6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C3F79ED-5CF8-40C6-8CE9-B78DD7D1C1E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53B1-51A7-4D43-A6EA-D59E908414CC}"/>
              </a:ext>
            </a:extLst>
          </p:cNvPr>
          <p:cNvSpPr/>
          <p:nvPr/>
        </p:nvSpPr>
        <p:spPr>
          <a:xfrm>
            <a:off x="1117121" y="11863"/>
            <a:ext cx="7224620" cy="4895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5">
            <a:extLst>
              <a:ext uri="{FF2B5EF4-FFF2-40B4-BE49-F238E27FC236}">
                <a16:creationId xmlns:a16="http://schemas.microsoft.com/office/drawing/2014/main" id="{681C07EA-2330-4B6A-9581-055DB88A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79" y="-1445"/>
            <a:ext cx="7228935" cy="49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865-56A5-49BB-9E88-24AEDA9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8AB39-8A4D-4642-8556-277E7CD9D1B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15E231-1525-4792-862F-53A40165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3EAED1-CA34-4A79-9681-8F49E84B9128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B6A13A-015F-4C13-81FE-811DDCE77FC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B98CD4-0F89-4F68-B155-C284588CB14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A27092-F11D-4BB5-8AF5-641311B7499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4F865A-FE97-4378-9D50-EB337EDF6F6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C3F79ED-5CF8-40C6-8CE9-B78DD7D1C1E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53B1-51A7-4D43-A6EA-D59E908414CC}"/>
              </a:ext>
            </a:extLst>
          </p:cNvPr>
          <p:cNvSpPr/>
          <p:nvPr/>
        </p:nvSpPr>
        <p:spPr>
          <a:xfrm>
            <a:off x="1117121" y="11863"/>
            <a:ext cx="7224620" cy="4895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2">
            <a:extLst>
              <a:ext uri="{FF2B5EF4-FFF2-40B4-BE49-F238E27FC236}">
                <a16:creationId xmlns:a16="http://schemas.microsoft.com/office/drawing/2014/main" id="{45E5B30D-5FAA-4C75-9B6E-87E13A9A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19" y="11863"/>
            <a:ext cx="6297805" cy="48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08144"/>
      </p:ext>
    </p:extLst>
  </p:cSld>
  <p:clrMapOvr>
    <a:masterClrMapping/>
  </p:clrMapOvr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4" ma:contentTypeDescription="Een nieuw document maken." ma:contentTypeScope="" ma:versionID="c788dc27384d0d7468b246e745dbcb5a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ece08e869caf8cba10c0b816870bf158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6D827-56A8-4032-AC58-A4788B73DBD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b58b1c9c-36f2-4954-935c-bb51e87f1a04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1150D1-6E91-4DAE-B0AB-C510DA424331}">
  <ds:schemaRefs>
    <ds:schemaRef ds:uri="b58b1c9c-36f2-4954-935c-bb51e87f1a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Diavoorstelling (16:9)</PresentationFormat>
  <Paragraphs>53</Paragraphs>
  <Slides>13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Anton</vt:lpstr>
      <vt:lpstr>Courier New</vt:lpstr>
      <vt:lpstr>DM Sans</vt:lpstr>
      <vt:lpstr>Calibri</vt:lpstr>
      <vt:lpstr>Arial</vt:lpstr>
      <vt:lpstr>Fitness App Pitch Deck by Slidesgo</vt:lpstr>
      <vt:lpstr>FITNESS APP</vt:lpstr>
      <vt:lpstr>Gross Motoric Skills</vt:lpstr>
      <vt:lpstr>Gross Motoric Skills</vt:lpstr>
      <vt:lpstr>StartVaardig </vt:lpstr>
      <vt:lpstr>Measurements and tests</vt:lpstr>
      <vt:lpstr>PowerPoint-presentatie</vt:lpstr>
      <vt:lpstr>03 What did we do</vt:lpstr>
      <vt:lpstr>PowerPoint-presentatie</vt:lpstr>
      <vt:lpstr>PowerPoint-presentatie</vt:lpstr>
      <vt:lpstr>PowerPoint-presentatie</vt:lpstr>
      <vt:lpstr>PowerPoint-presentatie</vt:lpstr>
      <vt:lpstr>04 Next Steps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cp:lastModifiedBy>Lisa Dumaij</cp:lastModifiedBy>
  <cp:revision>3</cp:revision>
  <dcterms:modified xsi:type="dcterms:W3CDTF">2022-01-08T16:02:45Z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