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31"/>
  </p:notesMasterIdLst>
  <p:sldIdLst>
    <p:sldId id="326" r:id="rId5"/>
    <p:sldId id="330" r:id="rId6"/>
    <p:sldId id="335" r:id="rId7"/>
    <p:sldId id="329" r:id="rId8"/>
    <p:sldId id="328" r:id="rId9"/>
    <p:sldId id="337" r:id="rId10"/>
    <p:sldId id="327" r:id="rId11"/>
    <p:sldId id="336" r:id="rId12"/>
    <p:sldId id="339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34" r:id="rId30"/>
  </p:sldIdLst>
  <p:sldSz cx="9144000" cy="5143500" type="screen16x9"/>
  <p:notesSz cx="6858000" cy="9144000"/>
  <p:embeddedFontLst>
    <p:embeddedFont>
      <p:font typeface="Anton" pitchFamily="2" charset="77"/>
      <p:regular r:id="rId32"/>
    </p:embeddedFont>
    <p:embeddedFont>
      <p:font typeface="DM Sans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E6175E-FF8C-DC42-1483-0E8A81B014CD}" name="Joost van Viegen" initials="J.W.D. vV" userId="Joost van Viege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liya Litvin (20161417)" initials="YL(" lastIdx="1" clrIdx="0">
    <p:extLst>
      <p:ext uri="{19B8F6BF-5375-455C-9EA6-DF929625EA0E}">
        <p15:presenceInfo xmlns:p15="http://schemas.microsoft.com/office/powerpoint/2012/main" userId="Yuliya Litvin (201614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55B"/>
    <a:srgbClr val="242426"/>
    <a:srgbClr val="363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9987F-F648-C94C-98A1-4E525AFFD6D8}" v="14" dt="2021-12-10T12:31:43.172"/>
    <p1510:client id="{52E4BEA7-B801-497D-9300-12FADF2ECB27}" v="5" vWet="9" dt="2021-12-10T08:44:42.486"/>
    <p1510:client id="{57E319C2-F7FB-4E09-B64C-936A6A823A73}" v="45" dt="2021-12-09T18:39:06.786"/>
    <p1510:client id="{94647648-65A2-439F-9740-A9A319ECBD2B}" v="8" dt="2021-12-10T08:50:12.486"/>
    <p1510:client id="{97EEBA08-34A4-4793-AF01-5B7F080B5223}" v="2" dt="2021-12-09T18:40:57.025"/>
    <p1510:client id="{E9CC9025-8202-462B-9B5C-5500E7E53652}" v="1926" dt="2021-12-09T18:55:50.094"/>
    <p1510:client id="{F361A757-872B-4225-B485-D7E70FC3F48D}" v="74" vWet="76" dt="2021-12-10T12:27:00.454"/>
  </p1510:revLst>
</p1510:revInfo>
</file>

<file path=ppt/tableStyles.xml><?xml version="1.0" encoding="utf-8"?>
<a:tblStyleLst xmlns:a="http://schemas.openxmlformats.org/drawingml/2006/main" def="{7E4B008A-4575-4151-9BDE-6D82EF875A06}">
  <a:tblStyle styleId="{7E4B008A-4575-4151-9BDE-6D82EF875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71" d="100"/>
          <a:sy n="71" d="100"/>
        </p:scale>
        <p:origin x="192" y="1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64282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8780100" y="47183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095313" y="38614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311700" y="22270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423100" y="3068850"/>
            <a:ext cx="429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DM Sans"/>
              <a:buNone/>
              <a:defRPr sz="2000">
                <a:solidFill>
                  <a:srgbClr val="EFEFE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10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>
            <a:off x="-1261500" y="33918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4779296" y="-1901875"/>
            <a:ext cx="5336236" cy="6161751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584925" y="1096325"/>
            <a:ext cx="7461600" cy="31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_1_2_1_3">
    <p:bg>
      <p:bgPr>
        <a:solidFill>
          <a:srgbClr val="24242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5234822" y="-1993342"/>
            <a:ext cx="4238017" cy="489363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-348128" y="1559433"/>
            <a:ext cx="4238017" cy="489363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636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 rot="-3260424">
            <a:off x="-742919" y="1707667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8106700" y="17949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ONE_COLUMN_TEXT_2_1">
    <p:bg>
      <p:bgPr>
        <a:solidFill>
          <a:srgbClr val="242426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8704238" y="355350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424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550" y="445025"/>
            <a:ext cx="81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550" y="1152475"/>
            <a:ext cx="81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74" r:id="rId4"/>
    <p:sldLayoutId id="2147483676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B0F0A53-96E0-49B6-AF0A-C0687FBEACDF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29" name="Afbeelding 7">
              <a:extLst>
                <a:ext uri="{FF2B5EF4-FFF2-40B4-BE49-F238E27FC236}">
                  <a16:creationId xmlns:a16="http://schemas.microsoft.com/office/drawing/2014/main" id="{7DA985C0-81AD-49A1-AC2C-A01F1FEEB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4A778E2-C149-45D4-8C35-9FF9BCBFDACE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echseck 18">
            <a:extLst>
              <a:ext uri="{FF2B5EF4-FFF2-40B4-BE49-F238E27FC236}">
                <a16:creationId xmlns:a16="http://schemas.microsoft.com/office/drawing/2014/main" id="{69B35FDF-2513-4400-9703-E566FD00E803}"/>
              </a:ext>
            </a:extLst>
          </p:cNvPr>
          <p:cNvSpPr/>
          <p:nvPr/>
        </p:nvSpPr>
        <p:spPr>
          <a:xfrm rot="5400000">
            <a:off x="6528396" y="-621224"/>
            <a:ext cx="4924679" cy="4245416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ünfeck 20">
            <a:extLst>
              <a:ext uri="{FF2B5EF4-FFF2-40B4-BE49-F238E27FC236}">
                <a16:creationId xmlns:a16="http://schemas.microsoft.com/office/drawing/2014/main" id="{68ABB5EF-A45F-4233-A1DD-858908616F29}"/>
              </a:ext>
            </a:extLst>
          </p:cNvPr>
          <p:cNvSpPr/>
          <p:nvPr/>
        </p:nvSpPr>
        <p:spPr>
          <a:xfrm rot="1094718">
            <a:off x="6230811" y="-48838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CB1DC471-200F-4378-A310-69BDE6F789A1}"/>
              </a:ext>
            </a:extLst>
          </p:cNvPr>
          <p:cNvSpPr/>
          <p:nvPr/>
        </p:nvSpPr>
        <p:spPr>
          <a:xfrm rot="5400000">
            <a:off x="-124619" y="1038696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chseck 17">
            <a:extLst>
              <a:ext uri="{FF2B5EF4-FFF2-40B4-BE49-F238E27FC236}">
                <a16:creationId xmlns:a16="http://schemas.microsoft.com/office/drawing/2014/main" id="{7F8C03E4-7306-48C0-8EE5-D60AE1EC2556}"/>
              </a:ext>
            </a:extLst>
          </p:cNvPr>
          <p:cNvSpPr/>
          <p:nvPr/>
        </p:nvSpPr>
        <p:spPr>
          <a:xfrm rot="5400000">
            <a:off x="445318" y="1150713"/>
            <a:ext cx="4799841" cy="4137796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ADC40B-8F14-4471-9356-067B6B1A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408" y="3071392"/>
            <a:ext cx="1737693" cy="841800"/>
          </a:xfrm>
        </p:spPr>
        <p:txBody>
          <a:bodyPr/>
          <a:lstStyle/>
          <a:p>
            <a:r>
              <a:rPr lang="en-US" sz="2200"/>
              <a:t>Team Motoric</a:t>
            </a:r>
            <a:endParaRPr lang="de-DE" sz="22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3F2461-D6FB-42B0-9127-641C5E34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618" y="3760620"/>
            <a:ext cx="3003248" cy="792600"/>
          </a:xfrm>
        </p:spPr>
        <p:txBody>
          <a:bodyPr/>
          <a:lstStyle/>
          <a:p>
            <a:r>
              <a:rPr lang="de-DE" sz="1600" b="1" err="1"/>
              <a:t>Motoric</a:t>
            </a:r>
            <a:r>
              <a:rPr lang="de-DE" sz="1600" b="1"/>
              <a:t> Skills Development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0C7AC0C-907D-44A0-89A6-A686EA0064E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44671" y="1929879"/>
            <a:ext cx="3527329" cy="1065600"/>
          </a:xfrm>
        </p:spPr>
        <p:txBody>
          <a:bodyPr/>
          <a:lstStyle/>
          <a:p>
            <a:r>
              <a:rPr lang="en-US" err="1"/>
              <a:t>StartVaardig</a:t>
            </a:r>
            <a:r>
              <a:rPr lang="de-DE"/>
              <a:t> 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9FF8A8B-F3DF-44AD-8C82-1105E4666787}"/>
              </a:ext>
            </a:extLst>
          </p:cNvPr>
          <p:cNvGrpSpPr/>
          <p:nvPr/>
        </p:nvGrpSpPr>
        <p:grpSpPr>
          <a:xfrm>
            <a:off x="7000317" y="1179676"/>
            <a:ext cx="2049336" cy="1541413"/>
            <a:chOff x="7000317" y="1179676"/>
            <a:chExt cx="2049336" cy="1541413"/>
          </a:xfrm>
        </p:grpSpPr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90E144DA-8CCF-41B0-9406-8283349A3B15}"/>
                </a:ext>
              </a:extLst>
            </p:cNvPr>
            <p:cNvSpPr txBox="1"/>
            <p:nvPr/>
          </p:nvSpPr>
          <p:spPr>
            <a:xfrm>
              <a:off x="7000319" y="1179676"/>
              <a:ext cx="100431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100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DM Sans"/>
                </a:rPr>
                <a:t>Lisa</a:t>
              </a:r>
              <a:r>
                <a:rPr lang="nl-NL" sz="1100">
                  <a:solidFill>
                    <a:schemeClr val="bg2">
                      <a:lumMod val="60000"/>
                      <a:lumOff val="40000"/>
                    </a:schemeClr>
                  </a:solidFill>
                  <a:latin typeface="DM Sans"/>
                </a:rPr>
                <a:t> Dumaij</a:t>
              </a:r>
              <a:endParaRPr lang="en-US" sz="1100">
                <a:solidFill>
                  <a:schemeClr val="bg2">
                    <a:lumMod val="60000"/>
                    <a:lumOff val="40000"/>
                  </a:schemeClr>
                </a:solidFill>
                <a:latin typeface="DM Sans"/>
              </a:endParaRPr>
            </a:p>
          </p:txBody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96DF578C-47A6-46C2-84AA-502772C16780}"/>
                </a:ext>
              </a:extLst>
            </p:cNvPr>
            <p:cNvSpPr txBox="1"/>
            <p:nvPr/>
          </p:nvSpPr>
          <p:spPr>
            <a:xfrm>
              <a:off x="7000317" y="1429118"/>
              <a:ext cx="100431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100" b="1">
                  <a:solidFill>
                    <a:srgbClr val="9B9B9B"/>
                  </a:solidFill>
                  <a:latin typeface="DM Sans"/>
                </a:rPr>
                <a:t>Yuliya</a:t>
              </a:r>
              <a:r>
                <a:rPr lang="nl-NL" sz="1100">
                  <a:solidFill>
                    <a:srgbClr val="9B9B9B"/>
                  </a:solidFill>
                  <a:latin typeface="DM Sans"/>
                </a:rPr>
                <a:t> Litvin</a:t>
              </a:r>
              <a:endParaRPr lang="en-US" sz="1100">
                <a:solidFill>
                  <a:srgbClr val="9B9B9B"/>
                </a:solidFill>
                <a:latin typeface="DM Sans"/>
              </a:endParaRPr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D9A0627A-3245-458A-B0D3-2CDF039DEA32}"/>
                </a:ext>
              </a:extLst>
            </p:cNvPr>
            <p:cNvSpPr txBox="1"/>
            <p:nvPr/>
          </p:nvSpPr>
          <p:spPr>
            <a:xfrm>
              <a:off x="7000319" y="1700404"/>
              <a:ext cx="1214768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100" b="1">
                  <a:solidFill>
                    <a:srgbClr val="9B9B9B"/>
                  </a:solidFill>
                  <a:latin typeface="DM Sans"/>
                </a:rPr>
                <a:t>Mustafa</a:t>
              </a:r>
              <a:r>
                <a:rPr lang="nl-NL" sz="1100">
                  <a:solidFill>
                    <a:srgbClr val="9B9B9B"/>
                  </a:solidFill>
                  <a:latin typeface="DM Sans"/>
                </a:rPr>
                <a:t> Mousa</a:t>
              </a:r>
              <a:endParaRPr lang="en-US" sz="1100">
                <a:solidFill>
                  <a:srgbClr val="9B9B9B"/>
                </a:solidFill>
                <a:latin typeface="DM Sans"/>
              </a:endParaRPr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88E85109-3186-4623-99B0-53986F06FF8A}"/>
                </a:ext>
              </a:extLst>
            </p:cNvPr>
            <p:cNvSpPr txBox="1"/>
            <p:nvPr/>
          </p:nvSpPr>
          <p:spPr>
            <a:xfrm>
              <a:off x="7000319" y="1949846"/>
              <a:ext cx="1214768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100" b="1">
                  <a:solidFill>
                    <a:srgbClr val="9B9B9B"/>
                  </a:solidFill>
                  <a:latin typeface="DM Sans"/>
                </a:rPr>
                <a:t>Pascal</a:t>
              </a:r>
              <a:r>
                <a:rPr lang="nl-NL" sz="1100">
                  <a:solidFill>
                    <a:srgbClr val="9B9B9B"/>
                  </a:solidFill>
                  <a:latin typeface="DM Sans"/>
                </a:rPr>
                <a:t> Seegers</a:t>
              </a:r>
              <a:endParaRPr lang="en-US" sz="1100">
                <a:solidFill>
                  <a:srgbClr val="9B9B9B"/>
                </a:solidFill>
                <a:latin typeface="DM Sans"/>
              </a:endParaRP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16598EDA-D10A-4E14-A820-AB9DC66E4459}"/>
                </a:ext>
              </a:extLst>
            </p:cNvPr>
            <p:cNvSpPr txBox="1"/>
            <p:nvPr/>
          </p:nvSpPr>
          <p:spPr>
            <a:xfrm>
              <a:off x="7000319" y="2217546"/>
              <a:ext cx="1316368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100" b="1">
                  <a:solidFill>
                    <a:srgbClr val="9B9B9B"/>
                  </a:solidFill>
                  <a:latin typeface="DM Sans"/>
                </a:rPr>
                <a:t>Joost</a:t>
              </a:r>
              <a:r>
                <a:rPr lang="nl-NL" sz="1100">
                  <a:solidFill>
                    <a:srgbClr val="9B9B9B"/>
                  </a:solidFill>
                  <a:latin typeface="DM Sans"/>
                </a:rPr>
                <a:t> van Viegen</a:t>
              </a:r>
              <a:endParaRPr lang="en-US" sz="1100">
                <a:solidFill>
                  <a:srgbClr val="9B9B9B"/>
                </a:solidFill>
                <a:latin typeface="DM Sans"/>
              </a:endParaRPr>
            </a:p>
          </p:txBody>
        </p: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38DADA68-2C4F-442B-9EF5-D8D8FDAA54FC}"/>
                </a:ext>
              </a:extLst>
            </p:cNvPr>
            <p:cNvSpPr txBox="1"/>
            <p:nvPr/>
          </p:nvSpPr>
          <p:spPr>
            <a:xfrm>
              <a:off x="7000320" y="2459479"/>
              <a:ext cx="154859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vl="2"/>
              <a:r>
                <a:rPr lang="nl-NL" sz="1100" b="1">
                  <a:solidFill>
                    <a:srgbClr val="9B9B9B"/>
                  </a:solidFill>
                  <a:latin typeface="DM Sans"/>
                </a:rPr>
                <a:t>Joep</a:t>
              </a:r>
              <a:r>
                <a:rPr lang="nl-NL" sz="1100">
                  <a:solidFill>
                    <a:srgbClr val="9B9B9B"/>
                  </a:solidFill>
                  <a:latin typeface="DM Sans"/>
                </a:rPr>
                <a:t> van der Zanden</a:t>
              </a:r>
              <a:endParaRPr lang="en-US" sz="1100">
                <a:solidFill>
                  <a:srgbClr val="9B9B9B"/>
                </a:solidFill>
                <a:latin typeface="DM Sans"/>
              </a:endParaRPr>
            </a:p>
          </p:txBody>
        </p:sp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28E146D9-D8F4-4FAA-8A26-A3C49E97C2EC}"/>
                </a:ext>
              </a:extLst>
            </p:cNvPr>
            <p:cNvSpPr txBox="1"/>
            <p:nvPr/>
          </p:nvSpPr>
          <p:spPr>
            <a:xfrm>
              <a:off x="8444486" y="1218148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19049838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2C58D7D5-3BAC-4D4F-91C3-3B5F71D1BAD9}"/>
                </a:ext>
              </a:extLst>
            </p:cNvPr>
            <p:cNvSpPr txBox="1"/>
            <p:nvPr/>
          </p:nvSpPr>
          <p:spPr>
            <a:xfrm>
              <a:off x="8387622" y="1459066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20161417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9B1FBEA7-0AFD-405F-9372-E47FD64FE2AF}"/>
                </a:ext>
              </a:extLst>
            </p:cNvPr>
            <p:cNvSpPr txBox="1"/>
            <p:nvPr/>
          </p:nvSpPr>
          <p:spPr>
            <a:xfrm>
              <a:off x="8444485" y="1729497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18068987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  <p:sp>
          <p:nvSpPr>
            <p:cNvPr id="15" name="TextBox 2">
              <a:extLst>
                <a:ext uri="{FF2B5EF4-FFF2-40B4-BE49-F238E27FC236}">
                  <a16:creationId xmlns:a16="http://schemas.microsoft.com/office/drawing/2014/main" id="{70E49067-3D8C-4F42-BE53-86B76383E04F}"/>
                </a:ext>
              </a:extLst>
            </p:cNvPr>
            <p:cNvSpPr txBox="1"/>
            <p:nvPr/>
          </p:nvSpPr>
          <p:spPr>
            <a:xfrm>
              <a:off x="8408869" y="1994763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21132844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  <p:sp>
          <p:nvSpPr>
            <p:cNvPr id="16" name="TextBox 2">
              <a:extLst>
                <a:ext uri="{FF2B5EF4-FFF2-40B4-BE49-F238E27FC236}">
                  <a16:creationId xmlns:a16="http://schemas.microsoft.com/office/drawing/2014/main" id="{779F3ACB-62A5-4EF4-8573-7AA8CF36ECDC}"/>
                </a:ext>
              </a:extLst>
            </p:cNvPr>
            <p:cNvSpPr txBox="1"/>
            <p:nvPr/>
          </p:nvSpPr>
          <p:spPr>
            <a:xfrm>
              <a:off x="8444485" y="2256018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18048757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26932733-7EAF-468A-8D21-ACDEFB96ACE3}"/>
                </a:ext>
              </a:extLst>
            </p:cNvPr>
            <p:cNvSpPr txBox="1"/>
            <p:nvPr/>
          </p:nvSpPr>
          <p:spPr>
            <a:xfrm>
              <a:off x="8408869" y="2497951"/>
              <a:ext cx="60516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nl-NL" sz="600">
                  <a:solidFill>
                    <a:schemeClr val="accent6">
                      <a:lumMod val="50000"/>
                    </a:schemeClr>
                  </a:solidFill>
                  <a:latin typeface="DM Sans"/>
                </a:rPr>
                <a:t>19134282</a:t>
              </a:r>
              <a:endParaRPr lang="en-US" sz="600">
                <a:solidFill>
                  <a:schemeClr val="accent6">
                    <a:lumMod val="50000"/>
                  </a:schemeClr>
                </a:solidFill>
                <a:latin typeface="DM Sans"/>
              </a:endParaRPr>
            </a:p>
          </p:txBody>
        </p: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64ACFA3C-57C2-440F-B6F2-400675605C55}"/>
              </a:ext>
            </a:extLst>
          </p:cNvPr>
          <p:cNvSpPr/>
          <p:nvPr/>
        </p:nvSpPr>
        <p:spPr>
          <a:xfrm>
            <a:off x="8795657" y="4727606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714871C0-13AD-4A11-B0BD-8CA4B7692F0C}"/>
              </a:ext>
            </a:extLst>
          </p:cNvPr>
          <p:cNvSpPr/>
          <p:nvPr/>
        </p:nvSpPr>
        <p:spPr>
          <a:xfrm rot="19719471">
            <a:off x="-197952" y="3548742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AF7B8486-3081-47B8-B4F3-B199A2EF536F}"/>
              </a:ext>
            </a:extLst>
          </p:cNvPr>
          <p:cNvSpPr/>
          <p:nvPr/>
        </p:nvSpPr>
        <p:spPr>
          <a:xfrm rot="19724503">
            <a:off x="8000056" y="4490502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7BB430B5-7075-45D8-B4B8-5CD532E4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06" y="2918820"/>
            <a:ext cx="841800" cy="8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3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-982542" y="2598548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828657" y="4675440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6565B99-0CD8-40E9-AA63-C687F4738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56A954-D7B8-450B-80F6-092D0F46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1786544" y="-1184564"/>
            <a:ext cx="5805417" cy="5494351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437475" y="136650"/>
            <a:ext cx="1161015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/>
              <a:t>Models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086CD7-60D5-4BCB-A4D1-470C7695F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50096">
            <a:off x="1593968" y="329042"/>
            <a:ext cx="457016" cy="457016"/>
          </a:xfrm>
          <a:prstGeom prst="rect">
            <a:avLst/>
          </a:prstGeom>
        </p:spPr>
      </p:pic>
      <p:sp>
        <p:nvSpPr>
          <p:cNvPr id="12" name="Sechseck 11">
            <a:extLst>
              <a:ext uri="{FF2B5EF4-FFF2-40B4-BE49-F238E27FC236}">
                <a16:creationId xmlns:a16="http://schemas.microsoft.com/office/drawing/2014/main" id="{04BE21A5-F2EF-47EB-ABCE-50945FA2DD76}"/>
              </a:ext>
            </a:extLst>
          </p:cNvPr>
          <p:cNvSpPr/>
          <p:nvPr/>
        </p:nvSpPr>
        <p:spPr>
          <a:xfrm rot="5400000">
            <a:off x="5025907" y="1787266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52047F2-4B6F-40CF-8CD1-51B208864960}"/>
              </a:ext>
            </a:extLst>
          </p:cNvPr>
          <p:cNvSpPr txBox="1">
            <a:spLocks/>
          </p:cNvSpPr>
          <p:nvPr/>
        </p:nvSpPr>
        <p:spPr>
          <a:xfrm>
            <a:off x="6807201" y="2318549"/>
            <a:ext cx="149775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2400"/>
              <a:t>Evaluation</a:t>
            </a:r>
            <a:endParaRPr lang="de-DE" sz="24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BC370AB-FE6F-4E9F-B28C-69854843F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50096">
            <a:off x="7327568" y="2134717"/>
            <a:ext cx="457016" cy="457016"/>
          </a:xfrm>
          <a:prstGeom prst="rect">
            <a:avLst/>
          </a:prstGeom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A3B3222F-B700-4DCE-913F-05F9AF634686}"/>
              </a:ext>
            </a:extLst>
          </p:cNvPr>
          <p:cNvSpPr txBox="1">
            <a:spLocks/>
          </p:cNvSpPr>
          <p:nvPr/>
        </p:nvSpPr>
        <p:spPr>
          <a:xfrm>
            <a:off x="366787" y="1131898"/>
            <a:ext cx="3496553" cy="2525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/>
              <a:t>KNN</a:t>
            </a:r>
          </a:p>
          <a:p>
            <a:endParaRPr lang="de-DE" sz="1600" b="1"/>
          </a:p>
          <a:p>
            <a:r>
              <a:rPr lang="de-DE" sz="1600" b="1" err="1"/>
              <a:t>RandomForest</a:t>
            </a:r>
            <a:endParaRPr lang="de-DE" sz="1600" b="1"/>
          </a:p>
          <a:p>
            <a:endParaRPr lang="de-DE" sz="1600" b="1"/>
          </a:p>
          <a:p>
            <a:r>
              <a:rPr lang="de-DE" sz="1600" b="1" err="1"/>
              <a:t>Decision</a:t>
            </a:r>
            <a:r>
              <a:rPr lang="de-DE" sz="1600" b="1"/>
              <a:t> </a:t>
            </a:r>
            <a:r>
              <a:rPr lang="de-DE" sz="1600" b="1" err="1"/>
              <a:t>Tree</a:t>
            </a:r>
            <a:endParaRPr lang="de-DE" sz="1600" b="1"/>
          </a:p>
          <a:p>
            <a:endParaRPr lang="de-DE" sz="1600" b="1"/>
          </a:p>
          <a:p>
            <a:r>
              <a:rPr lang="de-DE" sz="1600" b="1"/>
              <a:t>Gradient </a:t>
            </a:r>
            <a:r>
              <a:rPr lang="de-DE" sz="1600" b="1" err="1"/>
              <a:t>Boosting</a:t>
            </a:r>
            <a:r>
              <a:rPr lang="de-DE" sz="1600" b="1"/>
              <a:t> </a:t>
            </a:r>
            <a:r>
              <a:rPr lang="de-DE" sz="1600" b="1" err="1"/>
              <a:t>Classifier</a:t>
            </a:r>
            <a:endParaRPr lang="de-DE" sz="1600" b="1"/>
          </a:p>
          <a:p>
            <a:endParaRPr lang="de-DE" sz="1600" b="1"/>
          </a:p>
          <a:p>
            <a:r>
              <a:rPr lang="de-DE" sz="1600" b="1" err="1"/>
              <a:t>Bagging</a:t>
            </a:r>
            <a:r>
              <a:rPr lang="de-DE" sz="1600" b="1"/>
              <a:t> </a:t>
            </a:r>
            <a:r>
              <a:rPr lang="de-DE" sz="1600" b="1" err="1"/>
              <a:t>Classifier</a:t>
            </a:r>
            <a:endParaRPr lang="de-DE" sz="1600" b="1"/>
          </a:p>
          <a:p>
            <a:endParaRPr lang="de-DE" sz="1600" b="1"/>
          </a:p>
          <a:p>
            <a:endParaRPr lang="de-DE" sz="1600" b="1"/>
          </a:p>
          <a:p>
            <a:endParaRPr lang="de-DE" sz="1600" b="1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D031F1AF-1A48-4CD2-93F3-301548D90859}"/>
              </a:ext>
            </a:extLst>
          </p:cNvPr>
          <p:cNvSpPr txBox="1">
            <a:spLocks/>
          </p:cNvSpPr>
          <p:nvPr/>
        </p:nvSpPr>
        <p:spPr>
          <a:xfrm>
            <a:off x="5127113" y="3270258"/>
            <a:ext cx="3003248" cy="188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 err="1"/>
              <a:t>Confusion</a:t>
            </a:r>
            <a:r>
              <a:rPr lang="de-DE" sz="1600" b="1"/>
              <a:t> Matrix</a:t>
            </a:r>
          </a:p>
          <a:p>
            <a:endParaRPr lang="de-DE" sz="1600" b="1"/>
          </a:p>
          <a:p>
            <a:r>
              <a:rPr lang="de-DE" sz="1600" b="1" err="1"/>
              <a:t>False</a:t>
            </a:r>
            <a:r>
              <a:rPr lang="de-DE" sz="1600" b="1"/>
              <a:t> Negative Rate</a:t>
            </a:r>
          </a:p>
          <a:p>
            <a:endParaRPr lang="de-DE" sz="1600" b="1"/>
          </a:p>
          <a:p>
            <a:r>
              <a:rPr lang="de-DE" sz="1600" b="1"/>
              <a:t>Precision-</a:t>
            </a:r>
            <a:r>
              <a:rPr lang="de-DE" sz="1600" b="1" err="1"/>
              <a:t>recall</a:t>
            </a:r>
            <a:r>
              <a:rPr lang="de-DE" sz="1600" b="1"/>
              <a:t> </a:t>
            </a:r>
            <a:r>
              <a:rPr lang="de-DE" sz="1600" b="1" err="1"/>
              <a:t>Curve</a:t>
            </a:r>
            <a:endParaRPr lang="de-DE" sz="1600" b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4692112">
            <a:off x="8577037" y="169745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569704">
            <a:off x="7965343" y="534360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370667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10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94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711285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753369" y="3286001"/>
            <a:ext cx="5060340" cy="5155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19923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 err="1"/>
              <a:t>False</a:t>
            </a:r>
            <a:r>
              <a:rPr lang="de-DE" sz="1800"/>
              <a:t> Negative Rate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332684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11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el 2">
            <a:extLst>
              <a:ext uri="{FF2B5EF4-FFF2-40B4-BE49-F238E27FC236}">
                <a16:creationId xmlns:a16="http://schemas.microsoft.com/office/drawing/2014/main" id="{31E63AEA-9123-4814-89DF-0DC878B8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62172"/>
              </p:ext>
            </p:extLst>
          </p:nvPr>
        </p:nvGraphicFramePr>
        <p:xfrm>
          <a:off x="3076313" y="1459232"/>
          <a:ext cx="3781963" cy="2225036"/>
        </p:xfrm>
        <a:graphic>
          <a:graphicData uri="http://schemas.openxmlformats.org/drawingml/2006/table">
            <a:tbl>
              <a:tblPr firstRow="1" bandRow="1">
                <a:tableStyleId>{7E4B008A-4575-4151-9BDE-6D82EF875A06}</a:tableStyleId>
              </a:tblPr>
              <a:tblGrid>
                <a:gridCol w="2679257">
                  <a:extLst>
                    <a:ext uri="{9D8B030D-6E8A-4147-A177-3AD203B41FA5}">
                      <a16:colId xmlns:a16="http://schemas.microsoft.com/office/drawing/2014/main" val="1017857169"/>
                    </a:ext>
                  </a:extLst>
                </a:gridCol>
                <a:gridCol w="1102706">
                  <a:extLst>
                    <a:ext uri="{9D8B030D-6E8A-4147-A177-3AD203B41FA5}">
                      <a16:colId xmlns:a16="http://schemas.microsoft.com/office/drawing/2014/main" val="3922674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noProof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600" b="0" i="0" u="none" strike="noStrike" noProof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FN RATE</a:t>
                      </a:r>
                      <a:endParaRPr lang="en-GB" sz="1600" b="0" i="0" u="none" strike="noStrike" noProof="0">
                        <a:ln>
                          <a:solidFill>
                            <a:schemeClr val="bg1"/>
                          </a:solidFill>
                        </a:ln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6725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0.18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5533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0160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Gradient Selecting Classifier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4828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Bagging Classifier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36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56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06" y="1071902"/>
            <a:ext cx="6798045" cy="2683812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60264AB5-5AA4-4EC2-B2B8-273D99AF9BF8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386028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12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4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06" y="1071902"/>
            <a:ext cx="6798045" cy="2683811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371C2B1F-78AE-44F7-BFC3-EA82FD63A07A}"/>
              </a:ext>
            </a:extLst>
          </p:cNvPr>
          <p:cNvSpPr txBox="1">
            <a:spLocks/>
          </p:cNvSpPr>
          <p:nvPr/>
        </p:nvSpPr>
        <p:spPr>
          <a:xfrm>
            <a:off x="66458" y="34320"/>
            <a:ext cx="357747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13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058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07" y="1071902"/>
            <a:ext cx="6798043" cy="268381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1109438-8CE2-43BB-B29A-6249C8584A48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367174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14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95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395454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15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07" y="1071902"/>
            <a:ext cx="6798043" cy="26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40488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16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08" y="1071902"/>
            <a:ext cx="6798041" cy="26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357747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17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08" y="1071902"/>
            <a:ext cx="6798041" cy="26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367174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18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09" y="1071902"/>
            <a:ext cx="6798038" cy="26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395454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19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09" y="1071902"/>
            <a:ext cx="6798038" cy="26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862591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644502" y="3177135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1129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 err="1"/>
              <a:t>Gross</a:t>
            </a:r>
            <a:r>
              <a:rPr lang="de-DE" sz="1800"/>
              <a:t> </a:t>
            </a:r>
            <a:r>
              <a:rPr lang="de-DE" sz="1800" err="1"/>
              <a:t>Motoric</a:t>
            </a:r>
            <a:r>
              <a:rPr lang="de-DE" sz="1800"/>
              <a:t> Skills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2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fbeelding 1">
            <a:extLst>
              <a:ext uri="{FF2B5EF4-FFF2-40B4-BE49-F238E27FC236}">
                <a16:creationId xmlns:a16="http://schemas.microsoft.com/office/drawing/2014/main" id="{74A8852A-C513-4C08-92F7-693106A9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10" y="1601017"/>
            <a:ext cx="2768704" cy="1839066"/>
          </a:xfrm>
          <a:prstGeom prst="rect">
            <a:avLst/>
          </a:prstGeom>
        </p:spPr>
      </p:pic>
      <p:pic>
        <p:nvPicPr>
          <p:cNvPr id="22" name="Afbeelding 2">
            <a:extLst>
              <a:ext uri="{FF2B5EF4-FFF2-40B4-BE49-F238E27FC236}">
                <a16:creationId xmlns:a16="http://schemas.microsoft.com/office/drawing/2014/main" id="{9671C1AE-826B-4CA2-9DC2-DD9B1C8FA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688" y="1601017"/>
            <a:ext cx="2768702" cy="1839065"/>
          </a:xfrm>
          <a:prstGeom prst="rect">
            <a:avLst/>
          </a:prstGeom>
        </p:spPr>
      </p:pic>
      <p:pic>
        <p:nvPicPr>
          <p:cNvPr id="23" name="Afbeelding 3">
            <a:extLst>
              <a:ext uri="{FF2B5EF4-FFF2-40B4-BE49-F238E27FC236}">
                <a16:creationId xmlns:a16="http://schemas.microsoft.com/office/drawing/2014/main" id="{BD9F9F88-89F3-4A07-9F2D-595BC75711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162" b="1703"/>
          <a:stretch/>
        </p:blipFill>
        <p:spPr>
          <a:xfrm>
            <a:off x="6071364" y="1601017"/>
            <a:ext cx="2814104" cy="18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6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25" y="1071902"/>
            <a:ext cx="6156405" cy="26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6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25" y="1198557"/>
            <a:ext cx="6156405" cy="24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8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6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25" y="1198557"/>
            <a:ext cx="6156404" cy="24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6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25" y="1198557"/>
            <a:ext cx="6156404" cy="24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6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26" y="1198557"/>
            <a:ext cx="6156401" cy="24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2155785" y="49415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556519" y="3089151"/>
            <a:ext cx="5047640" cy="553655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4368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User Interface Prototype</a:t>
            </a:r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6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3C90F9-F84A-4901-8936-6DA7282D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26" y="1198557"/>
            <a:ext cx="6156401" cy="24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>
            <a:extLst>
              <a:ext uri="{FF2B5EF4-FFF2-40B4-BE49-F238E27FC236}">
                <a16:creationId xmlns:a16="http://schemas.microsoft.com/office/drawing/2014/main" id="{ACE17A9B-6001-45C5-ABB6-8FD95DF8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633" y="9996"/>
            <a:ext cx="10542092" cy="538319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4567515-DD18-427A-93D6-2FD3A156D502}"/>
              </a:ext>
            </a:extLst>
          </p:cNvPr>
          <p:cNvSpPr/>
          <p:nvPr/>
        </p:nvSpPr>
        <p:spPr>
          <a:xfrm>
            <a:off x="0" y="0"/>
            <a:ext cx="10262808" cy="5393192"/>
          </a:xfrm>
          <a:prstGeom prst="rect">
            <a:avLst/>
          </a:prstGeom>
          <a:solidFill>
            <a:srgbClr val="2424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chseck 25">
            <a:extLst>
              <a:ext uri="{FF2B5EF4-FFF2-40B4-BE49-F238E27FC236}">
                <a16:creationId xmlns:a16="http://schemas.microsoft.com/office/drawing/2014/main" id="{D827839D-8086-41A4-881E-93B201D91131}"/>
              </a:ext>
            </a:extLst>
          </p:cNvPr>
          <p:cNvSpPr/>
          <p:nvPr/>
        </p:nvSpPr>
        <p:spPr>
          <a:xfrm rot="6747335">
            <a:off x="7798250" y="4160161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9A2836F2-BE76-45C5-A9A0-8DE626BB49C3}"/>
              </a:ext>
            </a:extLst>
          </p:cNvPr>
          <p:cNvSpPr txBox="1">
            <a:spLocks/>
          </p:cNvSpPr>
          <p:nvPr/>
        </p:nvSpPr>
        <p:spPr>
          <a:xfrm>
            <a:off x="3548705" y="2329885"/>
            <a:ext cx="2692233" cy="7334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4800" err="1">
                <a:solidFill>
                  <a:srgbClr val="F7855B"/>
                </a:solidFill>
                <a:latin typeface="Anton" panose="020B0604020202020204" charset="0"/>
              </a:rPr>
              <a:t>thank</a:t>
            </a:r>
            <a:r>
              <a:rPr lang="de-DE" sz="4800">
                <a:solidFill>
                  <a:srgbClr val="F7855B"/>
                </a:solidFill>
                <a:latin typeface="Anton" panose="020B0604020202020204" charset="0"/>
              </a:rPr>
              <a:t> </a:t>
            </a:r>
            <a:r>
              <a:rPr lang="de-DE" sz="4800" err="1">
                <a:solidFill>
                  <a:srgbClr val="F7855B"/>
                </a:solidFill>
                <a:latin typeface="Anton" panose="020B0604020202020204" charset="0"/>
              </a:rPr>
              <a:t>you</a:t>
            </a:r>
            <a:endParaRPr lang="de-DE" sz="4800">
              <a:solidFill>
                <a:srgbClr val="F7855B"/>
              </a:solidFill>
              <a:latin typeface="Anton" panose="020B060402020202020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12156E0-BD8B-4A75-84FF-03DA0566333D}"/>
              </a:ext>
            </a:extLst>
          </p:cNvPr>
          <p:cNvSpPr/>
          <p:nvPr/>
        </p:nvSpPr>
        <p:spPr>
          <a:xfrm rot="16200000">
            <a:off x="6779599" y="2754504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03EBDDB-4AC6-46A1-83F7-E6D96414153B}"/>
              </a:ext>
            </a:extLst>
          </p:cNvPr>
          <p:cNvSpPr/>
          <p:nvPr/>
        </p:nvSpPr>
        <p:spPr>
          <a:xfrm rot="16200000">
            <a:off x="5655643" y="2041164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7D5650C-92D3-4EAB-80C9-9C020A5BB015}"/>
              </a:ext>
            </a:extLst>
          </p:cNvPr>
          <p:cNvSpPr/>
          <p:nvPr/>
        </p:nvSpPr>
        <p:spPr>
          <a:xfrm rot="16200000">
            <a:off x="6517980" y="2214198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ünfeck 12">
            <a:extLst>
              <a:ext uri="{FF2B5EF4-FFF2-40B4-BE49-F238E27FC236}">
                <a16:creationId xmlns:a16="http://schemas.microsoft.com/office/drawing/2014/main" id="{F8754907-D6DA-4086-8115-289E237B496F}"/>
              </a:ext>
            </a:extLst>
          </p:cNvPr>
          <p:cNvSpPr/>
          <p:nvPr/>
        </p:nvSpPr>
        <p:spPr>
          <a:xfrm rot="18547855">
            <a:off x="7643470" y="-48838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A6D2494-4B49-4B26-B51B-9F4B638BFF81}"/>
              </a:ext>
            </a:extLst>
          </p:cNvPr>
          <p:cNvSpPr/>
          <p:nvPr/>
        </p:nvSpPr>
        <p:spPr>
          <a:xfrm rot="20213699">
            <a:off x="984376" y="4743798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505E060-DE90-4871-A3B4-9EFF0C48E0F0}"/>
              </a:ext>
            </a:extLst>
          </p:cNvPr>
          <p:cNvSpPr/>
          <p:nvPr/>
        </p:nvSpPr>
        <p:spPr>
          <a:xfrm rot="16200000">
            <a:off x="2940814" y="3178136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ED9897-5DA6-4424-AB2F-80D1FB1E2174}"/>
              </a:ext>
            </a:extLst>
          </p:cNvPr>
          <p:cNvSpPr/>
          <p:nvPr/>
        </p:nvSpPr>
        <p:spPr>
          <a:xfrm rot="16200000">
            <a:off x="2722067" y="3530107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76023D3-5B1E-44A6-A7F7-BCB75013A73C}"/>
              </a:ext>
            </a:extLst>
          </p:cNvPr>
          <p:cNvSpPr/>
          <p:nvPr/>
        </p:nvSpPr>
        <p:spPr>
          <a:xfrm rot="16200000">
            <a:off x="2503321" y="3918056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50BD11B-11A5-44CC-9353-5D64D07A7886}"/>
              </a:ext>
            </a:extLst>
          </p:cNvPr>
          <p:cNvSpPr/>
          <p:nvPr/>
        </p:nvSpPr>
        <p:spPr>
          <a:xfrm rot="16200000">
            <a:off x="6254341" y="1951604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16E9AD1-9EFB-41B6-A1F3-AE96526AB95A}"/>
              </a:ext>
            </a:extLst>
          </p:cNvPr>
          <p:cNvSpPr/>
          <p:nvPr/>
        </p:nvSpPr>
        <p:spPr>
          <a:xfrm>
            <a:off x="5536995" y="3063306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807EA92-847C-4091-8DB4-3484E4A8EAF0}"/>
              </a:ext>
            </a:extLst>
          </p:cNvPr>
          <p:cNvSpPr/>
          <p:nvPr/>
        </p:nvSpPr>
        <p:spPr>
          <a:xfrm>
            <a:off x="5781899" y="3184102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9619412-A64B-4814-B3A3-EB246E45CA08}"/>
              </a:ext>
            </a:extLst>
          </p:cNvPr>
          <p:cNvSpPr/>
          <p:nvPr/>
        </p:nvSpPr>
        <p:spPr>
          <a:xfrm>
            <a:off x="3132051" y="2221552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B36C2BE-AC87-446A-B668-F7F329FAA69E}"/>
              </a:ext>
            </a:extLst>
          </p:cNvPr>
          <p:cNvSpPr/>
          <p:nvPr/>
        </p:nvSpPr>
        <p:spPr>
          <a:xfrm rot="16200000">
            <a:off x="2757320" y="2142536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chseck 22">
            <a:extLst>
              <a:ext uri="{FF2B5EF4-FFF2-40B4-BE49-F238E27FC236}">
                <a16:creationId xmlns:a16="http://schemas.microsoft.com/office/drawing/2014/main" id="{E46AB435-2A85-41F2-B5DC-B021C1B20A02}"/>
              </a:ext>
            </a:extLst>
          </p:cNvPr>
          <p:cNvSpPr/>
          <p:nvPr/>
        </p:nvSpPr>
        <p:spPr>
          <a:xfrm rot="5400000">
            <a:off x="5025907" y="3563768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186FACB2-0EE6-4EAF-BC50-02E4C43F6DEB}"/>
              </a:ext>
            </a:extLst>
          </p:cNvPr>
          <p:cNvSpPr txBox="1">
            <a:spLocks/>
          </p:cNvSpPr>
          <p:nvPr/>
        </p:nvSpPr>
        <p:spPr>
          <a:xfrm>
            <a:off x="6833960" y="4095051"/>
            <a:ext cx="1444231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Questions</a:t>
            </a:r>
            <a:endParaRPr lang="de-DE" sz="24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4B7E6FA0-2892-459A-9F96-5C11BF60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7327568" y="3911219"/>
            <a:ext cx="457016" cy="4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862591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2644502" y="3177135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211297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 err="1"/>
              <a:t>Gross</a:t>
            </a:r>
            <a:r>
              <a:rPr lang="de-DE" sz="1800"/>
              <a:t> </a:t>
            </a:r>
            <a:r>
              <a:rPr lang="de-DE" sz="1800" err="1"/>
              <a:t>Motoric</a:t>
            </a:r>
            <a:r>
              <a:rPr lang="de-DE" sz="1800"/>
              <a:t> Skills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3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fbeelding 1">
            <a:extLst>
              <a:ext uri="{FF2B5EF4-FFF2-40B4-BE49-F238E27FC236}">
                <a16:creationId xmlns:a16="http://schemas.microsoft.com/office/drawing/2014/main" id="{74A8852A-C513-4C08-92F7-693106A9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10" y="1601017"/>
            <a:ext cx="2768704" cy="1839066"/>
          </a:xfrm>
          <a:prstGeom prst="rect">
            <a:avLst/>
          </a:prstGeom>
        </p:spPr>
      </p:pic>
      <p:pic>
        <p:nvPicPr>
          <p:cNvPr id="22" name="Afbeelding 2">
            <a:extLst>
              <a:ext uri="{FF2B5EF4-FFF2-40B4-BE49-F238E27FC236}">
                <a16:creationId xmlns:a16="http://schemas.microsoft.com/office/drawing/2014/main" id="{9671C1AE-826B-4CA2-9DC2-DD9B1C8FA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688" y="1601017"/>
            <a:ext cx="2768702" cy="1839065"/>
          </a:xfrm>
          <a:prstGeom prst="rect">
            <a:avLst/>
          </a:prstGeom>
        </p:spPr>
      </p:pic>
      <p:pic>
        <p:nvPicPr>
          <p:cNvPr id="23" name="Afbeelding 3">
            <a:extLst>
              <a:ext uri="{FF2B5EF4-FFF2-40B4-BE49-F238E27FC236}">
                <a16:creationId xmlns:a16="http://schemas.microsoft.com/office/drawing/2014/main" id="{BD9F9F88-89F3-4A07-9F2D-595BC75711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162" b="1703"/>
          <a:stretch/>
        </p:blipFill>
        <p:spPr>
          <a:xfrm>
            <a:off x="6071364" y="1601017"/>
            <a:ext cx="2814104" cy="1839066"/>
          </a:xfrm>
          <a:prstGeom prst="rect">
            <a:avLst/>
          </a:prstGeom>
        </p:spPr>
      </p:pic>
      <p:sp>
        <p:nvSpPr>
          <p:cNvPr id="24" name="Vermenigvuldigen 5">
            <a:extLst>
              <a:ext uri="{FF2B5EF4-FFF2-40B4-BE49-F238E27FC236}">
                <a16:creationId xmlns:a16="http://schemas.microsoft.com/office/drawing/2014/main" id="{52F73F43-5036-47CF-AA51-186FDD91D47A}"/>
              </a:ext>
            </a:extLst>
          </p:cNvPr>
          <p:cNvSpPr/>
          <p:nvPr/>
        </p:nvSpPr>
        <p:spPr>
          <a:xfrm>
            <a:off x="6830611" y="1878023"/>
            <a:ext cx="1295609" cy="11785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ermenigvuldigen 9">
            <a:extLst>
              <a:ext uri="{FF2B5EF4-FFF2-40B4-BE49-F238E27FC236}">
                <a16:creationId xmlns:a16="http://schemas.microsoft.com/office/drawing/2014/main" id="{8FB1ADDF-1AFC-4C54-9829-C7C035586560}"/>
              </a:ext>
            </a:extLst>
          </p:cNvPr>
          <p:cNvSpPr/>
          <p:nvPr/>
        </p:nvSpPr>
        <p:spPr>
          <a:xfrm>
            <a:off x="3924195" y="1878024"/>
            <a:ext cx="1295609" cy="11785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ermenigvuldigen 10">
            <a:extLst>
              <a:ext uri="{FF2B5EF4-FFF2-40B4-BE49-F238E27FC236}">
                <a16:creationId xmlns:a16="http://schemas.microsoft.com/office/drawing/2014/main" id="{C850FFE1-8C88-41C6-905C-99E16C97013C}"/>
              </a:ext>
            </a:extLst>
          </p:cNvPr>
          <p:cNvSpPr/>
          <p:nvPr/>
        </p:nvSpPr>
        <p:spPr>
          <a:xfrm>
            <a:off x="1095230" y="1878025"/>
            <a:ext cx="1295609" cy="11785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26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8851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8148205" y="1340757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392504" y="-891891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FB6739-2A88-4199-A9E2-F878B6A89A69}"/>
              </a:ext>
            </a:extLst>
          </p:cNvPr>
          <p:cNvSpPr/>
          <p:nvPr/>
        </p:nvSpPr>
        <p:spPr>
          <a:xfrm>
            <a:off x="1119491" y="2899144"/>
            <a:ext cx="4069197" cy="1034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B3CC5A1-FBD3-4478-AD8D-5E1326829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9"/>
          <a:stretch/>
        </p:blipFill>
        <p:spPr bwMode="auto">
          <a:xfrm>
            <a:off x="1119491" y="9996"/>
            <a:ext cx="406919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4609041" y="-1496573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4886075" y="136650"/>
            <a:ext cx="17131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 err="1"/>
              <a:t>StartVaardig</a:t>
            </a:r>
            <a:endParaRPr lang="de-DE" sz="240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086CD7-60D5-4BCB-A4D1-470C7695F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50096">
            <a:off x="6676014" y="329041"/>
            <a:ext cx="457016" cy="457016"/>
          </a:xfrm>
          <a:prstGeom prst="rect">
            <a:avLst/>
          </a:prstGeom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A3B3222F-B700-4DCE-913F-05F9AF634686}"/>
              </a:ext>
            </a:extLst>
          </p:cNvPr>
          <p:cNvSpPr txBox="1">
            <a:spLocks/>
          </p:cNvSpPr>
          <p:nvPr/>
        </p:nvSpPr>
        <p:spPr>
          <a:xfrm>
            <a:off x="4886075" y="1131898"/>
            <a:ext cx="3003248" cy="188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 err="1"/>
              <a:t>Started</a:t>
            </a:r>
            <a:r>
              <a:rPr lang="de-DE" sz="1600" b="1"/>
              <a:t> in 2019</a:t>
            </a:r>
          </a:p>
          <a:p>
            <a:endParaRPr lang="de-DE" sz="1600" b="1"/>
          </a:p>
          <a:p>
            <a:r>
              <a:rPr lang="de-DE" sz="1600" b="1"/>
              <a:t>Providing </a:t>
            </a:r>
            <a:r>
              <a:rPr lang="de-DE" sz="1600" b="1" err="1"/>
              <a:t>tools</a:t>
            </a:r>
            <a:endParaRPr lang="de-DE" sz="1600" b="1"/>
          </a:p>
          <a:p>
            <a:endParaRPr lang="de-DE" sz="1600" b="1"/>
          </a:p>
          <a:p>
            <a:r>
              <a:rPr lang="de-DE" sz="1600" b="1"/>
              <a:t>Value </a:t>
            </a:r>
            <a:r>
              <a:rPr lang="de-DE" sz="1600" b="1" err="1"/>
              <a:t>of</a:t>
            </a:r>
            <a:r>
              <a:rPr lang="de-DE" sz="1600" b="1"/>
              <a:t> </a:t>
            </a:r>
            <a:r>
              <a:rPr lang="de-DE" sz="1600" b="1" err="1"/>
              <a:t>motoric</a:t>
            </a:r>
            <a:r>
              <a:rPr lang="de-DE" sz="1600" b="1"/>
              <a:t> </a:t>
            </a:r>
            <a:r>
              <a:rPr lang="de-DE" sz="1600" b="1" err="1"/>
              <a:t>skills</a:t>
            </a:r>
            <a:endParaRPr lang="de-DE" sz="1600" b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762084" y="307276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-454388" y="518629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4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2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-982542" y="2063428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828657" y="4675440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6565B99-0CD8-40E9-AA63-C687F4738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56A954-D7B8-450B-80F6-092D0F46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1640962" y="-1330146"/>
            <a:ext cx="5393194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437475" y="136650"/>
            <a:ext cx="308949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 err="1"/>
              <a:t>Measurements</a:t>
            </a:r>
            <a:r>
              <a:rPr lang="de-DE" sz="2400"/>
              <a:t> &amp; Tests</a:t>
            </a:r>
          </a:p>
        </p:txBody>
      </p:sp>
      <p:sp>
        <p:nvSpPr>
          <p:cNvPr id="12" name="Sechseck 11">
            <a:extLst>
              <a:ext uri="{FF2B5EF4-FFF2-40B4-BE49-F238E27FC236}">
                <a16:creationId xmlns:a16="http://schemas.microsoft.com/office/drawing/2014/main" id="{04BE21A5-F2EF-47EB-ABCE-50945FA2DD76}"/>
              </a:ext>
            </a:extLst>
          </p:cNvPr>
          <p:cNvSpPr/>
          <p:nvPr/>
        </p:nvSpPr>
        <p:spPr>
          <a:xfrm rot="5400000">
            <a:off x="5025907" y="1787266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52047F2-4B6F-40CF-8CD1-51B208864960}"/>
              </a:ext>
            </a:extLst>
          </p:cNvPr>
          <p:cNvSpPr txBox="1">
            <a:spLocks/>
          </p:cNvSpPr>
          <p:nvPr/>
        </p:nvSpPr>
        <p:spPr>
          <a:xfrm>
            <a:off x="6312301" y="2318549"/>
            <a:ext cx="248754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Research question</a:t>
            </a:r>
            <a:endParaRPr lang="de-DE" sz="24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BC370AB-FE6F-4E9F-B28C-69854843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34" y="2207523"/>
            <a:ext cx="339601" cy="339601"/>
          </a:xfrm>
          <a:prstGeom prst="rect">
            <a:avLst/>
          </a:prstGeom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A3B3222F-B700-4DCE-913F-05F9AF634686}"/>
              </a:ext>
            </a:extLst>
          </p:cNvPr>
          <p:cNvSpPr txBox="1">
            <a:spLocks/>
          </p:cNvSpPr>
          <p:nvPr/>
        </p:nvSpPr>
        <p:spPr>
          <a:xfrm>
            <a:off x="366787" y="1131898"/>
            <a:ext cx="3003248" cy="253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/>
              <a:t>Competence</a:t>
            </a:r>
          </a:p>
          <a:p>
            <a:pPr marL="146050" indent="0">
              <a:buNone/>
            </a:pPr>
            <a:endParaRPr lang="de-DE" sz="1600" b="1"/>
          </a:p>
          <a:p>
            <a:r>
              <a:rPr lang="de-DE" sz="1600" b="1"/>
              <a:t>Motivation</a:t>
            </a:r>
          </a:p>
          <a:p>
            <a:endParaRPr lang="de-DE" sz="1600" b="1"/>
          </a:p>
          <a:p>
            <a:r>
              <a:rPr lang="de-DE" sz="1600" b="1" err="1"/>
              <a:t>Perception</a:t>
            </a:r>
            <a:endParaRPr lang="de-DE" sz="1600" b="1"/>
          </a:p>
          <a:p>
            <a:endParaRPr lang="de-DE" sz="1600" b="1"/>
          </a:p>
          <a:p>
            <a:r>
              <a:rPr lang="de-DE" sz="1600" b="1" err="1"/>
              <a:t>Questionaires</a:t>
            </a:r>
            <a:endParaRPr lang="de-DE" sz="1600" b="1"/>
          </a:p>
          <a:p>
            <a:endParaRPr lang="de-DE" sz="1600" b="1"/>
          </a:p>
          <a:p>
            <a:r>
              <a:rPr lang="de-DE" sz="1600" b="1"/>
              <a:t>BMI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D031F1AF-1A48-4CD2-93F3-301548D90859}"/>
              </a:ext>
            </a:extLst>
          </p:cNvPr>
          <p:cNvSpPr txBox="1">
            <a:spLocks/>
          </p:cNvSpPr>
          <p:nvPr/>
        </p:nvSpPr>
        <p:spPr>
          <a:xfrm>
            <a:off x="5127114" y="3270259"/>
            <a:ext cx="3137550" cy="124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46050" indent="0">
              <a:buNone/>
            </a:pPr>
            <a:r>
              <a:rPr lang="de-DE" sz="1600" b="1"/>
              <a:t>„  </a:t>
            </a:r>
            <a:r>
              <a:rPr lang="de-DE" sz="1600" b="1" err="1"/>
              <a:t>How</a:t>
            </a:r>
            <a:r>
              <a:rPr lang="de-DE" sz="1600" b="1"/>
              <a:t> </a:t>
            </a:r>
            <a:r>
              <a:rPr lang="de-DE" sz="1600" b="1" err="1"/>
              <a:t>can</a:t>
            </a:r>
            <a:r>
              <a:rPr lang="de-DE" sz="1600" b="1"/>
              <a:t> </a:t>
            </a:r>
            <a:r>
              <a:rPr lang="de-DE" sz="1600" b="1" err="1"/>
              <a:t>data</a:t>
            </a:r>
            <a:r>
              <a:rPr lang="de-DE" sz="1600" b="1"/>
              <a:t> </a:t>
            </a:r>
            <a:r>
              <a:rPr lang="de-DE" sz="1600" b="1" err="1"/>
              <a:t>science</a:t>
            </a:r>
            <a:r>
              <a:rPr lang="de-DE" sz="1600" b="1"/>
              <a:t> </a:t>
            </a:r>
            <a:r>
              <a:rPr lang="de-DE" sz="1600" b="1" err="1"/>
              <a:t>be</a:t>
            </a:r>
            <a:r>
              <a:rPr lang="de-DE" sz="1600" b="1"/>
              <a:t> </a:t>
            </a:r>
            <a:r>
              <a:rPr lang="de-DE" sz="1600" b="1" err="1"/>
              <a:t>used</a:t>
            </a:r>
            <a:r>
              <a:rPr lang="de-DE" sz="1600" b="1"/>
              <a:t> </a:t>
            </a:r>
            <a:r>
              <a:rPr lang="de-DE" sz="1600" b="1" err="1"/>
              <a:t>to</a:t>
            </a:r>
            <a:r>
              <a:rPr lang="de-DE" sz="1600" b="1"/>
              <a:t> </a:t>
            </a:r>
            <a:r>
              <a:rPr lang="de-DE" sz="1600" b="1" err="1"/>
              <a:t>predict</a:t>
            </a:r>
            <a:r>
              <a:rPr lang="de-DE" sz="1600" b="1"/>
              <a:t> </a:t>
            </a:r>
            <a:r>
              <a:rPr lang="de-DE" sz="1600" b="1" err="1"/>
              <a:t>whether</a:t>
            </a:r>
            <a:r>
              <a:rPr lang="de-DE" sz="1600" b="1"/>
              <a:t> a </a:t>
            </a:r>
            <a:r>
              <a:rPr lang="de-DE" sz="1600" b="1" err="1"/>
              <a:t>child</a:t>
            </a:r>
            <a:r>
              <a:rPr lang="de-DE" sz="1600" b="1"/>
              <a:t> </a:t>
            </a:r>
            <a:r>
              <a:rPr lang="de-DE" sz="1600" b="1" err="1"/>
              <a:t>has</a:t>
            </a:r>
            <a:r>
              <a:rPr lang="de-DE" sz="1600" b="1"/>
              <a:t> a </a:t>
            </a:r>
            <a:r>
              <a:rPr lang="de-DE" sz="1600" b="1" err="1"/>
              <a:t>chance</a:t>
            </a:r>
            <a:r>
              <a:rPr lang="de-DE" sz="1600" b="1"/>
              <a:t> </a:t>
            </a:r>
            <a:r>
              <a:rPr lang="de-DE" sz="1600" b="1" err="1"/>
              <a:t>of</a:t>
            </a:r>
            <a:r>
              <a:rPr lang="de-DE" sz="1600" b="1"/>
              <a:t> </a:t>
            </a:r>
            <a:r>
              <a:rPr lang="de-DE" sz="1600" b="1" err="1"/>
              <a:t>developing</a:t>
            </a:r>
            <a:r>
              <a:rPr lang="de-DE" sz="1600" b="1"/>
              <a:t> a lack in </a:t>
            </a:r>
            <a:r>
              <a:rPr lang="de-DE" sz="1600" b="1" err="1"/>
              <a:t>motor</a:t>
            </a:r>
            <a:r>
              <a:rPr lang="de-DE" sz="1600" b="1"/>
              <a:t> </a:t>
            </a:r>
            <a:r>
              <a:rPr lang="de-DE" sz="1600" b="1" err="1"/>
              <a:t>skills</a:t>
            </a:r>
            <a:r>
              <a:rPr lang="de-DE" sz="1600" b="1"/>
              <a:t> a </a:t>
            </a:r>
            <a:r>
              <a:rPr lang="de-DE" sz="1600" b="1" err="1"/>
              <a:t>year</a:t>
            </a:r>
            <a:r>
              <a:rPr lang="de-DE" sz="1600" b="1"/>
              <a:t> </a:t>
            </a:r>
            <a:r>
              <a:rPr lang="de-DE" sz="1600" b="1" err="1"/>
              <a:t>later</a:t>
            </a:r>
            <a:r>
              <a:rPr lang="de-DE" sz="1600" b="1"/>
              <a:t>?  “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4692112">
            <a:off x="8577037" y="169745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569704">
            <a:off x="7965343" y="534360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5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24401B5-C01D-457D-87D5-6B1D594B3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885" y="2207760"/>
            <a:ext cx="339601" cy="33960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9165515-C188-4AD7-B007-B6C82591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79" y="2208640"/>
            <a:ext cx="339601" cy="3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810106" y="4839939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3206401" y="3739034"/>
            <a:ext cx="5060340" cy="4249489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116250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/>
              <a:t>Progress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6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Afbeelding 60" descr="Afbeelding met pijl&#10;&#10;Automatisch gegenereerde beschrijving">
            <a:extLst>
              <a:ext uri="{FF2B5EF4-FFF2-40B4-BE49-F238E27FC236}">
                <a16:creationId xmlns:a16="http://schemas.microsoft.com/office/drawing/2014/main" id="{1681958F-7EDF-4908-BF88-35804A4D6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834" b="707"/>
          <a:stretch/>
        </p:blipFill>
        <p:spPr>
          <a:xfrm flipV="1">
            <a:off x="3061894" y="1247542"/>
            <a:ext cx="3012282" cy="3101867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2BBD9A31-6282-45E0-9A05-E60EAAE7ECDB}"/>
              </a:ext>
            </a:extLst>
          </p:cNvPr>
          <p:cNvSpPr/>
          <p:nvPr/>
        </p:nvSpPr>
        <p:spPr>
          <a:xfrm rot="2117763">
            <a:off x="4545429" y="1275146"/>
            <a:ext cx="140127" cy="1401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A731745-7AEA-4269-BE15-1B836D579DCF}"/>
              </a:ext>
            </a:extLst>
          </p:cNvPr>
          <p:cNvSpPr/>
          <p:nvPr/>
        </p:nvSpPr>
        <p:spPr>
          <a:xfrm rot="2117763">
            <a:off x="5808954" y="2117154"/>
            <a:ext cx="140127" cy="1401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72A1FE7-BEAC-4B03-888F-0CD9775D6FF3}"/>
              </a:ext>
            </a:extLst>
          </p:cNvPr>
          <p:cNvSpPr/>
          <p:nvPr/>
        </p:nvSpPr>
        <p:spPr>
          <a:xfrm rot="2117763">
            <a:off x="5808955" y="3381068"/>
            <a:ext cx="140127" cy="1401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1015CA5-8022-49F6-9B50-A4FF9AF1DD1F}"/>
              </a:ext>
            </a:extLst>
          </p:cNvPr>
          <p:cNvSpPr/>
          <p:nvPr/>
        </p:nvSpPr>
        <p:spPr>
          <a:xfrm rot="2117763">
            <a:off x="4518758" y="4187449"/>
            <a:ext cx="140127" cy="1401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308F7D0-6760-4217-A70B-0FB0D4BACECF}"/>
              </a:ext>
            </a:extLst>
          </p:cNvPr>
          <p:cNvSpPr/>
          <p:nvPr/>
        </p:nvSpPr>
        <p:spPr>
          <a:xfrm rot="2117763">
            <a:off x="3188820" y="3342160"/>
            <a:ext cx="140127" cy="1401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9E48ABD-31EE-41FD-9818-087E06A1A64B}"/>
              </a:ext>
            </a:extLst>
          </p:cNvPr>
          <p:cNvSpPr/>
          <p:nvPr/>
        </p:nvSpPr>
        <p:spPr>
          <a:xfrm rot="2117763">
            <a:off x="3200601" y="2099233"/>
            <a:ext cx="140127" cy="1401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5A4BDD82-5FB2-4F93-ABCA-1BA290E29AFD}"/>
              </a:ext>
            </a:extLst>
          </p:cNvPr>
          <p:cNvSpPr txBox="1"/>
          <p:nvPr/>
        </p:nvSpPr>
        <p:spPr>
          <a:xfrm>
            <a:off x="4113337" y="758103"/>
            <a:ext cx="100431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1100" b="1">
                <a:solidFill>
                  <a:srgbClr val="F7855B"/>
                </a:solidFill>
                <a:latin typeface="DM Sans"/>
              </a:rPr>
              <a:t>Data Preparation</a:t>
            </a:r>
            <a:endParaRPr lang="en-US" sz="1100">
              <a:solidFill>
                <a:srgbClr val="F7855B"/>
              </a:solidFill>
              <a:latin typeface="DM Sans"/>
            </a:endParaRP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256D3CA0-C354-46AA-93A8-150CCB0D510C}"/>
              </a:ext>
            </a:extLst>
          </p:cNvPr>
          <p:cNvSpPr txBox="1"/>
          <p:nvPr/>
        </p:nvSpPr>
        <p:spPr>
          <a:xfrm>
            <a:off x="5924442" y="1971773"/>
            <a:ext cx="100431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1100" b="1">
                <a:solidFill>
                  <a:srgbClr val="F7855B"/>
                </a:solidFill>
                <a:latin typeface="DM Sans"/>
              </a:rPr>
              <a:t>Feature Selection</a:t>
            </a:r>
            <a:endParaRPr lang="en-US" sz="1100">
              <a:solidFill>
                <a:srgbClr val="F7855B"/>
              </a:solidFill>
              <a:latin typeface="DM Sans"/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C47DF269-E669-4B74-B891-A2BC3396F596}"/>
              </a:ext>
            </a:extLst>
          </p:cNvPr>
          <p:cNvSpPr txBox="1"/>
          <p:nvPr/>
        </p:nvSpPr>
        <p:spPr>
          <a:xfrm>
            <a:off x="2201544" y="3283044"/>
            <a:ext cx="10043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1100" b="1">
                <a:solidFill>
                  <a:srgbClr val="F7855B"/>
                </a:solidFill>
                <a:latin typeface="DM Sans"/>
              </a:rPr>
              <a:t>Evaluation</a:t>
            </a:r>
            <a:endParaRPr lang="en-US" sz="1100">
              <a:solidFill>
                <a:srgbClr val="F7855B"/>
              </a:solidFill>
              <a:latin typeface="DM Sans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44714A19-5076-4D32-940F-AE5BD9DDDC76}"/>
              </a:ext>
            </a:extLst>
          </p:cNvPr>
          <p:cNvSpPr txBox="1"/>
          <p:nvPr/>
        </p:nvSpPr>
        <p:spPr>
          <a:xfrm>
            <a:off x="4082052" y="4401547"/>
            <a:ext cx="10043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1100" b="1">
                <a:solidFill>
                  <a:srgbClr val="F7855B"/>
                </a:solidFill>
                <a:latin typeface="DM Sans"/>
              </a:rPr>
              <a:t>Models</a:t>
            </a:r>
            <a:endParaRPr lang="en-US" sz="1100">
              <a:solidFill>
                <a:srgbClr val="F7855B"/>
              </a:solidFill>
              <a:latin typeface="DM Sans"/>
            </a:endParaRP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2BB57089-DA23-4B8A-8B89-85049A20EA02}"/>
              </a:ext>
            </a:extLst>
          </p:cNvPr>
          <p:cNvSpPr txBox="1"/>
          <p:nvPr/>
        </p:nvSpPr>
        <p:spPr>
          <a:xfrm>
            <a:off x="5814208" y="3427990"/>
            <a:ext cx="10043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1100" b="1">
                <a:solidFill>
                  <a:srgbClr val="F7855B"/>
                </a:solidFill>
                <a:latin typeface="DM Sans"/>
              </a:rPr>
              <a:t>Splitting</a:t>
            </a:r>
            <a:endParaRPr lang="en-US" sz="1100">
              <a:solidFill>
                <a:srgbClr val="F7855B"/>
              </a:solidFill>
              <a:latin typeface="DM Sans"/>
            </a:endParaRP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70E4F9CA-C986-4C06-9488-4510090313B3}"/>
              </a:ext>
            </a:extLst>
          </p:cNvPr>
          <p:cNvSpPr txBox="1"/>
          <p:nvPr/>
        </p:nvSpPr>
        <p:spPr>
          <a:xfrm>
            <a:off x="2215248" y="1874106"/>
            <a:ext cx="100431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1100" b="1">
                <a:solidFill>
                  <a:srgbClr val="F7855B"/>
                </a:solidFill>
                <a:latin typeface="DM Sans"/>
              </a:rPr>
              <a:t>Research Paper</a:t>
            </a:r>
            <a:endParaRPr lang="en-US" sz="1100">
              <a:solidFill>
                <a:srgbClr val="F7855B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5814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6667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740000">
                                      <p:cBhvr>
                                        <p:cTn id="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CB0E507-08A7-4885-818B-D4A5BA366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DA6AEB-6A54-43EE-8B66-FD93D751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7335F4-30A9-46F5-BA26-578F83289285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4" name="Afbeelding 7">
              <a:extLst>
                <a:ext uri="{FF2B5EF4-FFF2-40B4-BE49-F238E27FC236}">
                  <a16:creationId xmlns:a16="http://schemas.microsoft.com/office/drawing/2014/main" id="{ACE17A9B-6001-45C5-ABB6-8FD95DF8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4567515-DD18-427A-93D6-2FD3A156D502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el 3">
            <a:extLst>
              <a:ext uri="{FF2B5EF4-FFF2-40B4-BE49-F238E27FC236}">
                <a16:creationId xmlns:a16="http://schemas.microsoft.com/office/drawing/2014/main" id="{9A2836F2-BE76-45C5-A9A0-8DE626BB49C3}"/>
              </a:ext>
            </a:extLst>
          </p:cNvPr>
          <p:cNvSpPr txBox="1">
            <a:spLocks/>
          </p:cNvSpPr>
          <p:nvPr/>
        </p:nvSpPr>
        <p:spPr>
          <a:xfrm>
            <a:off x="1683731" y="1737513"/>
            <a:ext cx="4264635" cy="7334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4800">
                <a:solidFill>
                  <a:srgbClr val="F7855B"/>
                </a:solidFill>
                <a:latin typeface="Anton" panose="020B0604020202020204" charset="0"/>
              </a:rPr>
              <a:t>Data </a:t>
            </a:r>
            <a:r>
              <a:rPr lang="de-DE" sz="4800" err="1">
                <a:solidFill>
                  <a:srgbClr val="F7855B"/>
                </a:solidFill>
                <a:latin typeface="Anton" panose="020B0604020202020204" charset="0"/>
              </a:rPr>
              <a:t>Preparation</a:t>
            </a:r>
            <a:endParaRPr lang="de-DE" sz="4800">
              <a:solidFill>
                <a:srgbClr val="F7855B"/>
              </a:solidFill>
              <a:latin typeface="Anton" panose="020B060402020202020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12156E0-BD8B-4A75-84FF-03DA0566333D}"/>
              </a:ext>
            </a:extLst>
          </p:cNvPr>
          <p:cNvSpPr/>
          <p:nvPr/>
        </p:nvSpPr>
        <p:spPr>
          <a:xfrm>
            <a:off x="8062527" y="399969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03EBDDB-4AC6-46A1-83F7-E6D96414153B}"/>
              </a:ext>
            </a:extLst>
          </p:cNvPr>
          <p:cNvSpPr/>
          <p:nvPr/>
        </p:nvSpPr>
        <p:spPr>
          <a:xfrm rot="19724503">
            <a:off x="7266926" y="3762586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7D5650C-92D3-4EAB-80C9-9C020A5BB015}"/>
              </a:ext>
            </a:extLst>
          </p:cNvPr>
          <p:cNvSpPr/>
          <p:nvPr/>
        </p:nvSpPr>
        <p:spPr>
          <a:xfrm rot="19719471">
            <a:off x="782357" y="1553440"/>
            <a:ext cx="703943" cy="52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ünfeck 12">
            <a:extLst>
              <a:ext uri="{FF2B5EF4-FFF2-40B4-BE49-F238E27FC236}">
                <a16:creationId xmlns:a16="http://schemas.microsoft.com/office/drawing/2014/main" id="{F8754907-D6DA-4086-8115-289E237B496F}"/>
              </a:ext>
            </a:extLst>
          </p:cNvPr>
          <p:cNvSpPr/>
          <p:nvPr/>
        </p:nvSpPr>
        <p:spPr>
          <a:xfrm rot="1094718">
            <a:off x="6230811" y="-48838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1A6D2494-4B49-4B26-B51B-9F4B638BFF81}"/>
              </a:ext>
            </a:extLst>
          </p:cNvPr>
          <p:cNvSpPr/>
          <p:nvPr/>
        </p:nvSpPr>
        <p:spPr>
          <a:xfrm rot="1094718">
            <a:off x="1029976" y="4743799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F79FB447-FA9B-45B3-A1CE-1B2F95590EA3}"/>
              </a:ext>
            </a:extLst>
          </p:cNvPr>
          <p:cNvSpPr txBox="1">
            <a:spLocks/>
          </p:cNvSpPr>
          <p:nvPr/>
        </p:nvSpPr>
        <p:spPr>
          <a:xfrm>
            <a:off x="2826376" y="2847176"/>
            <a:ext cx="4622870" cy="7334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4800">
                <a:solidFill>
                  <a:srgbClr val="F7855B"/>
                </a:solidFill>
                <a:latin typeface="Anton" panose="020B0604020202020204" charset="0"/>
              </a:rPr>
              <a:t>Feature </a:t>
            </a:r>
            <a:r>
              <a:rPr lang="de-DE" sz="4800" err="1">
                <a:solidFill>
                  <a:srgbClr val="F7855B"/>
                </a:solidFill>
                <a:latin typeface="Anton" panose="020B0604020202020204" charset="0"/>
              </a:rPr>
              <a:t>Selection</a:t>
            </a:r>
            <a:endParaRPr lang="de-DE" sz="4800">
              <a:solidFill>
                <a:srgbClr val="F7855B"/>
              </a:solidFill>
              <a:latin typeface="Anton" panose="020B0604020202020204" charset="0"/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3923F46A-8A3F-4E58-889E-B289A0BC1440}"/>
              </a:ext>
            </a:extLst>
          </p:cNvPr>
          <p:cNvSpPr txBox="1">
            <a:spLocks/>
          </p:cNvSpPr>
          <p:nvPr/>
        </p:nvSpPr>
        <p:spPr>
          <a:xfrm>
            <a:off x="6227999" y="1997079"/>
            <a:ext cx="652273" cy="7334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de-DE" sz="4800">
                <a:solidFill>
                  <a:srgbClr val="F7855B"/>
                </a:solidFill>
                <a:latin typeface="Anton" panose="020B060402020202020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42893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279633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5400000">
            <a:off x="-982542" y="2063428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400000">
            <a:off x="3828657" y="4675440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6565B99-0CD8-40E9-AA63-C687F4738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56A954-D7B8-450B-80F6-092D0F46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1474535" y="-1496573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437474" y="136650"/>
            <a:ext cx="2221905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2400"/>
              <a:t>Data </a:t>
            </a:r>
            <a:r>
              <a:rPr lang="de-DE" sz="2400" err="1"/>
              <a:t>Preparation</a:t>
            </a:r>
            <a:endParaRPr lang="de-DE" sz="240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7086CD7-60D5-4BCB-A4D1-470C7695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2736122" y="329042"/>
            <a:ext cx="457016" cy="457016"/>
          </a:xfrm>
          <a:prstGeom prst="rect">
            <a:avLst/>
          </a:prstGeom>
        </p:spPr>
      </p:pic>
      <p:sp>
        <p:nvSpPr>
          <p:cNvPr id="12" name="Sechseck 11">
            <a:extLst>
              <a:ext uri="{FF2B5EF4-FFF2-40B4-BE49-F238E27FC236}">
                <a16:creationId xmlns:a16="http://schemas.microsoft.com/office/drawing/2014/main" id="{04BE21A5-F2EF-47EB-ABCE-50945FA2DD76}"/>
              </a:ext>
            </a:extLst>
          </p:cNvPr>
          <p:cNvSpPr/>
          <p:nvPr/>
        </p:nvSpPr>
        <p:spPr>
          <a:xfrm rot="5400000">
            <a:off x="5025907" y="1787266"/>
            <a:ext cx="5060340" cy="5373288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52047F2-4B6F-40CF-8CD1-51B208864960}"/>
              </a:ext>
            </a:extLst>
          </p:cNvPr>
          <p:cNvSpPr txBox="1">
            <a:spLocks/>
          </p:cNvSpPr>
          <p:nvPr/>
        </p:nvSpPr>
        <p:spPr>
          <a:xfrm>
            <a:off x="6376671" y="2318549"/>
            <a:ext cx="235881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/>
              <a:t>Feature Selection</a:t>
            </a:r>
            <a:endParaRPr lang="de-DE" sz="24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BC370AB-FE6F-4E9F-B28C-69854843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0096">
            <a:off x="7327568" y="2134717"/>
            <a:ext cx="457016" cy="457016"/>
          </a:xfrm>
          <a:prstGeom prst="rect">
            <a:avLst/>
          </a:prstGeom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A3B3222F-B700-4DCE-913F-05F9AF634686}"/>
              </a:ext>
            </a:extLst>
          </p:cNvPr>
          <p:cNvSpPr txBox="1">
            <a:spLocks/>
          </p:cNvSpPr>
          <p:nvPr/>
        </p:nvSpPr>
        <p:spPr>
          <a:xfrm>
            <a:off x="366787" y="1131898"/>
            <a:ext cx="3003248" cy="188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/>
              <a:t>Basics</a:t>
            </a:r>
          </a:p>
          <a:p>
            <a:endParaRPr lang="de-DE" sz="1600" b="1"/>
          </a:p>
          <a:p>
            <a:r>
              <a:rPr lang="de-DE" sz="1600" b="1" err="1"/>
              <a:t>Outliers</a:t>
            </a:r>
            <a:endParaRPr lang="de-DE" sz="1600" b="1"/>
          </a:p>
          <a:p>
            <a:endParaRPr lang="de-DE" sz="1600" b="1"/>
          </a:p>
          <a:p>
            <a:r>
              <a:rPr lang="de-DE" sz="1600" b="1"/>
              <a:t>Imputation</a:t>
            </a:r>
          </a:p>
          <a:p>
            <a:endParaRPr lang="de-DE" sz="1600" b="1"/>
          </a:p>
          <a:p>
            <a:r>
              <a:rPr lang="de-DE" sz="1600" b="1"/>
              <a:t>Splitting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D031F1AF-1A48-4CD2-93F3-301548D90859}"/>
              </a:ext>
            </a:extLst>
          </p:cNvPr>
          <p:cNvSpPr txBox="1">
            <a:spLocks/>
          </p:cNvSpPr>
          <p:nvPr/>
        </p:nvSpPr>
        <p:spPr>
          <a:xfrm>
            <a:off x="5127113" y="3270258"/>
            <a:ext cx="3003248" cy="188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●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DM Sans"/>
              <a:buChar char="○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300"/>
              <a:buFont typeface="DM Sans"/>
              <a:buChar char="■"/>
              <a:defRPr sz="13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de-DE" sz="1600" b="1" err="1"/>
              <a:t>RandomForest</a:t>
            </a:r>
            <a:endParaRPr lang="de-DE" sz="1600" b="1"/>
          </a:p>
          <a:p>
            <a:endParaRPr lang="de-DE" sz="1600" b="1"/>
          </a:p>
          <a:p>
            <a:r>
              <a:rPr lang="de-DE" sz="1600" b="1" err="1"/>
              <a:t>Heatmap</a:t>
            </a:r>
            <a:endParaRPr lang="de-DE" sz="1600" b="1"/>
          </a:p>
          <a:p>
            <a:pPr marL="146050" indent="0">
              <a:buNone/>
            </a:pPr>
            <a:endParaRPr lang="de-DE" sz="1600" b="1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4692112">
            <a:off x="8577037" y="169745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569704">
            <a:off x="7965343" y="534360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300328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8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0E951-2956-43BF-A704-6662B72F5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890" y="3327685"/>
            <a:ext cx="1759722" cy="11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7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00C3055-B7A0-489C-A71B-3738A8CE31DA}"/>
              </a:ext>
            </a:extLst>
          </p:cNvPr>
          <p:cNvGrpSpPr/>
          <p:nvPr/>
        </p:nvGrpSpPr>
        <p:grpSpPr>
          <a:xfrm>
            <a:off x="-303751" y="0"/>
            <a:ext cx="10542441" cy="5393192"/>
            <a:chOff x="-279633" y="0"/>
            <a:chExt cx="10542441" cy="5393192"/>
          </a:xfrm>
        </p:grpSpPr>
        <p:pic>
          <p:nvPicPr>
            <p:cNvPr id="5" name="Afbeelding 7">
              <a:extLst>
                <a:ext uri="{FF2B5EF4-FFF2-40B4-BE49-F238E27FC236}">
                  <a16:creationId xmlns:a16="http://schemas.microsoft.com/office/drawing/2014/main" id="{65F9B4DF-90DA-468A-9F24-D9340C057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79633" y="9996"/>
              <a:ext cx="10542092" cy="538319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282DDB6-DB81-4043-9E1C-36606E8A52A7}"/>
                </a:ext>
              </a:extLst>
            </p:cNvPr>
            <p:cNvSpPr/>
            <p:nvPr/>
          </p:nvSpPr>
          <p:spPr>
            <a:xfrm>
              <a:off x="0" y="0"/>
              <a:ext cx="10262808" cy="5393192"/>
            </a:xfrm>
            <a:prstGeom prst="rect">
              <a:avLst/>
            </a:prstGeom>
            <a:solidFill>
              <a:srgbClr val="242426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echseck 17">
            <a:extLst>
              <a:ext uri="{FF2B5EF4-FFF2-40B4-BE49-F238E27FC236}">
                <a16:creationId xmlns:a16="http://schemas.microsoft.com/office/drawing/2014/main" id="{71370747-23F4-4E30-86D4-8952644F607A}"/>
              </a:ext>
            </a:extLst>
          </p:cNvPr>
          <p:cNvSpPr/>
          <p:nvPr/>
        </p:nvSpPr>
        <p:spPr>
          <a:xfrm rot="11917868">
            <a:off x="1042066" y="4839941"/>
            <a:ext cx="923391" cy="899921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C1FBBA95-49DF-464A-BCE6-5028CBF8ECB3}"/>
              </a:ext>
            </a:extLst>
          </p:cNvPr>
          <p:cNvSpPr/>
          <p:nvPr/>
        </p:nvSpPr>
        <p:spPr>
          <a:xfrm rot="5115037">
            <a:off x="8044612" y="-980762"/>
            <a:ext cx="1801920" cy="155338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7E862815-43A7-4975-B4AD-C2881DF3BF09}"/>
              </a:ext>
            </a:extLst>
          </p:cNvPr>
          <p:cNvSpPr/>
          <p:nvPr/>
        </p:nvSpPr>
        <p:spPr>
          <a:xfrm rot="5400000">
            <a:off x="-3130559" y="3663191"/>
            <a:ext cx="5060340" cy="4401175"/>
          </a:xfrm>
          <a:prstGeom prst="hexagon">
            <a:avLst/>
          </a:prstGeom>
          <a:solidFill>
            <a:srgbClr val="363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F39FED1-E844-4AD6-B821-E04AABC7A68D}"/>
              </a:ext>
            </a:extLst>
          </p:cNvPr>
          <p:cNvSpPr txBox="1">
            <a:spLocks/>
          </p:cNvSpPr>
          <p:nvPr/>
        </p:nvSpPr>
        <p:spPr>
          <a:xfrm>
            <a:off x="286010" y="4239763"/>
            <a:ext cx="121757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de-DE" sz="1800" err="1"/>
              <a:t>Correlation</a:t>
            </a:r>
            <a:endParaRPr lang="de-DE" sz="18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F2082B7-09B1-446C-B6C9-8EB9C2BA202F}"/>
              </a:ext>
            </a:extLst>
          </p:cNvPr>
          <p:cNvSpPr/>
          <p:nvPr/>
        </p:nvSpPr>
        <p:spPr>
          <a:xfrm rot="2117763">
            <a:off x="8665833" y="4783810"/>
            <a:ext cx="195944" cy="195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16529844-98EF-4628-8575-8707D7BB650B}"/>
              </a:ext>
            </a:extLst>
          </p:cNvPr>
          <p:cNvSpPr/>
          <p:nvPr/>
        </p:nvSpPr>
        <p:spPr>
          <a:xfrm rot="19745931">
            <a:off x="8233617" y="4484261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C3E54DC-1201-4846-A8D8-6093448774C2}"/>
              </a:ext>
            </a:extLst>
          </p:cNvPr>
          <p:cNvSpPr txBox="1">
            <a:spLocks/>
          </p:cNvSpPr>
          <p:nvPr/>
        </p:nvSpPr>
        <p:spPr>
          <a:xfrm>
            <a:off x="66459" y="34320"/>
            <a:ext cx="219551" cy="4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Anton"/>
              <a:buNone/>
              <a:defRPr sz="2800" b="0" i="0" u="none" strike="noStrike" cap="none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ctr"/>
            <a:r>
              <a:rPr lang="en-US" sz="1600">
                <a:solidFill>
                  <a:srgbClr val="F7855B"/>
                </a:solidFill>
              </a:rPr>
              <a:t>9</a:t>
            </a:r>
            <a:r>
              <a:rPr lang="de-DE" sz="1600">
                <a:solidFill>
                  <a:srgbClr val="F7855B"/>
                </a:solidFill>
              </a:rPr>
              <a:t> </a:t>
            </a:r>
          </a:p>
        </p:txBody>
      </p:sp>
      <p:sp>
        <p:nvSpPr>
          <p:cNvPr id="14" name="Fünfeck 13">
            <a:extLst>
              <a:ext uri="{FF2B5EF4-FFF2-40B4-BE49-F238E27FC236}">
                <a16:creationId xmlns:a16="http://schemas.microsoft.com/office/drawing/2014/main" id="{B8087677-DC8A-41CC-A772-29364263A501}"/>
              </a:ext>
            </a:extLst>
          </p:cNvPr>
          <p:cNvSpPr/>
          <p:nvPr/>
        </p:nvSpPr>
        <p:spPr>
          <a:xfrm rot="2794322">
            <a:off x="-497648" y="3044826"/>
            <a:ext cx="1487493" cy="1416661"/>
          </a:xfrm>
          <a:prstGeom prst="pentagon">
            <a:avLst/>
          </a:prstGeom>
          <a:noFill/>
          <a:ln>
            <a:solidFill>
              <a:srgbClr val="F78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3D0A5E0-0820-4C75-8392-A6E4EF2FDCD6}"/>
              </a:ext>
            </a:extLst>
          </p:cNvPr>
          <p:cNvSpPr/>
          <p:nvPr/>
        </p:nvSpPr>
        <p:spPr>
          <a:xfrm rot="19745931">
            <a:off x="8596476" y="3985467"/>
            <a:ext cx="1380300" cy="463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0E882F0-F677-451A-8DAD-528D938C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64" y="658515"/>
            <a:ext cx="5112692" cy="40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itness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FEFEF"/>
      </a:lt2>
      <a:accent1>
        <a:srgbClr val="F7855B"/>
      </a:accent1>
      <a:accent2>
        <a:srgbClr val="363639"/>
      </a:accent2>
      <a:accent3>
        <a:srgbClr val="FBC2AD"/>
      </a:accent3>
      <a:accent4>
        <a:srgbClr val="FB6704"/>
      </a:accent4>
      <a:accent5>
        <a:srgbClr val="FCE5CD"/>
      </a:accent5>
      <a:accent6>
        <a:srgbClr val="CCCCC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8" ma:contentTypeDescription="Een nieuw document maken." ma:contentTypeScope="" ma:versionID="a950a52122970c5d583098ad04ff1b6c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12a85929bb47c45190d0d4d8730fa211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E6D827-56A8-4032-AC58-A4788B73DBDA}">
  <ds:schemaRefs>
    <ds:schemaRef ds:uri="b58b1c9c-36f2-4954-935c-bb51e87f1a04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2B255A-188D-4262-91A4-BF8BFA91CC34}">
  <ds:schemaRefs>
    <ds:schemaRef ds:uri="b58b1c9c-36f2-4954-935c-bb51e87f1a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C494A4-CBF4-4FF1-B164-F7DA6A7F27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Macintosh PowerPoint</Application>
  <PresentationFormat>Diavoorstelling (16:9)</PresentationFormat>
  <Paragraphs>129</Paragraphs>
  <Slides>26</Slides>
  <Notes>1</Notes>
  <HiddenSlides>6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Anton</vt:lpstr>
      <vt:lpstr>DM Sans</vt:lpstr>
      <vt:lpstr>Arial</vt:lpstr>
      <vt:lpstr>Fitness App Pitch Deck by Slidesgo</vt:lpstr>
      <vt:lpstr>Team Motoric</vt:lpstr>
      <vt:lpstr>PowerPoint-presentatie</vt:lpstr>
      <vt:lpstr>PowerPoint-presentatie</vt:lpstr>
      <vt:lpstr>PowerPoint-presentatie</vt:lpstr>
      <vt:lpstr>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dc:creator>Yuliya Litvin</dc:creator>
  <cp:lastModifiedBy>Lisa Dumaij</cp:lastModifiedBy>
  <cp:revision>2</cp:revision>
  <dcterms:modified xsi:type="dcterms:W3CDTF">2022-01-08T16:02:35Z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