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1"/>
  </p:notesMasterIdLst>
  <p:sldIdLst>
    <p:sldId id="256" r:id="rId5"/>
    <p:sldId id="259" r:id="rId6"/>
    <p:sldId id="260" r:id="rId7"/>
    <p:sldId id="309" r:id="rId8"/>
    <p:sldId id="310" r:id="rId9"/>
    <p:sldId id="306" r:id="rId10"/>
  </p:sldIdLst>
  <p:sldSz cx="9144000" cy="5143500" type="screen16x9"/>
  <p:notesSz cx="6858000" cy="9144000"/>
  <p:embeddedFontLst>
    <p:embeddedFont>
      <p:font typeface="Anton" pitchFamily="2" charset="77"/>
      <p:regular r:id="rId12"/>
    </p:embeddedFont>
    <p:embeddedFont>
      <p:font typeface="DM Sans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B008A-4575-4151-9BDE-6D82EF875A06}">
  <a:tblStyle styleId="{7E4B008A-4575-4151-9BDE-6D82EF87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3"/>
    <p:restoredTop sz="94671"/>
  </p:normalViewPr>
  <p:slideViewPr>
    <p:cSldViewPr snapToGrid="0">
      <p:cViewPr varScale="1">
        <p:scale>
          <a:sx n="37" d="100"/>
          <a:sy n="37" d="100"/>
        </p:scale>
        <p:origin x="20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761df8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761df8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1c4480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1c4480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received the T0 data, but we are still waiting for the T1.</a:t>
            </a:r>
          </a:p>
          <a:p>
            <a:pPr marL="0" indent="0">
              <a:buNone/>
            </a:pPr>
            <a:r>
              <a:rPr lang="en-US"/>
              <a:t>The data files we received have been combined into a single file.</a:t>
            </a:r>
          </a:p>
          <a:p>
            <a:pPr marL="0" indent="0">
              <a:buNone/>
            </a:pPr>
            <a:r>
              <a:rPr lang="en-US"/>
              <a:t>We have explored the data using multiple </a:t>
            </a:r>
            <a:r>
              <a:rPr lang="en-US" err="1"/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71908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9125" y="-114775"/>
            <a:ext cx="9354300" cy="5337300"/>
          </a:xfrm>
          <a:prstGeom prst="rect">
            <a:avLst/>
          </a:prstGeom>
          <a:solidFill>
            <a:srgbClr val="000000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454838" y="1421550"/>
            <a:ext cx="492678" cy="560744"/>
          </a:xfrm>
          <a:custGeom>
            <a:avLst/>
            <a:gdLst/>
            <a:ahLst/>
            <a:cxnLst/>
            <a:rect l="l" t="t" r="r" b="b"/>
            <a:pathLst>
              <a:path w="9996" h="11377" extrusionOk="0">
                <a:moveTo>
                  <a:pt x="4999" y="1132"/>
                </a:moveTo>
                <a:lnTo>
                  <a:pt x="8945" y="3410"/>
                </a:lnTo>
                <a:lnTo>
                  <a:pt x="8945" y="7967"/>
                </a:lnTo>
                <a:lnTo>
                  <a:pt x="4999" y="10246"/>
                </a:lnTo>
                <a:lnTo>
                  <a:pt x="1053" y="7967"/>
                </a:lnTo>
                <a:lnTo>
                  <a:pt x="1053" y="3410"/>
                </a:lnTo>
                <a:lnTo>
                  <a:pt x="4999" y="1132"/>
                </a:lnTo>
                <a:close/>
                <a:moveTo>
                  <a:pt x="4998" y="1"/>
                </a:moveTo>
                <a:cubicBezTo>
                  <a:pt x="4907" y="1"/>
                  <a:pt x="4817" y="24"/>
                  <a:pt x="4736" y="71"/>
                </a:cubicBezTo>
                <a:lnTo>
                  <a:pt x="264" y="2652"/>
                </a:lnTo>
                <a:cubicBezTo>
                  <a:pt x="101" y="2745"/>
                  <a:pt x="2" y="2919"/>
                  <a:pt x="2" y="3108"/>
                </a:cubicBezTo>
                <a:lnTo>
                  <a:pt x="2" y="8270"/>
                </a:lnTo>
                <a:cubicBezTo>
                  <a:pt x="1" y="8458"/>
                  <a:pt x="101" y="8632"/>
                  <a:pt x="264" y="8726"/>
                </a:cubicBezTo>
                <a:lnTo>
                  <a:pt x="4736" y="11307"/>
                </a:lnTo>
                <a:cubicBezTo>
                  <a:pt x="4815" y="11353"/>
                  <a:pt x="4905" y="11377"/>
                  <a:pt x="4999" y="11377"/>
                </a:cubicBezTo>
                <a:cubicBezTo>
                  <a:pt x="5091" y="11377"/>
                  <a:pt x="5181" y="11353"/>
                  <a:pt x="5260" y="11307"/>
                </a:cubicBezTo>
                <a:lnTo>
                  <a:pt x="9732" y="8726"/>
                </a:lnTo>
                <a:cubicBezTo>
                  <a:pt x="9895" y="8632"/>
                  <a:pt x="9995" y="8458"/>
                  <a:pt x="9995" y="8270"/>
                </a:cubicBezTo>
                <a:lnTo>
                  <a:pt x="9995" y="3108"/>
                </a:lnTo>
                <a:cubicBezTo>
                  <a:pt x="9995" y="2919"/>
                  <a:pt x="9895" y="2745"/>
                  <a:pt x="9732" y="2652"/>
                </a:cubicBezTo>
                <a:lnTo>
                  <a:pt x="5260" y="71"/>
                </a:lnTo>
                <a:cubicBezTo>
                  <a:pt x="5179" y="24"/>
                  <a:pt x="5089" y="1"/>
                  <a:pt x="499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50800" y="10337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59500" y="-12866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76425" y="-27581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7519241">
            <a:off x="5162119" y="4368139"/>
            <a:ext cx="1233931" cy="1173076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23775" y="31062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848450" y="47910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834550" y="47475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71950" y="-361950"/>
            <a:ext cx="5043729" cy="5823732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75" y="46439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1346700" y="2411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9825" y="2426363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41125" y="269263"/>
            <a:ext cx="5263800" cy="3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8500"/>
              <a:buFont typeface="Anton"/>
              <a:buNone/>
              <a:defRPr sz="8500">
                <a:solidFill>
                  <a:srgbClr val="F7855B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780100" y="47183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095313" y="38614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423100" y="3068850"/>
            <a:ext cx="429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0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-1261500" y="33918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4242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rot="-5400000">
            <a:off x="7432375" y="3244333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728238" y="46113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4143700" y="4414575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763525" y="1930863"/>
            <a:ext cx="32922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63525" y="1211488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_1_2_1_2">
    <p:bg>
      <p:bgPr>
        <a:solidFill>
          <a:srgbClr val="24242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2"/>
          </p:nvPr>
        </p:nvSpPr>
        <p:spPr>
          <a:xfrm>
            <a:off x="77771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1"/>
          </p:nvPr>
        </p:nvSpPr>
        <p:spPr>
          <a:xfrm>
            <a:off x="77770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 idx="3"/>
          </p:nvPr>
        </p:nvSpPr>
        <p:spPr>
          <a:xfrm>
            <a:off x="274084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4"/>
          </p:nvPr>
        </p:nvSpPr>
        <p:spPr>
          <a:xfrm>
            <a:off x="274083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 idx="5"/>
          </p:nvPr>
        </p:nvSpPr>
        <p:spPr>
          <a:xfrm>
            <a:off x="470396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6"/>
          </p:nvPr>
        </p:nvSpPr>
        <p:spPr>
          <a:xfrm>
            <a:off x="470395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 idx="7"/>
          </p:nvPr>
        </p:nvSpPr>
        <p:spPr>
          <a:xfrm>
            <a:off x="666709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8"/>
          </p:nvPr>
        </p:nvSpPr>
        <p:spPr>
          <a:xfrm>
            <a:off x="666708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2_1_2_1">
    <p:bg>
      <p:bgPr>
        <a:solidFill>
          <a:srgbClr val="242426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1_2_1_3">
    <p:bg>
      <p:bgPr>
        <a:solidFill>
          <a:srgbClr val="24242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5234822" y="-1993342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-348128" y="1559433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636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3260424">
            <a:off x="-742919" y="1707667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8106700" y="17949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2_1">
    <p:bg>
      <p:bgPr>
        <a:solidFill>
          <a:srgbClr val="24242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704238" y="35535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550" y="445025"/>
            <a:ext cx="81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550" y="1152475"/>
            <a:ext cx="81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0" r:id="rId5"/>
    <p:sldLayoutId id="2147483674" r:id="rId6"/>
    <p:sldLayoutId id="2147483675" r:id="rId7"/>
    <p:sldLayoutId id="2147483676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>
            <a:off x="517325" y="266700"/>
            <a:ext cx="3619800" cy="3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FITNESS APP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Here is where your pitch deck begins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3EE79A-F523-9C44-9832-E9B8BAB36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9" name="Voorbereiding 8">
            <a:extLst>
              <a:ext uri="{FF2B5EF4-FFF2-40B4-BE49-F238E27FC236}">
                <a16:creationId xmlns:a16="http://schemas.microsoft.com/office/drawing/2014/main" id="{D09C3918-CD4A-1C4D-B294-FE396D00A05E}"/>
              </a:ext>
            </a:extLst>
          </p:cNvPr>
          <p:cNvSpPr/>
          <p:nvPr/>
        </p:nvSpPr>
        <p:spPr>
          <a:xfrm rot="16200000">
            <a:off x="-380925" y="203067"/>
            <a:ext cx="5322084" cy="5119498"/>
          </a:xfrm>
          <a:prstGeom prst="flowChartPreparation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D99211B-4EE6-C546-87B2-5AE47DDA4000}"/>
              </a:ext>
            </a:extLst>
          </p:cNvPr>
          <p:cNvSpPr txBox="1"/>
          <p:nvPr/>
        </p:nvSpPr>
        <p:spPr>
          <a:xfrm>
            <a:off x="-46181" y="1334241"/>
            <a:ext cx="4767363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2800" b="1" err="1">
                <a:solidFill>
                  <a:schemeClr val="bg1"/>
                </a:solidFill>
              </a:rPr>
              <a:t>Motoric</a:t>
            </a:r>
            <a:r>
              <a:rPr lang="nl-NL" sz="2800" b="1">
                <a:solidFill>
                  <a:schemeClr val="bg1"/>
                </a:solidFill>
              </a:rPr>
              <a:t> skills development</a:t>
            </a:r>
          </a:p>
          <a:p>
            <a:endParaRPr lang="nl-NL" sz="2000" b="1">
              <a:solidFill>
                <a:schemeClr val="bg1"/>
              </a:solidFill>
            </a:endParaRPr>
          </a:p>
          <a:p>
            <a:r>
              <a:rPr lang="nl-NL" sz="1800" b="1">
                <a:solidFill>
                  <a:schemeClr val="bg1"/>
                </a:solidFill>
              </a:rPr>
              <a:t>Made </a:t>
            </a:r>
            <a:r>
              <a:rPr lang="nl-NL" sz="1800" b="1" err="1">
                <a:solidFill>
                  <a:schemeClr val="bg1"/>
                </a:solidFill>
              </a:rPr>
              <a:t>by</a:t>
            </a:r>
            <a:r>
              <a:rPr lang="nl-NL" sz="1800" b="1">
                <a:solidFill>
                  <a:schemeClr val="bg1"/>
                </a:solidFill>
              </a:rPr>
              <a:t>:</a:t>
            </a:r>
          </a:p>
          <a:p>
            <a:r>
              <a:rPr lang="nl-NL" sz="1800">
                <a:solidFill>
                  <a:schemeClr val="bg1"/>
                </a:solidFill>
              </a:rPr>
              <a:t>Lisa </a:t>
            </a:r>
            <a:r>
              <a:rPr lang="nl-NL" sz="1800" err="1">
                <a:solidFill>
                  <a:schemeClr val="bg1"/>
                </a:solidFill>
              </a:rPr>
              <a:t>Dumaij</a:t>
            </a:r>
            <a:r>
              <a:rPr lang="nl-NL" sz="1800">
                <a:solidFill>
                  <a:schemeClr val="bg1"/>
                </a:solidFill>
              </a:rPr>
              <a:t>		19049838</a:t>
            </a:r>
          </a:p>
          <a:p>
            <a:r>
              <a:rPr lang="nl-NL" sz="1800" err="1">
                <a:solidFill>
                  <a:schemeClr val="bg1"/>
                </a:solidFill>
              </a:rPr>
              <a:t>Yuliya</a:t>
            </a:r>
            <a:r>
              <a:rPr lang="nl-NL" sz="1800">
                <a:solidFill>
                  <a:schemeClr val="bg1"/>
                </a:solidFill>
              </a:rPr>
              <a:t> </a:t>
            </a:r>
            <a:r>
              <a:rPr lang="nl-NL" sz="1800" err="1">
                <a:solidFill>
                  <a:schemeClr val="bg1"/>
                </a:solidFill>
              </a:rPr>
              <a:t>Litvin</a:t>
            </a:r>
            <a:r>
              <a:rPr lang="nl-NL" sz="1800">
                <a:solidFill>
                  <a:schemeClr val="bg1"/>
                </a:solidFill>
              </a:rPr>
              <a:t>		20161417</a:t>
            </a:r>
          </a:p>
          <a:p>
            <a:r>
              <a:rPr lang="nl-NL" sz="1800">
                <a:solidFill>
                  <a:schemeClr val="bg1"/>
                </a:solidFill>
              </a:rPr>
              <a:t>Mustafa </a:t>
            </a:r>
            <a:r>
              <a:rPr lang="nl-NL" sz="1800" err="1">
                <a:solidFill>
                  <a:schemeClr val="bg1"/>
                </a:solidFill>
              </a:rPr>
              <a:t>Mousa</a:t>
            </a:r>
            <a:r>
              <a:rPr lang="nl-NL" sz="1800">
                <a:solidFill>
                  <a:schemeClr val="bg1"/>
                </a:solidFill>
              </a:rPr>
              <a:t>		18068987</a:t>
            </a:r>
          </a:p>
          <a:p>
            <a:r>
              <a:rPr lang="nl-NL" sz="1800">
                <a:solidFill>
                  <a:schemeClr val="bg1"/>
                </a:solidFill>
              </a:rPr>
              <a:t>Pascal Seegers		21132844</a:t>
            </a:r>
          </a:p>
          <a:p>
            <a:r>
              <a:rPr lang="nl-NL" sz="1800">
                <a:solidFill>
                  <a:schemeClr val="bg1"/>
                </a:solidFill>
              </a:rPr>
              <a:t>Joost van Viegen		18048757</a:t>
            </a:r>
          </a:p>
          <a:p>
            <a:r>
              <a:rPr lang="nl-NL" sz="1800">
                <a:solidFill>
                  <a:schemeClr val="bg1"/>
                </a:solidFill>
              </a:rPr>
              <a:t>Joep van der Zanden	19134282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245586" y="1641500"/>
            <a:ext cx="5072339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Made </a:t>
            </a:r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some</a:t>
            </a:r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models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Created</a:t>
            </a:r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 file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Recieved</a:t>
            </a:r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 T1 data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Collected</a:t>
            </a:r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 CBS data</a:t>
            </a: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1135656" y="635850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we have </a:t>
            </a:r>
            <a:r>
              <a:rPr lang="nl-NL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done</a:t>
            </a:r>
            <a:r>
              <a:rPr lang="nl-NL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18ADC2-B55E-6D46-A22F-4878E09693BB}"/>
              </a:ext>
            </a:extLst>
          </p:cNvPr>
          <p:cNvSpPr txBox="1"/>
          <p:nvPr/>
        </p:nvSpPr>
        <p:spPr>
          <a:xfrm>
            <a:off x="636135" y="58681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>
                <a:solidFill>
                  <a:schemeClr val="accent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-1948175" y="12393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Model scores</a:t>
            </a:r>
            <a:endParaRPr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F9149150-33E6-9247-B867-B713DE229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13529"/>
              </p:ext>
            </p:extLst>
          </p:nvPr>
        </p:nvGraphicFramePr>
        <p:xfrm>
          <a:off x="1524000" y="1896715"/>
          <a:ext cx="6096000" cy="2225040"/>
        </p:xfrm>
        <a:graphic>
          <a:graphicData uri="http://schemas.openxmlformats.org/drawingml/2006/table">
            <a:tbl>
              <a:tblPr firstRow="1" bandRow="1">
                <a:tableStyleId>{7E4B008A-4575-4151-9BDE-6D82EF875A06}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459658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3593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 err="1">
                          <a:solidFill>
                            <a:schemeClr val="bg1"/>
                          </a:solidFill>
                        </a:rPr>
                        <a:t>Models</a:t>
                      </a:r>
                      <a:endParaRPr lang="nl-NL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nl-NL" b="1" dirty="0">
                          <a:solidFill>
                            <a:schemeClr val="bg1"/>
                          </a:solidFill>
                        </a:rPr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6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Random </a:t>
                      </a:r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Forest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8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5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127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NL" b="1" dirty="0">
                <a:solidFill>
                  <a:schemeClr val="accent1"/>
                </a:solidFill>
              </a:rPr>
              <a:t>02 </a:t>
            </a:r>
            <a:r>
              <a:rPr lang="e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Next steps</a:t>
            </a:r>
            <a:endParaRPr lang="e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070A8-0B7A-46F9-8329-939DFCAEF965}"/>
              </a:ext>
            </a:extLst>
          </p:cNvPr>
          <p:cNvSpPr txBox="1"/>
          <p:nvPr/>
        </p:nvSpPr>
        <p:spPr>
          <a:xfrm>
            <a:off x="580126" y="1124669"/>
            <a:ext cx="670056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Include the T1 data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a heatmap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Balance the data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Try more models</a:t>
            </a:r>
          </a:p>
        </p:txBody>
      </p:sp>
    </p:spTree>
    <p:extLst>
      <p:ext uri="{BB962C8B-B14F-4D97-AF65-F5344CB8AC3E}">
        <p14:creationId xmlns:p14="http://schemas.microsoft.com/office/powerpoint/2010/main" val="38809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42885251-2D34-7C44-A3D8-9FC6F9C173C9}"/>
              </a:ext>
            </a:extLst>
          </p:cNvPr>
          <p:cNvSpPr txBox="1"/>
          <p:nvPr/>
        </p:nvSpPr>
        <p:spPr>
          <a:xfrm>
            <a:off x="588264" y="370368"/>
            <a:ext cx="522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b="1" dirty="0">
                <a:solidFill>
                  <a:schemeClr val="accent1"/>
                </a:solidFill>
                <a:latin typeface="Anton" pitchFamily="2" charset="77"/>
              </a:rPr>
              <a:t>03 </a:t>
            </a:r>
            <a:r>
              <a:rPr lang="e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nton" pitchFamily="2" charset="77"/>
              </a:rPr>
              <a:t>Doubts</a:t>
            </a:r>
            <a:endParaRPr lang="nl-NL" sz="2800" dirty="0">
              <a:latin typeface="Anton" pitchFamily="2" charset="77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FFA2A017-9050-A045-8F72-260552581643}"/>
              </a:ext>
            </a:extLst>
          </p:cNvPr>
          <p:cNvSpPr txBox="1"/>
          <p:nvPr/>
        </p:nvSpPr>
        <p:spPr>
          <a:xfrm>
            <a:off x="149352" y="1186755"/>
            <a:ext cx="54437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 we need the CBS data?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can we split the data for the heatmap?</a:t>
            </a:r>
          </a:p>
        </p:txBody>
      </p:sp>
    </p:spTree>
    <p:extLst>
      <p:ext uri="{BB962C8B-B14F-4D97-AF65-F5344CB8AC3E}">
        <p14:creationId xmlns:p14="http://schemas.microsoft.com/office/powerpoint/2010/main" val="216382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6;p63">
            <a:extLst>
              <a:ext uri="{FF2B5EF4-FFF2-40B4-BE49-F238E27FC236}">
                <a16:creationId xmlns:a16="http://schemas.microsoft.com/office/drawing/2014/main" id="{B3E13A6B-E9B6-5C47-8659-99A915E9D89B}"/>
              </a:ext>
            </a:extLst>
          </p:cNvPr>
          <p:cNvSpPr txBox="1">
            <a:spLocks/>
          </p:cNvSpPr>
          <p:nvPr/>
        </p:nvSpPr>
        <p:spPr>
          <a:xfrm>
            <a:off x="2677794" y="2571750"/>
            <a:ext cx="420642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sz="6600" dirty="0">
                <a:solidFill>
                  <a:schemeClr val="bg1"/>
                </a:solidFill>
                <a:latin typeface="Anton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0313457"/>
      </p:ext>
    </p:extLst>
  </p:cSld>
  <p:clrMapOvr>
    <a:masterClrMapping/>
  </p:clrMapOvr>
</p:sld>
</file>

<file path=ppt/theme/theme1.xml><?xml version="1.0" encoding="utf-8"?>
<a:theme xmlns:a="http://schemas.openxmlformats.org/drawingml/2006/main" name="Fitness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F7855B"/>
      </a:accent1>
      <a:accent2>
        <a:srgbClr val="363639"/>
      </a:accent2>
      <a:accent3>
        <a:srgbClr val="FBC2AD"/>
      </a:accent3>
      <a:accent4>
        <a:srgbClr val="FB6704"/>
      </a:accent4>
      <a:accent5>
        <a:srgbClr val="FCE5CD"/>
      </a:accent5>
      <a:accent6>
        <a:srgbClr val="CCCCC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4" ma:contentTypeDescription="Een nieuw document maken." ma:contentTypeScope="" ma:versionID="c788dc27384d0d7468b246e745dbcb5a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ece08e869caf8cba10c0b816870bf158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C494A4-CBF4-4FF1-B164-F7DA6A7F27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150D1-6E91-4DAE-B0AB-C510DA424331}">
  <ds:schemaRefs>
    <ds:schemaRef ds:uri="b58b1c9c-36f2-4954-935c-bb51e87f1a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1E6D827-56A8-4032-AC58-A4788B73DBDA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b58b1c9c-36f2-4954-935c-bb51e87f1a04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Diavoorstelling (16:9)</PresentationFormat>
  <Paragraphs>42</Paragraphs>
  <Slides>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Anton</vt:lpstr>
      <vt:lpstr>Courier New</vt:lpstr>
      <vt:lpstr>DM Sans</vt:lpstr>
      <vt:lpstr>Arial</vt:lpstr>
      <vt:lpstr>Fitness App Pitch Deck by Slidesgo</vt:lpstr>
      <vt:lpstr>FITNESS APP</vt:lpstr>
      <vt:lpstr>What we have done </vt:lpstr>
      <vt:lpstr>Model scores</vt:lpstr>
      <vt:lpstr>02 Next steps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cp:lastModifiedBy>Lisa Dumaij</cp:lastModifiedBy>
  <cp:revision>3</cp:revision>
  <dcterms:modified xsi:type="dcterms:W3CDTF">2022-01-08T16:03:20Z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