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1"/>
  </p:notesMasterIdLst>
  <p:sldIdLst>
    <p:sldId id="256" r:id="rId5"/>
    <p:sldId id="259" r:id="rId6"/>
    <p:sldId id="312" r:id="rId7"/>
    <p:sldId id="309" r:id="rId8"/>
    <p:sldId id="311" r:id="rId9"/>
    <p:sldId id="306" r:id="rId10"/>
  </p:sldIdLst>
  <p:sldSz cx="9144000" cy="5143500" type="screen16x9"/>
  <p:notesSz cx="6858000" cy="9144000"/>
  <p:embeddedFontLst>
    <p:embeddedFont>
      <p:font typeface="Anton" pitchFamily="2" charset="77"/>
      <p:regular r:id="rId12"/>
    </p:embeddedFont>
    <p:embeddedFont>
      <p:font typeface="DM San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10A74-CCE2-43BB-99DE-B2FB780A291F}" v="667" dt="2021-12-05T18:05:56.431"/>
    <p1510:client id="{3A27248A-35B3-2243-80F1-D3F6DEB78B3B}" v="27" dt="2021-11-22T12:06:05.743"/>
    <p1510:client id="{4912E5F2-F409-4E96-8A09-B6D47C12328C}" v="956" dt="2021-12-05T18:18:10.799"/>
    <p1510:client id="{5F52DAC6-216D-5241-AF31-CD009A0817E4}" v="25" dt="2021-11-22T08:53:03.619"/>
    <p1510:client id="{98CE8544-DEC2-460A-8710-F64AAAB71C85}" v="781" dt="2021-12-05T18:22:04.580"/>
    <p1510:client id="{B7BA502F-198B-4FAF-9383-116FAE2836EF}" v="21" dt="2021-11-22T08:53:41.787"/>
  </p1510:revLst>
</p1510:revInfo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761df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761df8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9474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Fit </a:t>
            </a:r>
            <a:r>
              <a:rPr lang="en-US" err="1"/>
              <a:t>knn</a:t>
            </a:r>
            <a:r>
              <a:rPr lang="en-US"/>
              <a:t> and RFC</a:t>
            </a:r>
          </a:p>
        </p:txBody>
      </p:sp>
    </p:spTree>
    <p:extLst>
      <p:ext uri="{BB962C8B-B14F-4D97-AF65-F5344CB8AC3E}">
        <p14:creationId xmlns:p14="http://schemas.microsoft.com/office/powerpoint/2010/main" val="17190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26407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125" y="-114775"/>
            <a:ext cx="9354300" cy="5337300"/>
          </a:xfrm>
          <a:prstGeom prst="rect">
            <a:avLst/>
          </a:pr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454838" y="1421550"/>
            <a:ext cx="492678" cy="560744"/>
          </a:xfrm>
          <a:custGeom>
            <a:avLst/>
            <a:gdLst/>
            <a:ahLst/>
            <a:cxnLst/>
            <a:rect l="l" t="t" r="r" b="b"/>
            <a:pathLst>
              <a:path w="9996" h="11377" extrusionOk="0">
                <a:moveTo>
                  <a:pt x="4999" y="1132"/>
                </a:moveTo>
                <a:lnTo>
                  <a:pt x="8945" y="3410"/>
                </a:lnTo>
                <a:lnTo>
                  <a:pt x="8945" y="7967"/>
                </a:lnTo>
                <a:lnTo>
                  <a:pt x="4999" y="10246"/>
                </a:lnTo>
                <a:lnTo>
                  <a:pt x="1053" y="7967"/>
                </a:lnTo>
                <a:lnTo>
                  <a:pt x="1053" y="3410"/>
                </a:lnTo>
                <a:lnTo>
                  <a:pt x="4999" y="1132"/>
                </a:lnTo>
                <a:close/>
                <a:moveTo>
                  <a:pt x="4998" y="1"/>
                </a:moveTo>
                <a:cubicBezTo>
                  <a:pt x="4907" y="1"/>
                  <a:pt x="4817" y="24"/>
                  <a:pt x="4736" y="71"/>
                </a:cubicBezTo>
                <a:lnTo>
                  <a:pt x="264" y="2652"/>
                </a:lnTo>
                <a:cubicBezTo>
                  <a:pt x="101" y="2745"/>
                  <a:pt x="2" y="2919"/>
                  <a:pt x="2" y="3108"/>
                </a:cubicBezTo>
                <a:lnTo>
                  <a:pt x="2" y="8270"/>
                </a:lnTo>
                <a:cubicBezTo>
                  <a:pt x="1" y="8458"/>
                  <a:pt x="101" y="8632"/>
                  <a:pt x="264" y="8726"/>
                </a:cubicBezTo>
                <a:lnTo>
                  <a:pt x="4736" y="11307"/>
                </a:lnTo>
                <a:cubicBezTo>
                  <a:pt x="4815" y="11353"/>
                  <a:pt x="4905" y="11377"/>
                  <a:pt x="4999" y="11377"/>
                </a:cubicBezTo>
                <a:cubicBezTo>
                  <a:pt x="5091" y="11377"/>
                  <a:pt x="5181" y="11353"/>
                  <a:pt x="5260" y="11307"/>
                </a:cubicBezTo>
                <a:lnTo>
                  <a:pt x="9732" y="8726"/>
                </a:lnTo>
                <a:cubicBezTo>
                  <a:pt x="9895" y="8632"/>
                  <a:pt x="9995" y="8458"/>
                  <a:pt x="9995" y="8270"/>
                </a:cubicBezTo>
                <a:lnTo>
                  <a:pt x="9995" y="3108"/>
                </a:lnTo>
                <a:cubicBezTo>
                  <a:pt x="9995" y="2919"/>
                  <a:pt x="9895" y="2745"/>
                  <a:pt x="9732" y="2652"/>
                </a:cubicBezTo>
                <a:lnTo>
                  <a:pt x="5260" y="71"/>
                </a:lnTo>
                <a:cubicBezTo>
                  <a:pt x="5179" y="24"/>
                  <a:pt x="5089" y="1"/>
                  <a:pt x="499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7519241">
            <a:off x="5162119" y="4368139"/>
            <a:ext cx="1233931" cy="1173076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48450" y="47910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834550" y="47475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71950" y="-361950"/>
            <a:ext cx="5043729" cy="5823732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1346700" y="2411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825" y="2426363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41125" y="269263"/>
            <a:ext cx="52638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8500"/>
              <a:buFont typeface="Anton"/>
              <a:buNone/>
              <a:defRPr sz="8500">
                <a:solidFill>
                  <a:srgbClr val="F7855B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4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-5400000">
            <a:off x="7432375" y="3244333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728238" y="46113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143700" y="4414575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63525" y="1930863"/>
            <a:ext cx="32922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63525" y="12114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2_1_2">
    <p:bg>
      <p:bgPr>
        <a:solidFill>
          <a:srgbClr val="24242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2"/>
          </p:nvPr>
        </p:nvSpPr>
        <p:spPr>
          <a:xfrm>
            <a:off x="77771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77770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3"/>
          </p:nvPr>
        </p:nvSpPr>
        <p:spPr>
          <a:xfrm>
            <a:off x="274084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4"/>
          </p:nvPr>
        </p:nvSpPr>
        <p:spPr>
          <a:xfrm>
            <a:off x="274083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5"/>
          </p:nvPr>
        </p:nvSpPr>
        <p:spPr>
          <a:xfrm>
            <a:off x="470396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6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 idx="7"/>
          </p:nvPr>
        </p:nvSpPr>
        <p:spPr>
          <a:xfrm>
            <a:off x="666709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8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2_1_2_1">
    <p:bg>
      <p:bgPr>
        <a:solidFill>
          <a:srgbClr val="242426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4" r:id="rId5"/>
    <p:sldLayoutId id="2147483675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>
            <a:off x="517325" y="266700"/>
            <a:ext cx="36198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FITNESS APP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Here is where your pitch deck begins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3EE79A-F523-9C44-9832-E9B8BAB3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9" name="Voorbereiding 8">
            <a:extLst>
              <a:ext uri="{FF2B5EF4-FFF2-40B4-BE49-F238E27FC236}">
                <a16:creationId xmlns:a16="http://schemas.microsoft.com/office/drawing/2014/main" id="{D09C3918-CD4A-1C4D-B294-FE396D00A05E}"/>
              </a:ext>
            </a:extLst>
          </p:cNvPr>
          <p:cNvSpPr/>
          <p:nvPr/>
        </p:nvSpPr>
        <p:spPr>
          <a:xfrm rot="16200000">
            <a:off x="-11131" y="228280"/>
            <a:ext cx="5322084" cy="5119498"/>
          </a:xfrm>
          <a:prstGeom prst="flowChartPreparation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99211B-4EE6-C546-87B2-5AE47DDA4000}"/>
              </a:ext>
            </a:extLst>
          </p:cNvPr>
          <p:cNvSpPr txBox="1"/>
          <p:nvPr/>
        </p:nvSpPr>
        <p:spPr>
          <a:xfrm>
            <a:off x="323613" y="1224983"/>
            <a:ext cx="47673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3600" b="1">
                <a:solidFill>
                  <a:schemeClr val="bg1"/>
                </a:solidFill>
                <a:latin typeface="DM Sans"/>
              </a:rPr>
              <a:t>StartVaardig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CCF1-84A1-443A-8937-4B11CA864071}"/>
              </a:ext>
            </a:extLst>
          </p:cNvPr>
          <p:cNvSpPr txBox="1"/>
          <p:nvPr/>
        </p:nvSpPr>
        <p:spPr>
          <a:xfrm>
            <a:off x="222485" y="353628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Lisa </a:t>
            </a:r>
            <a:r>
              <a:rPr lang="nl-NL" sz="1200" err="1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Dumaij</a:t>
            </a:r>
            <a:r>
              <a:rPr lang="nl-NL" sz="12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 19049838</a:t>
            </a:r>
            <a:endParaRPr lang="en-US" sz="1200">
              <a:solidFill>
                <a:schemeClr val="bg2">
                  <a:lumMod val="60000"/>
                  <a:lumOff val="40000"/>
                </a:schemeClr>
              </a:solidFill>
              <a:latin typeface="DM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A0EF-4CB4-4980-9842-619F84287434}"/>
              </a:ext>
            </a:extLst>
          </p:cNvPr>
          <p:cNvSpPr txBox="1"/>
          <p:nvPr/>
        </p:nvSpPr>
        <p:spPr>
          <a:xfrm>
            <a:off x="222485" y="378001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 err="1">
                <a:solidFill>
                  <a:srgbClr val="9B9B9B"/>
                </a:solidFill>
                <a:latin typeface="DM Sans"/>
              </a:rPr>
              <a:t>Yuliya</a:t>
            </a:r>
            <a:r>
              <a:rPr lang="nl-NL" sz="1200">
                <a:solidFill>
                  <a:srgbClr val="9B9B9B"/>
                </a:solidFill>
                <a:latin typeface="DM Sans"/>
              </a:rPr>
              <a:t> </a:t>
            </a:r>
            <a:r>
              <a:rPr lang="nl-NL" sz="1200" err="1">
                <a:solidFill>
                  <a:srgbClr val="9B9B9B"/>
                </a:solidFill>
                <a:latin typeface="DM Sans"/>
              </a:rPr>
              <a:t>Litvin</a:t>
            </a:r>
            <a:r>
              <a:rPr lang="nl-NL" sz="1200">
                <a:solidFill>
                  <a:srgbClr val="9B9B9B"/>
                </a:solidFill>
                <a:latin typeface="DM Sans"/>
              </a:rPr>
              <a:t> 20161417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2A24F-4CF6-4D50-8DE4-4B263971BC1D}"/>
              </a:ext>
            </a:extLst>
          </p:cNvPr>
          <p:cNvSpPr txBox="1"/>
          <p:nvPr/>
        </p:nvSpPr>
        <p:spPr>
          <a:xfrm>
            <a:off x="222486" y="402374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Mustafa Mousa 18068987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CFED7-C86C-4FE7-B3C1-B2C4C12E92D4}"/>
              </a:ext>
            </a:extLst>
          </p:cNvPr>
          <p:cNvSpPr txBox="1"/>
          <p:nvPr/>
        </p:nvSpPr>
        <p:spPr>
          <a:xfrm>
            <a:off x="2836254" y="353628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Pascal Seegers 21132844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1F5A1-732F-4EEB-800B-BB694FC0722F}"/>
              </a:ext>
            </a:extLst>
          </p:cNvPr>
          <p:cNvSpPr txBox="1"/>
          <p:nvPr/>
        </p:nvSpPr>
        <p:spPr>
          <a:xfrm>
            <a:off x="2836254" y="378001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Joost van Viegen 18048757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895-3E74-45AE-9758-079D46D966FF}"/>
              </a:ext>
            </a:extLst>
          </p:cNvPr>
          <p:cNvSpPr txBox="1"/>
          <p:nvPr/>
        </p:nvSpPr>
        <p:spPr>
          <a:xfrm>
            <a:off x="2836254" y="402374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Joep van der Zanden 19134282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25D46-23C3-4B41-8BEE-3E6CBF04ACF4}"/>
              </a:ext>
            </a:extLst>
          </p:cNvPr>
          <p:cNvSpPr txBox="1"/>
          <p:nvPr/>
        </p:nvSpPr>
        <p:spPr>
          <a:xfrm>
            <a:off x="326091" y="1981760"/>
            <a:ext cx="4760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DM Sans"/>
              </a:rPr>
              <a:t>Motoric skills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4A8562-D546-4A25-900C-E8D043A51ADE}"/>
              </a:ext>
            </a:extLst>
          </p:cNvPr>
          <p:cNvSpPr/>
          <p:nvPr/>
        </p:nvSpPr>
        <p:spPr>
          <a:xfrm>
            <a:off x="3797300" y="4368800"/>
            <a:ext cx="9144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616869" y="1546825"/>
            <a:ext cx="6947694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800">
                <a:solidFill>
                  <a:schemeClr val="bg1">
                    <a:lumMod val="95000"/>
                  </a:schemeClr>
                </a:solidFill>
              </a:rPr>
              <a:t>Met Pim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800">
                <a:solidFill>
                  <a:schemeClr val="bg1">
                    <a:lumMod val="95000"/>
                  </a:schemeClr>
                </a:solidFill>
              </a:rPr>
              <a:t>Prototype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800" err="1">
                <a:solidFill>
                  <a:schemeClr val="bg1">
                    <a:lumMod val="95000"/>
                  </a:schemeClr>
                </a:solidFill>
              </a:rPr>
              <a:t>Imputed</a:t>
            </a:r>
            <a:r>
              <a:rPr lang="nl-NL" sz="2800">
                <a:solidFill>
                  <a:schemeClr val="bg1">
                    <a:lumMod val="95000"/>
                  </a:schemeClr>
                </a:solidFill>
              </a:rPr>
              <a:t> data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800" err="1">
                <a:solidFill>
                  <a:schemeClr val="bg1">
                    <a:lumMod val="95000"/>
                  </a:schemeClr>
                </a:solidFill>
              </a:rPr>
              <a:t>Fed</a:t>
            </a:r>
            <a:r>
              <a:rPr lang="nl-NL" sz="2800">
                <a:solidFill>
                  <a:schemeClr val="bg1">
                    <a:lumMod val="95000"/>
                  </a:schemeClr>
                </a:solidFill>
              </a:rPr>
              <a:t> model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800">
                <a:solidFill>
                  <a:schemeClr val="bg1">
                    <a:lumMod val="95000"/>
                  </a:schemeClr>
                </a:solidFill>
              </a:rPr>
              <a:t>Hyperparameter </a:t>
            </a:r>
            <a:r>
              <a:rPr lang="nl-NL" sz="2800" err="1">
                <a:solidFill>
                  <a:schemeClr val="bg1">
                    <a:lumMod val="95000"/>
                  </a:schemeClr>
                </a:solidFill>
              </a:rPr>
              <a:t>tuning</a:t>
            </a:r>
            <a:endParaRPr lang="nl-NL" sz="2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nl-NL" sz="280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pPr marL="0" indent="0">
              <a:spcAft>
                <a:spcPts val="1600"/>
              </a:spcAft>
              <a:buNone/>
            </a:pPr>
            <a:endParaRPr lang="nl-NL" sz="280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135656" y="635850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err="1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>
                <a:solidFill>
                  <a:schemeClr val="bg2">
                    <a:lumMod val="60000"/>
                    <a:lumOff val="40000"/>
                  </a:schemeClr>
                </a:solidFill>
              </a:rPr>
              <a:t> we have </a:t>
            </a:r>
            <a:r>
              <a:rPr lang="nl-NL" b="1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done</a:t>
            </a:r>
            <a:r>
              <a:rPr lang="nl-NL" b="1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8ADC2-B55E-6D46-A22F-4878E09693BB}"/>
              </a:ext>
            </a:extLst>
          </p:cNvPr>
          <p:cNvSpPr txBox="1"/>
          <p:nvPr/>
        </p:nvSpPr>
        <p:spPr>
          <a:xfrm>
            <a:off x="694858" y="635850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  <a:latin typeface="Anton" pitchFamily="2" charset="77"/>
              </a:rPr>
              <a:t>01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5F2539C-A60E-F54F-8D1B-D30C75EF8733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solidFill>
                  <a:schemeClr val="bg2">
                    <a:lumMod val="60000"/>
                    <a:lumOff val="40000"/>
                  </a:schemeClr>
                </a:solidFill>
              </a:rPr>
              <a:t>Meanwhile….</a:t>
            </a:r>
            <a:endParaRPr lang="e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9AD0137D-83CE-6044-87BB-872278AE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9098"/>
              </p:ext>
            </p:extLst>
          </p:nvPr>
        </p:nvGraphicFramePr>
        <p:xfrm>
          <a:off x="1002549" y="1655486"/>
          <a:ext cx="6095994" cy="1112519"/>
        </p:xfrm>
        <a:graphic>
          <a:graphicData uri="http://schemas.openxmlformats.org/drawingml/2006/table">
            <a:tbl>
              <a:tblPr firstRow="1" bandRow="1">
                <a:tableStyleId>{7E4B008A-4575-4151-9BDE-6D82EF875A06}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7857169"/>
                    </a:ext>
                  </a:extLst>
                </a:gridCol>
                <a:gridCol w="2698473">
                  <a:extLst>
                    <a:ext uri="{9D8B030D-6E8A-4147-A177-3AD203B41FA5}">
                      <a16:colId xmlns:a16="http://schemas.microsoft.com/office/drawing/2014/main" val="3922674224"/>
                    </a:ext>
                  </a:extLst>
                </a:gridCol>
                <a:gridCol w="1365521">
                  <a:extLst>
                    <a:ext uri="{9D8B030D-6E8A-4147-A177-3AD203B41FA5}">
                      <a16:colId xmlns:a16="http://schemas.microsoft.com/office/drawing/2014/main" val="623301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b="0" i="0" u="none" strike="noStrike" noProof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Before</a:t>
                      </a:r>
                      <a:r>
                        <a:rPr lang="nl-NL" sz="1400" b="0" i="0" u="none" strike="noStrike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 hyperparameter </a:t>
                      </a:r>
                      <a:r>
                        <a:rPr lang="nl-NL" sz="1400" b="0" i="0" u="none" strike="noStrike" noProof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tuning</a:t>
                      </a:r>
                      <a:endParaRPr lang="en-GB" sz="1400" b="0" i="0" u="none" strike="noStrike" noProof="0" err="1">
                        <a:ln>
                          <a:solidFill>
                            <a:schemeClr val="bg1"/>
                          </a:solidFill>
                        </a:ln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After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0.39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725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0.25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0.39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55336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E2A2F156-6F4E-3447-82CE-4475B344D6EC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6BFB8C-A263-417B-99DD-4889DCBD59FE}"/>
              </a:ext>
            </a:extLst>
          </p:cNvPr>
          <p:cNvSpPr txBox="1"/>
          <p:nvPr/>
        </p:nvSpPr>
        <p:spPr>
          <a:xfrm>
            <a:off x="5387486" y="406863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>
                <a:solidFill>
                  <a:schemeClr val="accent1"/>
                </a:solidFill>
              </a:rPr>
              <a:t>02 </a:t>
            </a:r>
            <a:r>
              <a:rPr lang="en" b="1">
                <a:solidFill>
                  <a:schemeClr val="bg2">
                    <a:lumMod val="60000"/>
                    <a:lumOff val="40000"/>
                  </a:schemeClr>
                </a:solidFill>
              </a:rPr>
              <a:t>In progress</a:t>
            </a:r>
            <a:endParaRPr lang="e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DM Sans"/>
              </a:rPr>
              <a:t>Data cleaning pipe</a:t>
            </a:r>
            <a:endParaRPr lang="de-DE">
              <a:solidFill>
                <a:schemeClr val="bg1"/>
              </a:solidFill>
              <a:latin typeface="DM Sans"/>
            </a:endParaRPr>
          </a:p>
          <a:p>
            <a:pPr marL="457200" indent="-457200">
              <a:buClr>
                <a:schemeClr val="bg1"/>
              </a:buClr>
              <a:buSzPct val="57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DM Sans"/>
              </a:rPr>
              <a:t>Imputation pipe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DM Sans"/>
              </a:rPr>
              <a:t>Fit cleaned data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DM Sans"/>
              </a:rPr>
              <a:t>Finalizing Prototype idea</a:t>
            </a:r>
          </a:p>
          <a:p>
            <a:pPr marL="457200" indent="-457200">
              <a:buClr>
                <a:schemeClr val="bg1"/>
              </a:buClr>
              <a:buSzPct val="57000"/>
              <a:buFont typeface="Courier New" panose="02070309020205020404" pitchFamily="49" charset="0"/>
              <a:buChar char="o"/>
            </a:pP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D17022-BC91-F947-A90F-1A2FBEC38DD8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09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>
                <a:solidFill>
                  <a:schemeClr val="accent1"/>
                </a:solidFill>
              </a:rPr>
              <a:t>03 </a:t>
            </a:r>
            <a:r>
              <a:rPr lang="en" b="1">
                <a:solidFill>
                  <a:schemeClr val="bg2">
                    <a:lumMod val="60000"/>
                    <a:lumOff val="40000"/>
                  </a:schemeClr>
                </a:solidFill>
              </a:rPr>
              <a:t>Next steps</a:t>
            </a:r>
            <a:endParaRPr lang="e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External presentation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New models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DM Sans"/>
              </a:rPr>
              <a:t>Ensembling</a:t>
            </a:r>
            <a:r>
              <a:rPr lang="en-US" sz="2800" dirty="0">
                <a:solidFill>
                  <a:schemeClr val="bg1"/>
                </a:solidFill>
                <a:latin typeface="DM Sans"/>
              </a:rPr>
              <a:t> models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(Prototype)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378AA8-8E63-DA48-910C-DDDE6B03F446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14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6;p63">
            <a:extLst>
              <a:ext uri="{FF2B5EF4-FFF2-40B4-BE49-F238E27FC236}">
                <a16:creationId xmlns:a16="http://schemas.microsoft.com/office/drawing/2014/main" id="{B3E13A6B-E9B6-5C47-8659-99A915E9D89B}"/>
              </a:ext>
            </a:extLst>
          </p:cNvPr>
          <p:cNvSpPr txBox="1">
            <a:spLocks/>
          </p:cNvSpPr>
          <p:nvPr/>
        </p:nvSpPr>
        <p:spPr>
          <a:xfrm>
            <a:off x="2677794" y="2571750"/>
            <a:ext cx="42064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6600">
                <a:solidFill>
                  <a:schemeClr val="bg1"/>
                </a:solidFill>
                <a:latin typeface="Anton" pitchFamily="2" charset="77"/>
              </a:rPr>
              <a:t>THANK YOU!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C8ECAC2-24C4-D84F-9281-1C6F837E00B4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313457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Create a new document." ma:contentTypeScope="" ma:versionID="f47636dcbacb02f05232e51cc2d9a37b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96617798b36a80d0221ed73f322b8613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15BC2D-FE72-4E19-8E7C-737B8F3CA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b1c9c-36f2-4954-935c-bb51e87f1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E6D827-56A8-4032-AC58-A4788B73DBDA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b58b1c9c-36f2-4954-935c-bb51e87f1a04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Diavoorstelling (16:9)</PresentationFormat>
  <Paragraphs>51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Anton</vt:lpstr>
      <vt:lpstr>Courier New</vt:lpstr>
      <vt:lpstr>DM Sans</vt:lpstr>
      <vt:lpstr>Arial</vt:lpstr>
      <vt:lpstr>Fitness App Pitch Deck by Slidesgo</vt:lpstr>
      <vt:lpstr>FITNESS APP</vt:lpstr>
      <vt:lpstr>What we have done </vt:lpstr>
      <vt:lpstr>Meanwhile….</vt:lpstr>
      <vt:lpstr>02 In progress</vt:lpstr>
      <vt:lpstr>03 Next steps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lastModifiedBy>Lisa Dumaij</cp:lastModifiedBy>
  <cp:revision>5</cp:revision>
  <dcterms:modified xsi:type="dcterms:W3CDTF">2022-01-08T16:03:58Z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