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5"/>
  </p:notesMasterIdLst>
  <p:handoutMasterIdLst>
    <p:handoutMasterId r:id="rId16"/>
  </p:handoutMasterIdLst>
  <p:sldIdLst>
    <p:sldId id="311" r:id="rId2"/>
    <p:sldId id="564" r:id="rId3"/>
    <p:sldId id="503" r:id="rId4"/>
    <p:sldId id="565" r:id="rId5"/>
    <p:sldId id="574" r:id="rId6"/>
    <p:sldId id="566" r:id="rId7"/>
    <p:sldId id="573" r:id="rId8"/>
    <p:sldId id="567" r:id="rId9"/>
    <p:sldId id="568" r:id="rId10"/>
    <p:sldId id="569" r:id="rId11"/>
    <p:sldId id="570" r:id="rId12"/>
    <p:sldId id="571" r:id="rId13"/>
    <p:sldId id="572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6412" autoAdjust="0"/>
  </p:normalViewPr>
  <p:slideViewPr>
    <p:cSldViewPr>
      <p:cViewPr varScale="1">
        <p:scale>
          <a:sx n="124" d="100"/>
          <a:sy n="124" d="100"/>
        </p:scale>
        <p:origin x="10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6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duke.edu/~rnau/mathreg.htm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duke.edu/~rnau/mathreg.ht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chive.ics.uci.edu/ml/datasets.html?format=&amp;task=&amp;att=&amp;area=&amp;numAtt=&amp;numIns=&amp;type=ts&amp;sort=nameUp&amp;view=tabl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criptive_statisti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Statistical_inferenc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e_serie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onlinecourses.science.psu.edu/stat510/node/69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-little-book-of-r-for-time-series.readthedocs.io/en/latest/src/timeseries.html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Moving_averag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delity.com/learning-center/trading-investing/technical-analysis/technical-indicator-guide/wm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gression_analysi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mple_linear_regressio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19400"/>
            <a:ext cx="8229600" cy="871860"/>
          </a:xfrm>
        </p:spPr>
        <p:txBody>
          <a:bodyPr>
            <a:normAutofit fontScale="90000"/>
          </a:bodyPr>
          <a:lstStyle/>
          <a:p>
            <a:r>
              <a:rPr lang="en-US" dirty="0"/>
              <a:t>Excel (Stats 101 – Moving Average and Regression)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362200"/>
            <a:ext cx="2700337" cy="381000"/>
          </a:xfrm>
        </p:spPr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(Supplemental Slides)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3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458200" cy="653854"/>
          </a:xfrm>
        </p:spPr>
        <p:txBody>
          <a:bodyPr>
            <a:normAutofit/>
          </a:bodyPr>
          <a:lstStyle/>
          <a:p>
            <a:r>
              <a:rPr lang="en-US" dirty="0"/>
              <a:t>Interpreting Regression Output – Two Reasons (1 of 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762000"/>
            <a:ext cx="8991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Determine which independent variables are useful for predicting dependent variable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P-value</a:t>
            </a:r>
            <a:r>
              <a:rPr lang="en-US" dirty="0"/>
              <a:t> is a measure of whether of a independent variable is helpful or not for prediction.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Statistically significant p-values are usually less than 0.05 (independent variable has predictive power)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P-values greater than 0.10 not significant (nothing there)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P-values between 0.10 and 0.05 (maybe something)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P-values less than 0.05 (something there)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These thresholds are loose – simply use as a guide for identifying and possibly explaining differences.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Coefficients/Weights </a:t>
            </a:r>
            <a:r>
              <a:rPr lang="en-US" dirty="0"/>
              <a:t>– A measure of he “strength” of the association between the independent and dependent variable.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Larger values yields stronger association between independent and dependent (whether positive of negative)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Positive values yields positive/direct association (one increase another increase)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Negative values yields negative/inverse association (one increase another decrease)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Smaller values, positive or negative, yield weak association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3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53854"/>
          </a:xfrm>
        </p:spPr>
        <p:txBody>
          <a:bodyPr>
            <a:normAutofit/>
          </a:bodyPr>
          <a:lstStyle/>
          <a:p>
            <a:r>
              <a:rPr lang="en-US" dirty="0"/>
              <a:t>Interpreting Regression Output – Two Reasons (2 of 2)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219200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    Actually predict the dependent variable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R-squared is a measure of ability to predict the target variable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Ranges from 0 to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Values closer to 1 means greater ability to predict (higher is better)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 practice, judgement calls on model performance are based on other metrics – accuracy, prediction error (residuals), </a:t>
            </a:r>
            <a:r>
              <a:rPr lang="en-US" dirty="0" err="1"/>
              <a:t>etc</a:t>
            </a:r>
            <a:r>
              <a:rPr lang="en-US" dirty="0"/>
              <a:t> (easier to interpret)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Important Note:</a:t>
            </a:r>
          </a:p>
          <a:p>
            <a:r>
              <a:rPr lang="en-US" dirty="0"/>
              <a:t>Generally, you should </a:t>
            </a:r>
            <a:r>
              <a:rPr lang="en-US" b="1" dirty="0"/>
              <a:t>always </a:t>
            </a:r>
            <a:r>
              <a:rPr lang="en-US" dirty="0"/>
              <a:t>be able to do identify important independent variables and </a:t>
            </a:r>
            <a:r>
              <a:rPr lang="en-US" b="1" dirty="0"/>
              <a:t>sometimes</a:t>
            </a:r>
            <a:r>
              <a:rPr lang="en-US" dirty="0"/>
              <a:t> be able to make a good prediction --- depending on the performance/accuracy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Acceptable levels of accuracy/performance vary across problem areas and industries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7300" y="5466517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Robert </a:t>
            </a:r>
            <a:r>
              <a:rPr lang="en-US" dirty="0" err="1"/>
              <a:t>Nau</a:t>
            </a:r>
            <a:r>
              <a:rPr lang="en-US" dirty="0"/>
              <a:t>, Duke University, School of Business,  </a:t>
            </a:r>
            <a:r>
              <a:rPr lang="en-US" dirty="0">
                <a:hlinkClick r:id="rId2"/>
              </a:rPr>
              <a:t>https://people.duke.edu/~rnau/mathreg.htm</a:t>
            </a:r>
            <a:r>
              <a:rPr lang="en-US" dirty="0"/>
              <a:t> , Date Accessed – 2/27/2019</a:t>
            </a:r>
          </a:p>
        </p:txBody>
      </p:sp>
    </p:spTree>
    <p:extLst>
      <p:ext uri="{BB962C8B-B14F-4D97-AF65-F5344CB8AC3E}">
        <p14:creationId xmlns:p14="http://schemas.microsoft.com/office/powerpoint/2010/main" val="59438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Regression Output - Excel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" b="11938"/>
          <a:stretch/>
        </p:blipFill>
        <p:spPr bwMode="auto">
          <a:xfrm>
            <a:off x="234950" y="1219200"/>
            <a:ext cx="86741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7300" y="54864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Robert </a:t>
            </a:r>
            <a:r>
              <a:rPr lang="en-US" dirty="0" err="1"/>
              <a:t>Nau</a:t>
            </a:r>
            <a:r>
              <a:rPr lang="en-US" dirty="0"/>
              <a:t>, Duke University, School of Business,  </a:t>
            </a:r>
            <a:r>
              <a:rPr lang="en-US" dirty="0">
                <a:hlinkClick r:id="rId3"/>
              </a:rPr>
              <a:t>https://people.duke.edu/~rnau/mathreg.htm</a:t>
            </a:r>
            <a:r>
              <a:rPr lang="en-US" dirty="0"/>
              <a:t> , Date Accessed – 2/27/2019</a:t>
            </a:r>
          </a:p>
        </p:txBody>
      </p:sp>
    </p:spTree>
    <p:extLst>
      <p:ext uri="{BB962C8B-B14F-4D97-AF65-F5344CB8AC3E}">
        <p14:creationId xmlns:p14="http://schemas.microsoft.com/office/powerpoint/2010/main" val="21875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>
            <a:normAutofit/>
          </a:bodyPr>
          <a:lstStyle/>
          <a:p>
            <a:r>
              <a:rPr lang="en-US" dirty="0"/>
              <a:t>Want to Get Your Hands Dirty (Time series data)?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5181600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UCI Machine Learning Repository, </a:t>
            </a:r>
            <a:r>
              <a:rPr lang="en-US" dirty="0">
                <a:hlinkClick r:id="rId2"/>
              </a:rPr>
              <a:t>https://archive.ics.uci.edu/ml/datasets.html?format=&amp;task=&amp;att=&amp;area=&amp;numAtt=&amp;numIns=&amp;type=ts&amp;sort=nameUp&amp;view=table</a:t>
            </a:r>
            <a:r>
              <a:rPr lang="en-US" dirty="0"/>
              <a:t>, Date Accessed – 2/23/2019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0" r="2386" b="13500"/>
          <a:stretch/>
        </p:blipFill>
        <p:spPr bwMode="auto">
          <a:xfrm>
            <a:off x="219710" y="914400"/>
            <a:ext cx="846709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45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Numerical – Numbers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– Temperature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– Stock Price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Categorical/Nominal – Category or Label (No real concept of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– Colors (Red, Blue, Black, Green)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– Types of Web Pages ( News, Sports, Entertainment, Arts,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– Presence of Disease,  (Yes or No)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– Images (Cat, Dog, House, Tree,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Ordinal – Ranked Data (concept of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– Bad, Good, Excellent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– Freezing, Cold, Cool, Warm, 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– Low, Medium, High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4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Types of Analysis/Statistics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85800"/>
            <a:ext cx="861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Descriptive Statistics  (Exploratory Analysis) </a:t>
            </a:r>
            <a:r>
              <a:rPr lang="en-US" dirty="0"/>
              <a:t>– summarizing the key properties of your data for what it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Mean, Median, Mode, Max, Min, Counts, Percentiles, Cumulative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Sorting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Plotting (histogram, bar, line, scatter,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Standard deviation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Taking logs (reduce noise)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Statistical Inference (Predictive Analytics) </a:t>
            </a:r>
            <a:r>
              <a:rPr lang="en-US" dirty="0"/>
              <a:t>– Infer, predict, make decision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Confidence intervals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P-values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Regression (Curve fitting)  - Forecasting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Clustering (sometimes can be used for descriptive statistics)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5388084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Descriptive Statistics, Wikipedia, </a:t>
            </a:r>
            <a:r>
              <a:rPr lang="en-US" sz="1400" dirty="0">
                <a:hlinkClick r:id="rId3"/>
              </a:rPr>
              <a:t>https://en.wikipedia.org/wiki/Descriptive_statistics</a:t>
            </a:r>
            <a:r>
              <a:rPr lang="en-US" sz="1400" dirty="0"/>
              <a:t>, Date Accessed – 2/24/2019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5953780"/>
            <a:ext cx="716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Statistical Inference, Wikipedia, </a:t>
            </a:r>
            <a:r>
              <a:rPr lang="en-US" sz="1400" dirty="0">
                <a:hlinkClick r:id="rId4"/>
              </a:rPr>
              <a:t>https://en.wikipedia.org/wiki/Statistical_inference</a:t>
            </a:r>
            <a:r>
              <a:rPr lang="en-US" sz="1400" dirty="0"/>
              <a:t>, Date Accessed – 2/24/2019</a:t>
            </a:r>
          </a:p>
        </p:txBody>
      </p:sp>
    </p:spTree>
    <p:extLst>
      <p:ext uri="{BB962C8B-B14F-4D97-AF65-F5344CB8AC3E}">
        <p14:creationId xmlns:p14="http://schemas.microsoft.com/office/powerpoint/2010/main" val="109090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762000"/>
            <a:ext cx="9372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series – type of data where X=time and Y=dependent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Components of a time series – what you are looking for?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Seasonal Component – Periodicity (repeating pattern -daily, weekly,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Trend Component – Increase or decrease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Noise – Outlier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Cyclical Component – Significant Fluctuation (less regular than seasonal component)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Techniques to identify and analyze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Seasonal component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Moving average (Useful for removing 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Trend Component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Use regression to model it (curve fitting)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Y = mx + b (M describes slope)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Can remove it by subtracting real measurement by regression measurement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Noise/Random Outlier Detection – Extremely high or low values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 Standard deviations above/below average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 Threshold higher than modeled trend (regression result) or moving average (seasonality adjustment)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6093023"/>
            <a:ext cx="7496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Time Series, Wikipedia, </a:t>
            </a:r>
            <a:r>
              <a:rPr lang="en-US" sz="1400" dirty="0">
                <a:hlinkClick r:id="rId2"/>
              </a:rPr>
              <a:t>https://en.wikipedia.org/wiki/Time_series</a:t>
            </a:r>
            <a:r>
              <a:rPr lang="en-US" sz="1400" dirty="0"/>
              <a:t>, Date Accessed, 2/24/2019</a:t>
            </a:r>
          </a:p>
        </p:txBody>
      </p:sp>
    </p:spTree>
    <p:extLst>
      <p:ext uri="{BB962C8B-B14F-4D97-AF65-F5344CB8AC3E}">
        <p14:creationId xmlns:p14="http://schemas.microsoft.com/office/powerpoint/2010/main" val="36024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of Time Series</a:t>
            </a:r>
          </a:p>
        </p:txBody>
      </p:sp>
      <p:pic>
        <p:nvPicPr>
          <p:cNvPr id="2052" name="Picture 4" descr="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143000"/>
            <a:ext cx="4492626" cy="43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1814" y="5474539"/>
            <a:ext cx="37001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Penn State University, </a:t>
            </a:r>
            <a:r>
              <a:rPr lang="en-US" sz="1400" dirty="0">
                <a:hlinkClick r:id="rId3"/>
              </a:rPr>
              <a:t>https://newonlinecourses.science.psu.edu/stat510/node/69/</a:t>
            </a:r>
            <a:r>
              <a:rPr lang="en-US" sz="1400" dirty="0"/>
              <a:t>, Date Accessed – 2/26/2019</a:t>
            </a:r>
          </a:p>
        </p:txBody>
      </p:sp>
      <p:pic>
        <p:nvPicPr>
          <p:cNvPr id="2054" name="Picture 6" descr="image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536" y="1186790"/>
            <a:ext cx="4106799" cy="407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63997" y="5531131"/>
            <a:ext cx="3700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Little Book on Time Series with R, </a:t>
            </a:r>
            <a:r>
              <a:rPr lang="en-US" sz="1200" dirty="0">
                <a:hlinkClick r:id="rId5"/>
              </a:rPr>
              <a:t>https://a-little-book-of-r-for-time-series.readthedocs.io/en/latest/src/timeseries.html</a:t>
            </a:r>
            <a:r>
              <a:rPr lang="en-US" sz="1200" dirty="0"/>
              <a:t> , Date Accessed – 2/26/2019</a:t>
            </a:r>
          </a:p>
        </p:txBody>
      </p:sp>
    </p:spTree>
    <p:extLst>
      <p:ext uri="{BB962C8B-B14F-4D97-AF65-F5344CB8AC3E}">
        <p14:creationId xmlns:p14="http://schemas.microsoft.com/office/powerpoint/2010/main" val="246773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Primarily used as a </a:t>
            </a:r>
            <a:r>
              <a:rPr lang="en-US" i="1" dirty="0" err="1"/>
              <a:t>denoising</a:t>
            </a:r>
            <a:r>
              <a:rPr lang="en-US" i="1" dirty="0"/>
              <a:t> technique for time series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seasonal or periodical aspect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fluctuations that make it difficult to identify trend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Generally use moving average to remove seasonal component before modeling trend (regression)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Moving Average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Exponential Moving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Weighted Moving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not a good way to determine what the lag/interval or other parameters of moving average should be used given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Shorter lag/interval helps detects changes sooner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Generally try to make lag/interval as short as possible to reveal whatever trends you are looking for.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751731"/>
            <a:ext cx="769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Moving Average, Wikipedia, </a:t>
            </a:r>
            <a:r>
              <a:rPr lang="en-US" sz="1600" dirty="0">
                <a:hlinkClick r:id="rId2"/>
              </a:rPr>
              <a:t>https://en.wikipedia.org/wiki/Moving_average</a:t>
            </a:r>
            <a:r>
              <a:rPr lang="en-US" sz="1600" dirty="0"/>
              <a:t>, Accessed 2/24/2019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8" t="58062" r="42199" b="20969"/>
          <a:stretch/>
        </p:blipFill>
        <p:spPr bwMode="auto">
          <a:xfrm>
            <a:off x="5029200" y="2590800"/>
            <a:ext cx="3678313" cy="128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63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Example</a:t>
            </a:r>
          </a:p>
        </p:txBody>
      </p:sp>
      <p:pic>
        <p:nvPicPr>
          <p:cNvPr id="1026" name="Picture 2" descr="Chart 1: Weighted Moving Average (WMA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467600" cy="427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2960" y="5181600"/>
            <a:ext cx="3668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 – Simple moving average</a:t>
            </a:r>
          </a:p>
          <a:p>
            <a:r>
              <a:rPr lang="en-US" dirty="0"/>
              <a:t>WMA – Weighted moving average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587758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Weighted Moving Average, Fidelity Investments, </a:t>
            </a:r>
            <a:r>
              <a:rPr lang="en-US" sz="1400" dirty="0">
                <a:hlinkClick r:id="rId3"/>
              </a:rPr>
              <a:t>https://www.fidelity.com/learning-center/trading-investing/technical-analysis/technical-indicator-guide/wma</a:t>
            </a:r>
            <a:r>
              <a:rPr lang="en-US" sz="1400" dirty="0"/>
              <a:t>, Date Accessed – 2/26/2019</a:t>
            </a:r>
          </a:p>
        </p:txBody>
      </p:sp>
    </p:spTree>
    <p:extLst>
      <p:ext uri="{BB962C8B-B14F-4D97-AF65-F5344CB8AC3E}">
        <p14:creationId xmlns:p14="http://schemas.microsoft.com/office/powerpoint/2010/main" val="148985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763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Level Goal – Approximate a function, F(x), to Predict Y given X</a:t>
            </a:r>
          </a:p>
          <a:p>
            <a:endParaRPr lang="en-US" dirty="0"/>
          </a:p>
          <a:p>
            <a:r>
              <a:rPr lang="en-US" dirty="0"/>
              <a:t>Y = F(x)</a:t>
            </a:r>
          </a:p>
          <a:p>
            <a:endParaRPr lang="en-US" dirty="0"/>
          </a:p>
          <a:p>
            <a:r>
              <a:rPr lang="en-US" dirty="0"/>
              <a:t>X is independent Variable</a:t>
            </a:r>
          </a:p>
          <a:p>
            <a:r>
              <a:rPr lang="en-US" dirty="0"/>
              <a:t>Y is dependent Variable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applies when dealing with Numerical Data (specifically, 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X is Nominal or Ordinal you can still do regression (Aside)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F(x) that are commonly used for regression analysis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– By far the most common for statistics and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Exponential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Logarithmic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Polynomial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626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Regression Analysis, Wikipedia, </a:t>
            </a:r>
            <a:r>
              <a:rPr lang="en-US" sz="1600" dirty="0">
                <a:hlinkClick r:id="rId2"/>
              </a:rPr>
              <a:t>https://en.wikipedia.org/wiki/Regression_analysis</a:t>
            </a:r>
            <a:r>
              <a:rPr lang="en-US" sz="1600" dirty="0"/>
              <a:t>, Date Accessed – 2/24/2019</a:t>
            </a:r>
          </a:p>
        </p:txBody>
      </p:sp>
    </p:spTree>
    <p:extLst>
      <p:ext uri="{BB962C8B-B14F-4D97-AF65-F5344CB8AC3E}">
        <p14:creationId xmlns:p14="http://schemas.microsoft.com/office/powerpoint/2010/main" val="383577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8486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Linear Regression Model (Single Variable) - Terminology Cheat Sheet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869"/>
              </p:ext>
            </p:extLst>
          </p:nvPr>
        </p:nvGraphicFramePr>
        <p:xfrm>
          <a:off x="473964" y="2438400"/>
          <a:ext cx="83820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learning/Computer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Predictor, Feature,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Variable, Explanatory</a:t>
                      </a:r>
                      <a:r>
                        <a:rPr lang="en-US" baseline="0" dirty="0"/>
                        <a:t>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Variable,</a:t>
                      </a:r>
                      <a:r>
                        <a:rPr lang="en-US" baseline="0" dirty="0"/>
                        <a:t>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Residual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02536" y="685800"/>
            <a:ext cx="525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Simple Linear Regression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err="1"/>
              <a:t>Y</a:t>
            </a:r>
            <a:r>
              <a:rPr lang="en-US" sz="2400" b="1" baseline="-25000" dirty="0" err="1"/>
              <a:t>predicted</a:t>
            </a:r>
            <a:r>
              <a:rPr lang="en-US" sz="2400" b="1" dirty="0"/>
              <a:t> = AX + B + Noise</a:t>
            </a:r>
          </a:p>
          <a:p>
            <a:pPr algn="ctr"/>
            <a:r>
              <a:rPr lang="en-US" sz="2400" b="1" dirty="0" err="1"/>
              <a:t>Y</a:t>
            </a:r>
            <a:r>
              <a:rPr lang="en-US" sz="2400" b="1" baseline="-25000" dirty="0" err="1"/>
              <a:t>real</a:t>
            </a:r>
            <a:r>
              <a:rPr lang="en-US" sz="2400" b="1" dirty="0"/>
              <a:t> – </a:t>
            </a:r>
            <a:r>
              <a:rPr lang="en-US" sz="2400" b="1" dirty="0" err="1"/>
              <a:t>Y</a:t>
            </a:r>
            <a:r>
              <a:rPr lang="en-US" sz="2400" b="1" baseline="-25000" dirty="0" err="1"/>
              <a:t>predicted</a:t>
            </a:r>
            <a:r>
              <a:rPr lang="en-US" sz="2400" b="1" dirty="0"/>
              <a:t> = Noise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5751731"/>
            <a:ext cx="71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Simple Linear Regression, Wikipedia, </a:t>
            </a:r>
            <a:r>
              <a:rPr lang="en-US" sz="1600" dirty="0">
                <a:hlinkClick r:id="rId2"/>
              </a:rPr>
              <a:t>https://en.wikipedia.org/wiki/Simple_linear_regression</a:t>
            </a:r>
            <a:r>
              <a:rPr lang="en-US" sz="1600" dirty="0"/>
              <a:t>, Accessed 2/24/2019</a:t>
            </a:r>
          </a:p>
        </p:txBody>
      </p:sp>
    </p:spTree>
    <p:extLst>
      <p:ext uri="{BB962C8B-B14F-4D97-AF65-F5344CB8AC3E}">
        <p14:creationId xmlns:p14="http://schemas.microsoft.com/office/powerpoint/2010/main" val="417064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16247</TotalTime>
  <Words>1183</Words>
  <Application>Microsoft Macintosh PowerPoint</Application>
  <PresentationFormat>On-screen Show (4:3)</PresentationFormat>
  <Paragraphs>149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1_Unbranded</vt:lpstr>
      <vt:lpstr>Excel (Stats 101 – Moving Average and Regression)</vt:lpstr>
      <vt:lpstr>Different Types of Data</vt:lpstr>
      <vt:lpstr>Different Types of Analysis/Statistics</vt:lpstr>
      <vt:lpstr>Time Series</vt:lpstr>
      <vt:lpstr>Decomposition of Time Series</vt:lpstr>
      <vt:lpstr>Moving Average</vt:lpstr>
      <vt:lpstr>Moving Average Example</vt:lpstr>
      <vt:lpstr>Regression Analysis</vt:lpstr>
      <vt:lpstr>Simple Linear Regression Model (Single Variable) - Terminology Cheat Sheet</vt:lpstr>
      <vt:lpstr>Interpreting Regression Output – Two Reasons (1 of 2)</vt:lpstr>
      <vt:lpstr>Interpreting Regression Output – Two Reasons (2 of 2)</vt:lpstr>
      <vt:lpstr>Example Regression Output - Excel</vt:lpstr>
      <vt:lpstr>Want to Get Your Hands Dirty (Time series data)?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Bryan Nonni</cp:lastModifiedBy>
  <cp:revision>1766</cp:revision>
  <cp:lastPrinted>2016-01-30T16:23:56Z</cp:lastPrinted>
  <dcterms:created xsi:type="dcterms:W3CDTF">2015-01-20T17:19:00Z</dcterms:created>
  <dcterms:modified xsi:type="dcterms:W3CDTF">2019-02-28T23:21:45Z</dcterms:modified>
</cp:coreProperties>
</file>