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5"/>
  </p:notesMasterIdLst>
  <p:handoutMasterIdLst>
    <p:handoutMasterId r:id="rId16"/>
  </p:handoutMasterIdLst>
  <p:sldIdLst>
    <p:sldId id="311" r:id="rId2"/>
    <p:sldId id="564" r:id="rId3"/>
    <p:sldId id="503" r:id="rId4"/>
    <p:sldId id="565" r:id="rId5"/>
    <p:sldId id="574" r:id="rId6"/>
    <p:sldId id="566" r:id="rId7"/>
    <p:sldId id="573" r:id="rId8"/>
    <p:sldId id="567" r:id="rId9"/>
    <p:sldId id="568" r:id="rId10"/>
    <p:sldId id="569" r:id="rId11"/>
    <p:sldId id="570" r:id="rId12"/>
    <p:sldId id="571" r:id="rId13"/>
    <p:sldId id="572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8200"/>
    <a:srgbClr val="BF5700"/>
    <a:srgbClr val="1D1A36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0" autoAdjust="0"/>
    <p:restoredTop sz="96412" autoAdjust="0"/>
  </p:normalViewPr>
  <p:slideViewPr>
    <p:cSldViewPr>
      <p:cViewPr varScale="1">
        <p:scale>
          <a:sx n="42" d="100"/>
          <a:sy n="42" d="100"/>
        </p:scale>
        <p:origin x="-696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66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Coding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44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Coding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Coding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Coding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Coding Boot Camp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duke.edu/~rnau/mathreg.htm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duke.edu/~rnau/mathreg.ht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rchive.ics.uci.edu/ml/datasets.html?format=&amp;task=&amp;att=&amp;area=&amp;numAtt=&amp;numIns=&amp;type=ts&amp;sort=nameUp&amp;view=table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scriptive_statisti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Statistical_inferenc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ime_serie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ewonlinecourses.science.psu.edu/stat510/node/69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-little-book-of-r-for-time-series.readthedocs.io/en/latest/src/timeseries.html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Moving_average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delity.com/learning-center/trading-investing/technical-analysis/technical-indicator-guide/wma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gression_analysis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imple_linear_regression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19400"/>
            <a:ext cx="8229600" cy="8718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Excel (Stats 101 – Moving Average and Regression)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362200"/>
            <a:ext cx="2700337" cy="381000"/>
          </a:xfrm>
        </p:spPr>
        <p:txBody>
          <a:bodyPr/>
          <a:lstStyle/>
          <a:p>
            <a:r>
              <a:rPr lang="en-US" dirty="0"/>
              <a:t>Day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Bootcamp (Supplemental Slides)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068753" y="4034789"/>
            <a:ext cx="2270008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4582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Interpreting Regression Output – Two Reasons (1 of 2)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762000"/>
            <a:ext cx="8991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Determine which independent variables are useful for predicting dependent variable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P-value</a:t>
            </a:r>
            <a:r>
              <a:rPr lang="en-US" dirty="0" smtClean="0"/>
              <a:t> is a measure of whether of a independent variable is helpful or not for prediction.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Statistically significant p-values are usually less than 0.05 (independent variable has predictive power)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P-values greater than 0.10 not significant (nothing there)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P-values between 0.10 and 0.05 (maybe something)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P-values less than 0.05 (something there)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These thresholds are loose – simply use as a guide for identifying and possibly explaining differences.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Coefficients/Weights </a:t>
            </a:r>
            <a:r>
              <a:rPr lang="en-US" dirty="0" smtClean="0"/>
              <a:t>– A measure of he “strength” of the association between the independent and dependent variable.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Larger values yields stronger association between independent and dependent (whether positive of negative)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Positive values yields positive/direct association (one increase another increase)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Negative values yields </a:t>
            </a:r>
            <a:r>
              <a:rPr lang="en-US" dirty="0" smtClean="0"/>
              <a:t>negative/inverse </a:t>
            </a:r>
            <a:r>
              <a:rPr lang="en-US" dirty="0"/>
              <a:t>association (one increase another decrease</a:t>
            </a:r>
            <a:r>
              <a:rPr lang="en-US" dirty="0" smtClean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Smaller values, positive or negative, yield weak association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3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Interpreting Regression Output – Two Reasons (2 of 2)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219200"/>
            <a:ext cx="8001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2.    Actually </a:t>
            </a:r>
            <a:r>
              <a:rPr lang="en-US" dirty="0"/>
              <a:t>predict the dependent variable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R-squared is a measure of ability to predict the target variable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Ranges from 0 to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Values closer to 1 means greater ability to predict (higher is better)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 practice, judgement calls on model performance are based on other metrics – accuracy, prediction error (residuals), </a:t>
            </a:r>
            <a:r>
              <a:rPr lang="en-US" dirty="0" err="1"/>
              <a:t>etc</a:t>
            </a:r>
            <a:r>
              <a:rPr lang="en-US" dirty="0"/>
              <a:t> (easier to interpret)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Important Note:</a:t>
            </a:r>
          </a:p>
          <a:p>
            <a:r>
              <a:rPr lang="en-US" dirty="0" smtClean="0"/>
              <a:t>Generally</a:t>
            </a:r>
            <a:r>
              <a:rPr lang="en-US" dirty="0"/>
              <a:t>, you should </a:t>
            </a:r>
            <a:r>
              <a:rPr lang="en-US" b="1" dirty="0"/>
              <a:t>always </a:t>
            </a:r>
            <a:r>
              <a:rPr lang="en-US" dirty="0"/>
              <a:t>be able to do </a:t>
            </a:r>
            <a:r>
              <a:rPr lang="en-US" dirty="0" smtClean="0"/>
              <a:t>identify important independent variables and </a:t>
            </a:r>
            <a:r>
              <a:rPr lang="en-US" b="1" dirty="0" smtClean="0"/>
              <a:t>sometimes</a:t>
            </a:r>
            <a:r>
              <a:rPr lang="en-US" dirty="0" smtClean="0"/>
              <a:t> be able to make a good prediction --- depending </a:t>
            </a:r>
            <a:r>
              <a:rPr lang="en-US" dirty="0"/>
              <a:t>on the performance/accuracy of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Acceptable levels of accuracy/performance vary across problem areas and industries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7300" y="5466517"/>
            <a:ext cx="62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Robert </a:t>
            </a:r>
            <a:r>
              <a:rPr lang="en-US" dirty="0" err="1" smtClean="0"/>
              <a:t>Nau</a:t>
            </a:r>
            <a:r>
              <a:rPr lang="en-US" dirty="0" smtClean="0"/>
              <a:t>, Duke University, School of Business, 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://people.duke.edu/~</a:t>
            </a:r>
            <a:r>
              <a:rPr lang="en-US" dirty="0" smtClean="0">
                <a:hlinkClick r:id="rId2"/>
              </a:rPr>
              <a:t>rnau/mathreg.htm</a:t>
            </a:r>
            <a:r>
              <a:rPr lang="en-US" dirty="0" smtClean="0"/>
              <a:t> , Date Accessed – 2/27/2019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8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Regression Output - Excel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2" b="11938"/>
          <a:stretch/>
        </p:blipFill>
        <p:spPr bwMode="auto">
          <a:xfrm>
            <a:off x="234950" y="1219200"/>
            <a:ext cx="86741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7300" y="5486400"/>
            <a:ext cx="62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Robert </a:t>
            </a:r>
            <a:r>
              <a:rPr lang="en-US" dirty="0" err="1" smtClean="0"/>
              <a:t>Nau</a:t>
            </a:r>
            <a:r>
              <a:rPr lang="en-US" dirty="0" smtClean="0"/>
              <a:t>, Duke University, School of Business, 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://people.duke.edu/~</a:t>
            </a:r>
            <a:r>
              <a:rPr lang="en-US" dirty="0" smtClean="0">
                <a:hlinkClick r:id="rId3"/>
              </a:rPr>
              <a:t>rnau/mathreg.htm</a:t>
            </a:r>
            <a:r>
              <a:rPr lang="en-US" dirty="0" smtClean="0"/>
              <a:t> , Date Accessed – 2/27/2019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Want to Get Your Hands Dirty (Time series data)?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5181600"/>
            <a:ext cx="647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UCI Machine Learning Repository,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://archive.ics.uci.edu/ml/datasets.html?format=&amp;task=&amp;att=&amp;area=&amp;numAtt=&amp;numIns=&amp;</a:t>
            </a:r>
            <a:r>
              <a:rPr lang="en-US" dirty="0" smtClean="0">
                <a:hlinkClick r:id="rId2"/>
              </a:rPr>
              <a:t>type=ts&amp;sort=nameUp&amp;view=table</a:t>
            </a:r>
            <a:r>
              <a:rPr lang="en-US" dirty="0" smtClean="0"/>
              <a:t>, Date Accessed – 2/23/2019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50" r="2386" b="13500"/>
          <a:stretch/>
        </p:blipFill>
        <p:spPr bwMode="auto">
          <a:xfrm>
            <a:off x="219710" y="914400"/>
            <a:ext cx="846709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45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066800"/>
            <a:ext cx="853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Numerical – Numbers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– Temperature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– Stock Price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Categorical/Nominal – Category or Label</a:t>
            </a:r>
            <a:r>
              <a:rPr lang="en-US" dirty="0"/>
              <a:t> </a:t>
            </a:r>
            <a:r>
              <a:rPr lang="en-US" dirty="0" smtClean="0"/>
              <a:t>(No real concept of order)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– Colors (Red, Blue, Black, Green)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– Types of Web Pages ( News, Sports, Entertainment, Arts,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– Presence of Disease,  (Yes or No)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– Images (Cat, Dog, House, Tree,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Ordinal – Ranked Data (concept of order)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 – Bad, Good, Excellent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 – Freezing, Cold, Cool, Warm, 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 – Low, Medium, High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884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Types of Analysis/Statistics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85800"/>
            <a:ext cx="8610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Descriptive Statistics  (Exploratory Analysis) </a:t>
            </a:r>
            <a:r>
              <a:rPr lang="en-US" dirty="0" smtClean="0"/>
              <a:t>– summarizing the key properties of your data for what it 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Mean, Median, Mode, Max, Min, Counts, Percentiles, Cumulative distributions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Sorting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Filtering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Plotting (histogram, bar, line, scatter,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Sample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Standard deviation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Correlation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Taking logs (reduce noise)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Statistical Inference (Predictive </a:t>
            </a:r>
            <a:r>
              <a:rPr lang="en-US" b="1" dirty="0" smtClean="0"/>
              <a:t>Analytics</a:t>
            </a:r>
            <a:r>
              <a:rPr lang="en-US" b="1" dirty="0" smtClean="0"/>
              <a:t>) </a:t>
            </a:r>
            <a:r>
              <a:rPr lang="en-US" dirty="0" smtClean="0"/>
              <a:t>– Infer, predict, make decision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Confidence intervals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P-values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Regression (Curve fitting)  - Forecasting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Clustering (sometimes can be used for descriptive statistics)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5388084"/>
            <a:ext cx="769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Descriptive Statistics, Wikipedia, </a:t>
            </a:r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</a:t>
            </a:r>
            <a:r>
              <a:rPr lang="en-US" sz="1400" dirty="0" smtClean="0">
                <a:hlinkClick r:id="rId3"/>
              </a:rPr>
              <a:t>en.wikipedia.org/wiki/Descriptive_statistics</a:t>
            </a:r>
            <a:r>
              <a:rPr lang="en-US" sz="1400" dirty="0" smtClean="0"/>
              <a:t>, Date Accessed – 2/24/2019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990600" y="5953780"/>
            <a:ext cx="7162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Statistical Inference, Wikipedia, </a:t>
            </a:r>
            <a:r>
              <a:rPr lang="en-US" sz="1400" dirty="0" smtClean="0">
                <a:hlinkClick r:id="rId4"/>
              </a:rPr>
              <a:t>https</a:t>
            </a:r>
            <a:r>
              <a:rPr lang="en-US" sz="1400" dirty="0">
                <a:hlinkClick r:id="rId4"/>
              </a:rPr>
              <a:t>://</a:t>
            </a:r>
            <a:r>
              <a:rPr lang="en-US" sz="1400" dirty="0" smtClean="0">
                <a:hlinkClick r:id="rId4"/>
              </a:rPr>
              <a:t>en.wikipedia.org/wiki/Statistical_inference</a:t>
            </a:r>
            <a:r>
              <a:rPr lang="en-US" sz="1400" dirty="0" smtClean="0"/>
              <a:t>, Date Accessed – 2/24/2019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090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762000"/>
            <a:ext cx="9372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 series – type of data where X=time and Y=dependent variable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Components of a time series – what you are looking for?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Seasonal Component – Periodicity (repeating pattern -daily, weekly,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Trend Component – Increase or decrease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Noise – </a:t>
            </a:r>
            <a:r>
              <a:rPr lang="en-US" dirty="0" smtClean="0"/>
              <a:t>Outlier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Cyclical Component – Significant Fluctuation (less regular than seasonal component)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Techniques to identify and analyze </a:t>
            </a:r>
            <a:r>
              <a:rPr lang="en-US" dirty="0" smtClean="0"/>
              <a:t>each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Seasonal component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Moving average (Useful for removing it)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Trend Component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Use regression to model it (curve fitting)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Y</a:t>
            </a:r>
            <a:r>
              <a:rPr lang="en-US" dirty="0" smtClean="0"/>
              <a:t> = mx + b (M describes slope)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remove it by subtracting real measurement by regression measurement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Noise/Random </a:t>
            </a:r>
            <a:r>
              <a:rPr lang="en-US" dirty="0" smtClean="0"/>
              <a:t>Outlier Detection – Extremely high or low values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D Standard deviations above/below average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 Threshold higher than modeled trend (regression result) or moving average (seasonality adjustment)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6093023"/>
            <a:ext cx="74967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Time Series, Wikipedia, </a:t>
            </a:r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</a:t>
            </a:r>
            <a:r>
              <a:rPr lang="en-US" sz="1400" dirty="0" smtClean="0">
                <a:hlinkClick r:id="rId2"/>
              </a:rPr>
              <a:t>en.wikipedia.org/wiki/Time_series</a:t>
            </a:r>
            <a:r>
              <a:rPr lang="en-US" sz="1400" dirty="0" smtClean="0"/>
              <a:t>, Date Accessed, 2/24/2019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0241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of Time Series</a:t>
            </a:r>
            <a:endParaRPr lang="en-US" dirty="0"/>
          </a:p>
        </p:txBody>
      </p:sp>
      <p:pic>
        <p:nvPicPr>
          <p:cNvPr id="2052" name="Picture 4" descr="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1143000"/>
            <a:ext cx="4492626" cy="433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51814" y="5474539"/>
            <a:ext cx="370014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Penn State University, </a:t>
            </a:r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://newonlinecourses.science.psu.edu/stat510/node/69</a:t>
            </a:r>
            <a:r>
              <a:rPr lang="en-US" sz="1400" dirty="0" smtClean="0">
                <a:hlinkClick r:id="rId3"/>
              </a:rPr>
              <a:t>/</a:t>
            </a:r>
            <a:r>
              <a:rPr lang="en-US" sz="1400" dirty="0" smtClean="0"/>
              <a:t>, Date Accessed – 2/26/2019</a:t>
            </a:r>
            <a:endParaRPr lang="en-US" sz="1400" dirty="0"/>
          </a:p>
        </p:txBody>
      </p:sp>
      <p:pic>
        <p:nvPicPr>
          <p:cNvPr id="2054" name="Picture 6" descr="image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536" y="1186790"/>
            <a:ext cx="4106799" cy="407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063997" y="5531131"/>
            <a:ext cx="37001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Little Book on Time Series with R, </a:t>
            </a:r>
            <a:r>
              <a:rPr lang="en-US" sz="1200" dirty="0" smtClean="0">
                <a:hlinkClick r:id="rId5"/>
              </a:rPr>
              <a:t>https</a:t>
            </a:r>
            <a:r>
              <a:rPr lang="en-US" sz="1200" dirty="0">
                <a:hlinkClick r:id="rId5"/>
              </a:rPr>
              <a:t>://</a:t>
            </a:r>
            <a:r>
              <a:rPr lang="en-US" sz="1200" dirty="0" smtClean="0">
                <a:hlinkClick r:id="rId5"/>
              </a:rPr>
              <a:t>a-little-book-of-r-for-time-series.readthedocs.io/en/latest/src/timeseries.html</a:t>
            </a:r>
            <a:r>
              <a:rPr lang="en-US" sz="1200" dirty="0" smtClean="0"/>
              <a:t> , Date Accessed – 2/26/2019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6773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Average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0668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Primarily used as a </a:t>
            </a:r>
            <a:r>
              <a:rPr lang="en-US" i="1" dirty="0" err="1" smtClean="0"/>
              <a:t>denoising</a:t>
            </a:r>
            <a:r>
              <a:rPr lang="en-US" i="1" dirty="0" smtClean="0"/>
              <a:t> technique for time series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Removing seasonal or periodical aspect of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Other fluctuations that make it difficult to identify trend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Generally use moving average to remove seasonal component before modeling trend (regression)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Moving Average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Exponential Moving Average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Weighted Moving Average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is not a good way to determine what the lag/interval or other parameters of moving average should be used given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Shorter lag/interval helps detects changes sooner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Generally try to make lag/interval as short as possible to reveal whatever trends you are looking for.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5751731"/>
            <a:ext cx="7696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Moving Average, Wikipedia, </a:t>
            </a: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en.wikipedia.org/wiki/Moving_average</a:t>
            </a:r>
            <a:r>
              <a:rPr lang="en-US" sz="1600" dirty="0" smtClean="0"/>
              <a:t>, Accessed 2/24/2019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8" t="58062" r="42199" b="20969"/>
          <a:stretch/>
        </p:blipFill>
        <p:spPr bwMode="auto">
          <a:xfrm>
            <a:off x="5029200" y="2590800"/>
            <a:ext cx="3678313" cy="128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263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Average Example</a:t>
            </a:r>
            <a:endParaRPr lang="en-US" dirty="0"/>
          </a:p>
        </p:txBody>
      </p:sp>
      <p:pic>
        <p:nvPicPr>
          <p:cNvPr id="1026" name="Picture 2" descr="Chart 1: Weighted Moving Average (WMA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0"/>
            <a:ext cx="7467600" cy="427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22960" y="5181600"/>
            <a:ext cx="3668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 – Simple moving average</a:t>
            </a:r>
          </a:p>
          <a:p>
            <a:r>
              <a:rPr lang="en-US" dirty="0" smtClean="0"/>
              <a:t>WMA – Weighted moving average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5877580"/>
            <a:ext cx="792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Weighted Moving Average, Fidelity Investments, </a:t>
            </a:r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</a:t>
            </a:r>
            <a:r>
              <a:rPr lang="en-US" sz="1400" dirty="0" smtClean="0">
                <a:hlinkClick r:id="rId3"/>
              </a:rPr>
              <a:t>www.fidelity.com/learning-center/trading-investing/technical-analysis/technical-indicator-guide/wma</a:t>
            </a:r>
            <a:r>
              <a:rPr lang="en-US" sz="1400" dirty="0" smtClean="0"/>
              <a:t>, Date Accessed – 2/26/2019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8985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8763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 Level Goal – Approximate a function, F(x), to Predict Y given X</a:t>
            </a:r>
          </a:p>
          <a:p>
            <a:endParaRPr lang="en-US" dirty="0"/>
          </a:p>
          <a:p>
            <a:r>
              <a:rPr lang="en-US" dirty="0" smtClean="0"/>
              <a:t>Y = F(x)</a:t>
            </a:r>
          </a:p>
          <a:p>
            <a:endParaRPr lang="en-US" dirty="0"/>
          </a:p>
          <a:p>
            <a:r>
              <a:rPr lang="en-US" dirty="0" smtClean="0"/>
              <a:t>X is independent Variable</a:t>
            </a:r>
          </a:p>
          <a:p>
            <a:r>
              <a:rPr lang="en-US" dirty="0" smtClean="0"/>
              <a:t>Y is dependent Variable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applies when dealing with Numerical Data (specifically, 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X is Nominal or Ordinal you can still do regression (Aside)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F(x) that are commonly used for regression analysis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Linear – By far the most common for statistics and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Exponential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Logarithmic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Polynomial</a:t>
            </a:r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5562600"/>
            <a:ext cx="754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Regression Analysis, Wikipedia, </a:t>
            </a: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en.wikipedia.org/wiki/Regression_analysis</a:t>
            </a:r>
            <a:r>
              <a:rPr lang="en-US" sz="1600" dirty="0" smtClean="0"/>
              <a:t>, Date Accessed – 2/24/2019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577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848600" cy="6538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Linear Regression Model (Single Variable) - Terminology Cheat Sheet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4869"/>
              </p:ext>
            </p:extLst>
          </p:nvPr>
        </p:nvGraphicFramePr>
        <p:xfrm>
          <a:off x="473964" y="2438400"/>
          <a:ext cx="83820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/>
                <a:gridCol w="2794000"/>
                <a:gridCol w="279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Machine learning/Computer Science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Statistics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Predictor, </a:t>
                      </a:r>
                      <a:r>
                        <a:rPr lang="en-US" dirty="0" smtClean="0"/>
                        <a:t>Feature, 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Independent Variable, Explanatory</a:t>
                      </a:r>
                      <a:r>
                        <a:rPr lang="en-US" baseline="0" dirty="0" smtClean="0"/>
                        <a:t> 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 Variable,</a:t>
                      </a:r>
                      <a:r>
                        <a:rPr lang="en-US" baseline="0" dirty="0" smtClean="0"/>
                        <a:t> 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 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Coefficient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Intercept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Residual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002536" y="685800"/>
            <a:ext cx="5257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Simple Linear </a:t>
            </a:r>
            <a:r>
              <a:rPr lang="en-US" sz="2400" b="1" dirty="0"/>
              <a:t>Regression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err="1" smtClean="0"/>
              <a:t>Y</a:t>
            </a:r>
            <a:r>
              <a:rPr lang="en-US" sz="2400" b="1" baseline="-25000" dirty="0" err="1" smtClean="0"/>
              <a:t>predicted</a:t>
            </a:r>
            <a:r>
              <a:rPr lang="en-US" sz="2400" b="1" dirty="0" smtClean="0"/>
              <a:t> </a:t>
            </a:r>
            <a:r>
              <a:rPr lang="en-US" sz="2400" b="1" dirty="0"/>
              <a:t>= </a:t>
            </a:r>
            <a:r>
              <a:rPr lang="en-US" sz="2400" b="1" dirty="0" smtClean="0"/>
              <a:t>AX </a:t>
            </a:r>
            <a:r>
              <a:rPr lang="en-US" sz="2400" b="1" dirty="0"/>
              <a:t>+ B + </a:t>
            </a:r>
            <a:r>
              <a:rPr lang="en-US" sz="2400" b="1" dirty="0" smtClean="0"/>
              <a:t>Noise</a:t>
            </a:r>
          </a:p>
          <a:p>
            <a:pPr algn="ctr"/>
            <a:r>
              <a:rPr lang="en-US" sz="2400" b="1" dirty="0" err="1" smtClean="0"/>
              <a:t>Y</a:t>
            </a:r>
            <a:r>
              <a:rPr lang="en-US" sz="2400" b="1" baseline="-25000" dirty="0" err="1" smtClean="0"/>
              <a:t>real</a:t>
            </a:r>
            <a:r>
              <a:rPr lang="en-US" sz="2400" b="1" dirty="0" smtClean="0"/>
              <a:t> – </a:t>
            </a:r>
            <a:r>
              <a:rPr lang="en-US" sz="2400" b="1" dirty="0" err="1" smtClean="0"/>
              <a:t>Y</a:t>
            </a:r>
            <a:r>
              <a:rPr lang="en-US" sz="2400" b="1" baseline="-25000" dirty="0" err="1" smtClean="0"/>
              <a:t>predicted</a:t>
            </a:r>
            <a:r>
              <a:rPr lang="en-US" sz="2400" b="1" dirty="0" smtClean="0"/>
              <a:t> = Noise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990600" y="5751731"/>
            <a:ext cx="716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Simple Linear Regression, Wikipedia</a:t>
            </a:r>
            <a:r>
              <a:rPr lang="en-US" sz="1600" dirty="0"/>
              <a:t>, </a:t>
            </a: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en.wikipedia.org/wiki/Simple_linear_regression</a:t>
            </a:r>
            <a:r>
              <a:rPr lang="en-US" sz="1600" dirty="0" smtClean="0"/>
              <a:t>, Accessed 2/24/2019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064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16247</TotalTime>
  <Words>1007</Words>
  <Application>Microsoft Office PowerPoint</Application>
  <PresentationFormat>On-screen Show (4:3)</PresentationFormat>
  <Paragraphs>149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1_Unbranded</vt:lpstr>
      <vt:lpstr>Excel (Stats 101 – Moving Average and Regression)</vt:lpstr>
      <vt:lpstr>Different Types of Data</vt:lpstr>
      <vt:lpstr>Different Types of Analysis/Statistics</vt:lpstr>
      <vt:lpstr>Time Series</vt:lpstr>
      <vt:lpstr>Decomposition of Time Series</vt:lpstr>
      <vt:lpstr>Moving Average</vt:lpstr>
      <vt:lpstr>Moving Average Example</vt:lpstr>
      <vt:lpstr>Regression Analysis</vt:lpstr>
      <vt:lpstr>Simple Linear Regression Model (Single Variable) - Terminology Cheat Sheet</vt:lpstr>
      <vt:lpstr>Interpreting Regression Output – Two Reasons (1 of 2)</vt:lpstr>
      <vt:lpstr>Interpreting Regression Output – Two Reasons (2 of 2)</vt:lpstr>
      <vt:lpstr>Example Regression Output - Excel</vt:lpstr>
      <vt:lpstr>Want to Get Your Hands Dirty (Time series data)?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Sean Sanders</cp:lastModifiedBy>
  <cp:revision>1766</cp:revision>
  <cp:lastPrinted>2016-01-30T16:23:56Z</cp:lastPrinted>
  <dcterms:created xsi:type="dcterms:W3CDTF">2015-01-20T17:19:00Z</dcterms:created>
  <dcterms:modified xsi:type="dcterms:W3CDTF">2019-02-26T22:25:58Z</dcterms:modified>
</cp:coreProperties>
</file>