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6"/>
  </p:notesMasterIdLst>
  <p:handoutMasterIdLst>
    <p:handoutMasterId r:id="rId27"/>
  </p:handoutMasterIdLst>
  <p:sldIdLst>
    <p:sldId id="311" r:id="rId2"/>
    <p:sldId id="666" r:id="rId3"/>
    <p:sldId id="668" r:id="rId4"/>
    <p:sldId id="667" r:id="rId5"/>
    <p:sldId id="663" r:id="rId6"/>
    <p:sldId id="664" r:id="rId7"/>
    <p:sldId id="643" r:id="rId8"/>
    <p:sldId id="644" r:id="rId9"/>
    <p:sldId id="642" r:id="rId10"/>
    <p:sldId id="658" r:id="rId11"/>
    <p:sldId id="659" r:id="rId12"/>
    <p:sldId id="669" r:id="rId13"/>
    <p:sldId id="670" r:id="rId14"/>
    <p:sldId id="660" r:id="rId15"/>
    <p:sldId id="662" r:id="rId16"/>
    <p:sldId id="657" r:id="rId17"/>
    <p:sldId id="654" r:id="rId18"/>
    <p:sldId id="656" r:id="rId19"/>
    <p:sldId id="655" r:id="rId20"/>
    <p:sldId id="645" r:id="rId21"/>
    <p:sldId id="647" r:id="rId22"/>
    <p:sldId id="649" r:id="rId23"/>
    <p:sldId id="648" r:id="rId24"/>
    <p:sldId id="665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3" autoAdjust="0"/>
    <p:restoredTop sz="96412" autoAdjust="0"/>
  </p:normalViewPr>
  <p:slideViewPr>
    <p:cSldViewPr>
      <p:cViewPr varScale="1">
        <p:scale>
          <a:sx n="42" d="100"/>
          <a:sy n="42" d="100"/>
        </p:scale>
        <p:origin x="-941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vba/vba_operators.htm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vba/vba_operators.htm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vba/vba_operators.ht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vba/vba_operators.ht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vba/vba_operators.htm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 smtClean="0"/>
              <a:t>VBA Supplemental Slides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3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3/2/2019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Variables in VBA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8991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Declaring variables in programming languages are required in some programming languages but not all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VBA does not seem to require variable declarations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Though it is best practice to do 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4 variable data types that we need to be aware of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Integer – Refers to numbers (integers) – usually cannot represent decimals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Double – Refers to numbers – Can represent decimals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 – usually to refer to words/characters – Remember strings have quotes(“”) surrounding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Boolean – Contains logical True or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variable declarations – Please note the Dim and As Keywords</a:t>
            </a:r>
          </a:p>
          <a:p>
            <a:pPr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TypesExample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 age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tax As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Dim name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Dim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money_grows_on_trees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Boolean</a:t>
            </a:r>
          </a:p>
          <a:p>
            <a:pPr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tax = 0.75</a:t>
            </a:r>
          </a:p>
          <a:p>
            <a:pPr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name = 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Gandolf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money_grows_on_trees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/>
          </a:p>
          <a:p>
            <a:endParaRPr lang="en-US" dirty="0"/>
          </a:p>
          <a:p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9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 in VBA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889844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Concatenation is a very important operation in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Allows for joining two strings together to represent a new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“+” of “&amp;” operator in VBA to do concatenation on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Concatenate 3 strings – “Monday” + “ is “ + “Tough”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Yield – “Monday is Tough”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724912"/>
            <a:ext cx="746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Sub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ConcatExample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As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name = "Gandalf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 As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title = "The Great"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Dim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name + " "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 – more details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37131"/>
              </p:ext>
            </p:extLst>
          </p:nvPr>
        </p:nvGraphicFramePr>
        <p:xfrm>
          <a:off x="609600" y="2583974"/>
          <a:ext cx="7239000" cy="2826226"/>
        </p:xfrm>
        <a:graphic>
          <a:graphicData uri="http://schemas.openxmlformats.org/drawingml/2006/table">
            <a:tbl>
              <a:tblPr/>
              <a:tblGrid>
                <a:gridCol w="2413000"/>
                <a:gridCol w="2413000"/>
                <a:gridCol w="2413000"/>
              </a:tblGrid>
              <a:tr h="644578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090824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Concatenates two Values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+ B will give MicrosoftVBScript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0824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&amp;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Concatenates two Values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&amp; B will give </a:t>
                      </a:r>
                      <a:r>
                        <a:rPr lang="en-US" dirty="0" err="1">
                          <a:effectLst/>
                        </a:rPr>
                        <a:t>MicrosoftVBScript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" y="1371600"/>
            <a:ext cx="8153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Assume variable A = "Microsoft" and variable B = "VBScript", then −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5638800"/>
            <a:ext cx="7830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Tutorialspoint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www.tutorialspoint.com/vba/vba_operators.htm</a:t>
            </a:r>
            <a:r>
              <a:rPr lang="en-US" sz="1600" dirty="0" smtClean="0"/>
              <a:t>, Date Accessed – 3/5/2019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525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 – more details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58105"/>
              </p:ext>
            </p:extLst>
          </p:nvPr>
        </p:nvGraphicFramePr>
        <p:xfrm>
          <a:off x="228600" y="2438401"/>
          <a:ext cx="8382000" cy="2843053"/>
        </p:xfrm>
        <a:graphic>
          <a:graphicData uri="http://schemas.openxmlformats.org/drawingml/2006/table">
            <a:tbl>
              <a:tblPr/>
              <a:tblGrid>
                <a:gridCol w="2794000"/>
                <a:gridCol w="2794000"/>
                <a:gridCol w="2794000"/>
              </a:tblGrid>
              <a:tr h="439996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658448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Adds two Values as Variable. Values are Numeric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+ B will give 15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60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&amp;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Concatenates two Values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&amp; B will give 510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4800" y="1066800"/>
            <a:ext cx="8534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Assume variable A holds 5 and variable B holds 10 then −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5638800"/>
            <a:ext cx="7830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Tutorialspoint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www.tutorialspoint.com/vba/vba_operators.htm</a:t>
            </a:r>
            <a:r>
              <a:rPr lang="en-US" sz="1600" dirty="0" smtClean="0"/>
              <a:t>, Date Accessed – 3/5/2019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517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VBA – Simple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84582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Arrays are data structures that we use when we need to organize/represent data  according to a list (more than one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Example Below the array Ingredients</a:t>
            </a:r>
            <a:r>
              <a:rPr lang="en-US" dirty="0"/>
              <a:t> </a:t>
            </a:r>
            <a:r>
              <a:rPr lang="en-US" dirty="0" smtClean="0"/>
              <a:t>is first initialized with a size of 6 (5 + 1)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 values for arrays start at 0 – so first element is Ingredients(0)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Sub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ArrayExample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------------------------------------------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 Create the Ingredients Array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Dim Ingredients(5) as String</a:t>
            </a:r>
          </a:p>
          <a:p>
            <a:pPr lvl="3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 Add Ingredients to the Array 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Ingredients(0) = "Chocolate Bar"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Ingredients(1) = "Peanut Butter"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Ingredients(2) = "Jelly"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Ingredients(3) = "Macaroni"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Ingredients(4) = "Potato Salad"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Ingredients(5)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Dragonfruit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3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 Retrieve specific elements of the array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(Ingredients(4))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(Ingredients(0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3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49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Arrays in VBA – Example Using Split Command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610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very important string operation in VBA (and programming) is to be able to split the characters in a string according to a delimiter.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do this we use the split command in VBA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input of split takes a variable of type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output of split is an array of type String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Initialize Words() as an array (with empty parenthesis) of type string and Shakespeare as a variable with type string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Sub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SplitExample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 smtClean="0"/>
          </a:p>
          <a:p>
            <a:pPr lvl="2"/>
            <a:r>
              <a:rPr lang="en-US" sz="1600" dirty="0" smtClean="0"/>
              <a:t>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 Words() As String</a:t>
            </a: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Dim Shakespeare As String</a:t>
            </a: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Shakespeare = "To be or not to be. That is the question"</a:t>
            </a:r>
          </a:p>
          <a:p>
            <a:pPr lvl="2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 Break apart the Shakespeare quote into individual words</a:t>
            </a: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Words = Split(Shakespeare, " ")</a:t>
            </a:r>
          </a:p>
          <a:p>
            <a:pPr lvl="2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 Print individual word – the sixth word in the array               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(Words(5))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End Sub</a:t>
            </a:r>
          </a:p>
        </p:txBody>
      </p:sp>
    </p:spTree>
    <p:extLst>
      <p:ext uri="{BB962C8B-B14F-4D97-AF65-F5344CB8AC3E}">
        <p14:creationId xmlns:p14="http://schemas.microsoft.com/office/powerpoint/2010/main" val="18412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 (If, End If)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336" y="909935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conditional statements when you want your code to execute only when certain conditions are true.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Typically done with If, </a:t>
            </a:r>
            <a:r>
              <a:rPr lang="en-US" dirty="0" err="1" smtClean="0"/>
              <a:t>ElseIf</a:t>
            </a:r>
            <a:r>
              <a:rPr lang="en-US" dirty="0" smtClean="0"/>
              <a:t>, and Else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Please take note of If, Then, and End If portions of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0" y="2895600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Sub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 Grade as Integer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Grade = 90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Grade &gt;=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90 Then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‘ This message box should show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(“You deserve an A”)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9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Statements (If, Else, End If)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336" y="909935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conditional statements when you want your code to execute only when certain conditions are true.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Typically done with If, </a:t>
            </a:r>
            <a:r>
              <a:rPr lang="en-US" dirty="0" err="1" smtClean="0"/>
              <a:t>ElseIf</a:t>
            </a:r>
            <a:r>
              <a:rPr lang="en-US" dirty="0" smtClean="0"/>
              <a:t>, and Else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Please take note of If, Then, Else, and End If portions of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0" y="2393359"/>
            <a:ext cx="731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Sub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IfElseExample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 Grade as Integer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Grade = 80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Grade &gt;=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90 Then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‘ This message box  WILL NOT SHOW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(“You deserve an A”)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‘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message box should show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(“You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NOT deserve an A”)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Statements (If, </a:t>
            </a:r>
            <a:r>
              <a:rPr lang="en-US" dirty="0" err="1" smtClean="0"/>
              <a:t>ElseIf</a:t>
            </a:r>
            <a:r>
              <a:rPr lang="en-US" dirty="0" smtClean="0"/>
              <a:t>, End If)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336" y="909935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conditional statements when you want your code to execute only when certain conditions are true.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Typically done with If, </a:t>
            </a:r>
            <a:r>
              <a:rPr lang="en-US" dirty="0" err="1" smtClean="0"/>
              <a:t>ElseIf</a:t>
            </a:r>
            <a:r>
              <a:rPr lang="en-US" dirty="0" smtClean="0"/>
              <a:t>, and Else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Please take note of If, Then, </a:t>
            </a:r>
            <a:r>
              <a:rPr lang="en-US" dirty="0" err="1" smtClean="0"/>
              <a:t>ElseIf</a:t>
            </a:r>
            <a:r>
              <a:rPr lang="en-US" dirty="0" smtClean="0"/>
              <a:t>, and End If portions of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83336" y="2133600"/>
            <a:ext cx="7674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IfElseIfExample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 Grade as Integer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Grade = 80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Grade &gt;=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90 Then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‘ This message box  WILL NOT SHOW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(“You deserve an A”)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Grade &gt;=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85 Then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‘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message box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WILL NOT SHOW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(“You deserve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B”)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 Note that no box will show here – the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requires a statement to be true – Else on it’s own does not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18757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3152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Statements (If, </a:t>
            </a:r>
            <a:r>
              <a:rPr lang="en-US" dirty="0" err="1" smtClean="0"/>
              <a:t>ElseIf</a:t>
            </a:r>
            <a:r>
              <a:rPr lang="en-US" dirty="0" smtClean="0"/>
              <a:t>, Else, End If)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336" y="909935"/>
            <a:ext cx="8055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conditional statements when you want your code to execute only when certain conditions are true.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Typically done with If, </a:t>
            </a:r>
            <a:r>
              <a:rPr lang="en-US" dirty="0" err="1" smtClean="0"/>
              <a:t>ElseIf</a:t>
            </a:r>
            <a:r>
              <a:rPr lang="en-US" dirty="0" smtClean="0"/>
              <a:t>, and Else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Please take note of If, Then, </a:t>
            </a:r>
            <a:r>
              <a:rPr lang="en-US" dirty="0" err="1" smtClean="0"/>
              <a:t>ElseIf</a:t>
            </a:r>
            <a:r>
              <a:rPr lang="en-US" dirty="0" smtClean="0"/>
              <a:t>, Else, and End If portions of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0" y="2133600"/>
            <a:ext cx="7315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Sub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IfAllExample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 Grade as Integer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Grade = 85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Grade &gt;=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90 Then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‘ This message box  WILL NOT SHOW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(“You deserve an A”)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Grade &gt;=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85 Then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‘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message box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WILL SHOW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(“You deserve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B”)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‘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message box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WILL NOT SHOW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(“You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NOT deserve an A”)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0086"/>
              </p:ext>
            </p:extLst>
          </p:nvPr>
        </p:nvGraphicFramePr>
        <p:xfrm>
          <a:off x="990600" y="1447292"/>
          <a:ext cx="7010399" cy="4516291"/>
        </p:xfrm>
        <a:graphic>
          <a:graphicData uri="http://schemas.openxmlformats.org/drawingml/2006/table">
            <a:tbl>
              <a:tblPr/>
              <a:tblGrid>
                <a:gridCol w="2455961"/>
                <a:gridCol w="2455961"/>
                <a:gridCol w="2098477"/>
              </a:tblGrid>
              <a:tr h="3209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Operator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993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+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Adds the two operands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 + B will give 15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0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-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Subtracts the second operand from the first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 - B will give -5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2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*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Multiplies both the operands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 * B will give 50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0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/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Divides the numerator by the denominator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 / A will give 2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7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%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Modulus operator and the remainder after an integer division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B % A will give 0</a:t>
                      </a:r>
                    </a:p>
                  </a:txBody>
                  <a:tcPr marL="40104" marR="40104" marT="40104" marB="4010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2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^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Exponentiation operator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B ^ A will give 100000</a:t>
                      </a:r>
                    </a:p>
                  </a:txBody>
                  <a:tcPr marL="40104" marR="40104" marT="40104" marB="401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38200" y="5791200"/>
            <a:ext cx="7830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Tutorialspoint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www.tutorialspoint.com/vba/vba_operators.htm</a:t>
            </a:r>
            <a:r>
              <a:rPr lang="en-US" sz="1600" dirty="0" smtClean="0"/>
              <a:t>, Date Accessed – 3/5/2019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74776" y="685800"/>
            <a:ext cx="7126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Assume variable A holds 5 and variable B holds 10, </a:t>
            </a:r>
            <a:r>
              <a:rPr lang="en-US" dirty="0" smtClean="0"/>
              <a:t>then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4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For Loop in VBA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45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 is an example of a For loop in VBA.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j is the variable that is change at each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4 is the starting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8 is the last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not forget the Next j statement at the end of the loop</a:t>
            </a:r>
          </a:p>
          <a:p>
            <a:r>
              <a:rPr lang="en-US" dirty="0" smtClean="0"/>
              <a:t>Use a for loop when you must iterate through lists, rows in a spreadsheet, columns in a spreadsheet,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Sub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ForLoopExample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 j as Integer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 = 4 to 8</a:t>
            </a:r>
          </a:p>
          <a:p>
            <a:pPr lvl="1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'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something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(j))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 j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2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For Loop with Step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843677"/>
            <a:ext cx="84582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Below is an example of a For loop in VBA.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j is the variable that is change at each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4 is the starting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8 is the last </a:t>
            </a:r>
            <a:r>
              <a:rPr lang="en-US" sz="2400" dirty="0" smtClean="0"/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 is the step size – increments by 1 by default – set to 2 in this example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 not forget the Next j statement at the end of the </a:t>
            </a:r>
            <a:r>
              <a:rPr lang="en-US" sz="2400" dirty="0" smtClean="0"/>
              <a:t>loop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Sub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ForLoopWStepExample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 j as Integer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j = 4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 Step 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'  Do something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(j))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316406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"/>
            <a:ext cx="8153400" cy="65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For loop Going Backward – decreasing - Example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" y="692289"/>
            <a:ext cx="8610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Below is an example of a For loop in VBA.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is the variable that is change at each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smtClean="0"/>
              <a:t>10 </a:t>
            </a:r>
            <a:r>
              <a:rPr lang="en-US" sz="2400" dirty="0"/>
              <a:t>is the starting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smtClean="0"/>
              <a:t>1 </a:t>
            </a:r>
            <a:r>
              <a:rPr lang="en-US" sz="2400" dirty="0"/>
              <a:t>is the last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-1 </a:t>
            </a:r>
            <a:r>
              <a:rPr lang="en-US" sz="2400" dirty="0"/>
              <a:t>is the step size – increments by 1 by default – set to </a:t>
            </a:r>
            <a:r>
              <a:rPr lang="en-US" sz="2400" dirty="0" smtClean="0"/>
              <a:t>-1 </a:t>
            </a:r>
            <a:r>
              <a:rPr lang="en-US" sz="2400" dirty="0"/>
              <a:t>in this </a:t>
            </a:r>
            <a:r>
              <a:rPr lang="en-US" sz="2400" dirty="0" smtClean="0"/>
              <a:t>example to decrease value of </a:t>
            </a:r>
            <a:r>
              <a:rPr lang="en-US" sz="2400" dirty="0" err="1" smtClean="0"/>
              <a:t>i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 not forget the Next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statement at the end of the loop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ForLoopDecreaseExample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alt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Integer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10 To 1 Step -1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22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 Loop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762000"/>
            <a:ext cx="876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Basic nested For loop example – essentially a nested for loop is a loop within a loop.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Will usually use a nested for loop if you must iterate through multidimensional data – say all the rows and columns of a spreadsheet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NestedForLoopExample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Integer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 j as Integer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5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 = 4 to 8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+ “,”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(j))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Next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95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Tips - 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common pain points for programmers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programming languages are </a:t>
            </a:r>
            <a:r>
              <a:rPr lang="en-US" b="1" dirty="0" smtClean="0"/>
              <a:t>case sensitive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</a:t>
            </a:r>
            <a:r>
              <a:rPr lang="en-US" b="1" dirty="0" smtClean="0"/>
              <a:t>mismatch errors </a:t>
            </a:r>
            <a:r>
              <a:rPr lang="en-US" dirty="0" smtClean="0"/>
              <a:t>(Integers, vs Double, vs String)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Declaring the same variable or function/subroutine name </a:t>
            </a:r>
            <a:r>
              <a:rPr lang="en-US" dirty="0" smtClean="0"/>
              <a:t>twice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Conditionals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Missing an </a:t>
            </a:r>
            <a:r>
              <a:rPr lang="en-US" b="1" dirty="0" smtClean="0"/>
              <a:t>End If </a:t>
            </a:r>
            <a:r>
              <a:rPr lang="en-US" dirty="0" smtClean="0"/>
              <a:t>while creating conditionals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Missing a </a:t>
            </a:r>
            <a:r>
              <a:rPr lang="en-US" b="1" dirty="0" smtClean="0"/>
              <a:t>Then</a:t>
            </a:r>
            <a:r>
              <a:rPr lang="en-US" dirty="0" smtClean="0"/>
              <a:t> for conditions (specifically, If and </a:t>
            </a:r>
            <a:r>
              <a:rPr lang="en-US" dirty="0" err="1" smtClean="0"/>
              <a:t>ElseIf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Missing a </a:t>
            </a:r>
            <a:r>
              <a:rPr lang="en-US" b="1" dirty="0" smtClean="0"/>
              <a:t>Next </a:t>
            </a:r>
            <a:r>
              <a:rPr lang="en-US" b="1" dirty="0" err="1" smtClean="0"/>
              <a:t>i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General Tips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Try to initialize variables</a:t>
            </a:r>
          </a:p>
        </p:txBody>
      </p:sp>
    </p:spTree>
    <p:extLst>
      <p:ext uri="{BB962C8B-B14F-4D97-AF65-F5344CB8AC3E}">
        <p14:creationId xmlns:p14="http://schemas.microsoft.com/office/powerpoint/2010/main" val="246303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5638800"/>
            <a:ext cx="7830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Tutorialspoint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www.tutorialspoint.com/vba/vba_operators.htm</a:t>
            </a:r>
            <a:r>
              <a:rPr lang="en-US" sz="1600" dirty="0" smtClean="0"/>
              <a:t>, Date Accessed – 3/5/2019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4643"/>
              </p:ext>
            </p:extLst>
          </p:nvPr>
        </p:nvGraphicFramePr>
        <p:xfrm>
          <a:off x="990600" y="1255613"/>
          <a:ext cx="7077456" cy="4178429"/>
        </p:xfrm>
        <a:graphic>
          <a:graphicData uri="http://schemas.openxmlformats.org/drawingml/2006/table">
            <a:tbl>
              <a:tblPr/>
              <a:tblGrid>
                <a:gridCol w="1720366"/>
                <a:gridCol w="3669750"/>
                <a:gridCol w="1687340"/>
              </a:tblGrid>
              <a:tr h="2154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Example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128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=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Checks if the value of the two operands are equal or not. If yes, then the condition is true.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(A = B) is False.</a:t>
                      </a:r>
                    </a:p>
                  </a:txBody>
                  <a:tcPr marL="17233" marR="17233" marT="17233" marB="1723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4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&lt;&gt;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Checks if the value of the two operands are equal or not. If the values are not equal, then the condition is true.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(A &lt;&gt; B) is True.</a:t>
                      </a:r>
                    </a:p>
                  </a:txBody>
                  <a:tcPr marL="17233" marR="17233" marT="17233" marB="1723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6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&gt;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Checks if the value of the left operand is greater than the value of the right operand. If yes, then the condition is true.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(A &gt; B) is False.</a:t>
                      </a:r>
                    </a:p>
                  </a:txBody>
                  <a:tcPr marL="17233" marR="17233" marT="17233" marB="1723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6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&lt;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Checks if the value of the left operand is less than the value of the right operand. If yes, then the condition is true.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(A &lt; B) is True.</a:t>
                      </a:r>
                    </a:p>
                  </a:txBody>
                  <a:tcPr marL="17233" marR="17233" marT="17233" marB="1723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5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&gt;=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Checks if the value of the left operand is greater than or equal to the value of the right operand. If yes, then the condition is true.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(A &gt;= B) is False.</a:t>
                      </a:r>
                    </a:p>
                  </a:txBody>
                  <a:tcPr marL="17233" marR="17233" marT="17233" marB="1723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6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&lt;=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Checks if the value of the left operand is less than or equal to the value of the right operand. If yes, then the condition is true.</a:t>
                      </a:r>
                    </a:p>
                  </a:txBody>
                  <a:tcPr marL="17233" marR="17233" marT="17233" marB="1723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(A &lt;= B) is True.</a:t>
                      </a:r>
                    </a:p>
                  </a:txBody>
                  <a:tcPr marL="17233" marR="17233" marT="17233" marB="1723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81456" y="609600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Assume variable A holds 10 and variable B holds 20, </a:t>
            </a:r>
            <a:r>
              <a:rPr lang="en-US" dirty="0" smtClean="0"/>
              <a:t>then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5791200"/>
            <a:ext cx="7830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Tutorialspoint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www.tutorialspoint.com/vba/vba_operators.htm</a:t>
            </a:r>
            <a:r>
              <a:rPr lang="en-US" sz="1600" dirty="0" smtClean="0"/>
              <a:t>, Date Accessed – 3/5/2019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53347"/>
              </p:ext>
            </p:extLst>
          </p:nvPr>
        </p:nvGraphicFramePr>
        <p:xfrm>
          <a:off x="609599" y="1218089"/>
          <a:ext cx="7543802" cy="4207637"/>
        </p:xfrm>
        <a:graphic>
          <a:graphicData uri="http://schemas.openxmlformats.org/drawingml/2006/table">
            <a:tbl>
              <a:tblPr/>
              <a:tblGrid>
                <a:gridCol w="1807369"/>
                <a:gridCol w="3478289"/>
                <a:gridCol w="2258144"/>
              </a:tblGrid>
              <a:tr h="2764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Operator</a:t>
                      </a:r>
                    </a:p>
                  </a:txBody>
                  <a:tcPr marL="23457" marR="23457" marT="23457" marB="234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23457" marR="23457" marT="23457" marB="234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Example</a:t>
                      </a:r>
                    </a:p>
                  </a:txBody>
                  <a:tcPr marL="23457" marR="23457" marT="23457" marB="234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400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AND</a:t>
                      </a:r>
                    </a:p>
                  </a:txBody>
                  <a:tcPr marL="23457" marR="23457" marT="23457" marB="234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Called Logical AND operator. If both the conditions are True, then the Expression is true.</a:t>
                      </a:r>
                    </a:p>
                  </a:txBody>
                  <a:tcPr marL="23457" marR="23457" marT="23457" marB="234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a&lt;&gt;0 AND b&lt;&gt;0 is False.</a:t>
                      </a:r>
                    </a:p>
                  </a:txBody>
                  <a:tcPr marL="23457" marR="23457" marT="23457" marB="2345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0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OR</a:t>
                      </a:r>
                    </a:p>
                  </a:txBody>
                  <a:tcPr marL="23457" marR="23457" marT="23457" marB="234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Called Logical OR Operator. If any of the two conditions are True, then the condition is true.</a:t>
                      </a:r>
                    </a:p>
                  </a:txBody>
                  <a:tcPr marL="23457" marR="23457" marT="23457" marB="234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a&lt;&gt;0 OR b&lt;&gt;0 is true.</a:t>
                      </a:r>
                    </a:p>
                  </a:txBody>
                  <a:tcPr marL="23457" marR="23457" marT="23457" marB="2345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39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NOT</a:t>
                      </a:r>
                    </a:p>
                  </a:txBody>
                  <a:tcPr marL="23457" marR="23457" marT="23457" marB="234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Called Logical NOT Operator. Used to reverse the logical state of its operand. If a condition is true, then Logical NOT operator will make false.</a:t>
                      </a:r>
                    </a:p>
                  </a:txBody>
                  <a:tcPr marL="23457" marR="23457" marT="23457" marB="234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NOT(a&lt;&gt;0 OR b&lt;&gt;0) is false.</a:t>
                      </a:r>
                    </a:p>
                  </a:txBody>
                  <a:tcPr marL="23457" marR="23457" marT="23457" marB="2345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36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XOR</a:t>
                      </a:r>
                    </a:p>
                  </a:txBody>
                  <a:tcPr marL="23457" marR="23457" marT="23457" marB="234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Called Logical Exclusion. It is the combination of NOT and OR Operator. If one, and only one, of the expressions evaluates to be True, the result is True.</a:t>
                      </a:r>
                    </a:p>
                  </a:txBody>
                  <a:tcPr marL="23457" marR="23457" marT="23457" marB="234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(a&lt;&gt;0 XOR b&lt;&gt;0) is true.</a:t>
                      </a:r>
                    </a:p>
                  </a:txBody>
                  <a:tcPr marL="23457" marR="23457" marT="23457" marB="2345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0600" y="685800"/>
            <a:ext cx="767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Assume variable A holds 10 and variable B holds 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3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Subroutines/Functions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most programming languages, most (if not all) code must be included in subroutines/functions.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VBA subroutines follow the below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 the Sub and End Sub Keywords at the beginning and end of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function name is specified as </a:t>
            </a:r>
            <a:r>
              <a:rPr lang="en-US" dirty="0" err="1" smtClean="0"/>
              <a:t>FunctionName</a:t>
            </a:r>
            <a:r>
              <a:rPr lang="en-US" dirty="0" smtClean="0"/>
              <a:t>() here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Place whatever code needed for the function within the Sub and End Sub portions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‘ place your code here</a:t>
            </a:r>
          </a:p>
          <a:p>
            <a:endParaRPr lang="en-US" dirty="0" smtClean="0"/>
          </a:p>
          <a:p>
            <a:r>
              <a:rPr lang="en-US" dirty="0" smtClean="0"/>
              <a:t>End 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Print Operation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38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is good practice to use print statements to visualize what code is doing across programming languages.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VBA, use </a:t>
            </a:r>
            <a:r>
              <a:rPr lang="en-US" sz="2400" dirty="0" err="1" smtClean="0"/>
              <a:t>MsgBox</a:t>
            </a:r>
            <a:r>
              <a:rPr lang="en-US" sz="2400" dirty="0" smtClean="0"/>
              <a:t>() function to do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Example – Code below with bring up Message Box which will “Print This”</a:t>
            </a:r>
          </a:p>
          <a:p>
            <a:endParaRPr lang="en-US" sz="2400" dirty="0" smtClean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Sub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PrintExample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400" dirty="0" smtClean="0"/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(“Print This”)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 Sub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627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to be aware of: Cells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464619" y="914400"/>
            <a:ext cx="8658045" cy="487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0" lvl="0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dk1"/>
                </a:solidFill>
              </a:rPr>
              <a:t>Cells(</a:t>
            </a:r>
            <a:r>
              <a:rPr lang="en-US" sz="2400" b="1" dirty="0" err="1" smtClean="0">
                <a:solidFill>
                  <a:schemeClr val="dk1"/>
                </a:solidFill>
              </a:rPr>
              <a:t>i</a:t>
            </a:r>
            <a:r>
              <a:rPr lang="en-US" sz="2400" b="1" dirty="0" smtClean="0">
                <a:solidFill>
                  <a:schemeClr val="dk1"/>
                </a:solidFill>
              </a:rPr>
              <a:t>, j).Value </a:t>
            </a:r>
            <a:r>
              <a:rPr lang="en-US" sz="2400" dirty="0" smtClean="0">
                <a:solidFill>
                  <a:schemeClr val="dk1"/>
                </a:solidFill>
              </a:rPr>
              <a:t>– Access the value in row I and column j of excel spreadsheet.</a:t>
            </a: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First row starts with </a:t>
            </a:r>
            <a:r>
              <a:rPr lang="en-US" sz="2400" dirty="0" err="1" smtClean="0">
                <a:solidFill>
                  <a:schemeClr val="dk1"/>
                </a:solidFill>
              </a:rPr>
              <a:t>i</a:t>
            </a:r>
            <a:r>
              <a:rPr lang="en-US" sz="2400" dirty="0" smtClean="0">
                <a:solidFill>
                  <a:schemeClr val="dk1"/>
                </a:solidFill>
              </a:rPr>
              <a:t> = 1</a:t>
            </a: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First column starts with j = 1</a:t>
            </a: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Note the value inside of Cells(</a:t>
            </a:r>
            <a:r>
              <a:rPr lang="en-US" sz="2400" dirty="0" err="1">
                <a:solidFill>
                  <a:schemeClr val="dk1"/>
                </a:solidFill>
              </a:rPr>
              <a:t>i</a:t>
            </a:r>
            <a:r>
              <a:rPr lang="en-US" sz="2400" dirty="0" err="1" smtClean="0">
                <a:solidFill>
                  <a:schemeClr val="dk1"/>
                </a:solidFill>
              </a:rPr>
              <a:t>,j</a:t>
            </a:r>
            <a:r>
              <a:rPr lang="en-US" sz="2400" dirty="0" smtClean="0">
                <a:solidFill>
                  <a:schemeClr val="dk1"/>
                </a:solidFill>
              </a:rPr>
              <a:t>).Value must be positive integers and do not have quotes</a:t>
            </a:r>
          </a:p>
          <a:p>
            <a:pPr marL="685800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</a:rPr>
              <a:t>Range("F1").</a:t>
            </a:r>
            <a:r>
              <a:rPr lang="en-US" sz="2400" b="1" dirty="0" smtClean="0">
                <a:solidFill>
                  <a:schemeClr val="dk1"/>
                </a:solidFill>
              </a:rPr>
              <a:t>Value </a:t>
            </a:r>
            <a:r>
              <a:rPr lang="en-US" sz="2400" dirty="0" smtClean="0">
                <a:solidFill>
                  <a:schemeClr val="dk1"/>
                </a:solidFill>
              </a:rPr>
              <a:t>– Access the value in Cell F1 (Column F row 1.</a:t>
            </a: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The letter corresponds to the Column</a:t>
            </a: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The number corresponds to the Row number</a:t>
            </a: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Note that the value inside the Range(“F1”) method must be a string – surrounded by “quotes”</a:t>
            </a:r>
          </a:p>
          <a:p>
            <a:pPr>
              <a:buSzPct val="100000"/>
            </a:pPr>
            <a:endParaRPr lang="en-US" sz="2400" dirty="0">
              <a:solidFill>
                <a:schemeClr val="dk1"/>
              </a:solidFill>
            </a:endParaRPr>
          </a:p>
          <a:p>
            <a:pPr lvl="0">
              <a:buSzPct val="100000"/>
            </a:pPr>
            <a:endParaRPr lang="en-US" sz="2400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35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to be aware </a:t>
            </a:r>
            <a:r>
              <a:rPr lang="en-US" dirty="0" smtClean="0"/>
              <a:t>of : Range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762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</a:rPr>
              <a:t>Range("</a:t>
            </a:r>
            <a:r>
              <a:rPr lang="en-US" sz="2400" b="1" dirty="0" smtClean="0">
                <a:solidFill>
                  <a:schemeClr val="dk1"/>
                </a:solidFill>
              </a:rPr>
              <a:t>F1:F7").</a:t>
            </a:r>
            <a:r>
              <a:rPr lang="en-US" sz="2400" b="1" dirty="0">
                <a:solidFill>
                  <a:schemeClr val="dk1"/>
                </a:solidFill>
              </a:rPr>
              <a:t>Value </a:t>
            </a:r>
            <a:r>
              <a:rPr lang="en-US" sz="2400" dirty="0">
                <a:solidFill>
                  <a:schemeClr val="dk1"/>
                </a:solidFill>
              </a:rPr>
              <a:t>– </a:t>
            </a:r>
            <a:r>
              <a:rPr lang="en-US" sz="2400" dirty="0" smtClean="0">
                <a:solidFill>
                  <a:schemeClr val="dk1"/>
                </a:solidFill>
              </a:rPr>
              <a:t>Access values across multiple cells</a:t>
            </a:r>
            <a:endParaRPr lang="en-US" sz="2400" dirty="0">
              <a:solidFill>
                <a:schemeClr val="dk1"/>
              </a:solidFill>
            </a:endParaRP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The letter corresponds to the Column</a:t>
            </a: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The number corresponds to the Row number</a:t>
            </a:r>
          </a:p>
          <a:p>
            <a:pPr marL="1143000" lvl="1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Colon operator separates the first cell from the last cell.</a:t>
            </a:r>
          </a:p>
          <a:p>
            <a:pPr marL="1600200" lvl="2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Above operation includes cells F1, F2, F3, F4, F5, F6, and F6</a:t>
            </a:r>
            <a:endParaRPr lang="en-US" sz="24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9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65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(Assignment Operator  = ) – Basic Read and Write to a Cell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464619" y="914400"/>
            <a:ext cx="8658045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0" lvl="0" indent="-6858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Assignment operator (=)   </a:t>
            </a:r>
            <a:r>
              <a:rPr lang="en-US" sz="2400" dirty="0" smtClean="0">
                <a:solidFill>
                  <a:schemeClr val="dk1"/>
                </a:solidFill>
              </a:rPr>
              <a:t>Set the left equal to the right</a:t>
            </a:r>
          </a:p>
          <a:p>
            <a:pPr lvl="0">
              <a:buSzPct val="100000"/>
            </a:pPr>
            <a:r>
              <a:rPr lang="en-US" sz="2400" dirty="0" smtClean="0">
                <a:solidFill>
                  <a:schemeClr val="dk1"/>
                </a:solidFill>
              </a:rPr>
              <a:t/>
            </a:r>
            <a:br>
              <a:rPr lang="en-US" sz="2400" dirty="0" smtClean="0">
                <a:solidFill>
                  <a:schemeClr val="dk1"/>
                </a:solidFill>
              </a:rPr>
            </a:br>
            <a:r>
              <a:rPr lang="en-US" sz="2400" dirty="0" smtClean="0">
                <a:solidFill>
                  <a:schemeClr val="dk1"/>
                </a:solidFill>
              </a:rPr>
              <a:t>To </a:t>
            </a:r>
            <a:r>
              <a:rPr lang="en-US" sz="2400" b="1" dirty="0" smtClean="0">
                <a:solidFill>
                  <a:schemeClr val="dk1"/>
                </a:solidFill>
              </a:rPr>
              <a:t>Read Data </a:t>
            </a:r>
            <a:r>
              <a:rPr lang="en-US" sz="2400" dirty="0" smtClean="0">
                <a:solidFill>
                  <a:schemeClr val="dk1"/>
                </a:solidFill>
              </a:rPr>
              <a:t>from a Cell place the cell of interest to the right of assignment operator</a:t>
            </a:r>
            <a:endParaRPr lang="en-US" sz="2400" dirty="0">
              <a:solidFill>
                <a:schemeClr val="dk1"/>
              </a:solidFill>
            </a:endParaRPr>
          </a:p>
          <a:p>
            <a:pPr lvl="0">
              <a:buSzPct val="100000"/>
            </a:pPr>
            <a:endParaRPr lang="en-US" sz="2400" dirty="0" smtClean="0">
              <a:solidFill>
                <a:schemeClr val="dk1"/>
              </a:solidFill>
            </a:endParaRPr>
          </a:p>
          <a:p>
            <a:pPr lvl="0">
              <a:buSzPct val="100000"/>
            </a:pPr>
            <a:r>
              <a:rPr lang="en-US" sz="24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DataRead</a:t>
            </a:r>
            <a:r>
              <a:rPr lang="en-US" sz="24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Cells(2,3).Value</a:t>
            </a:r>
          </a:p>
          <a:p>
            <a:pPr lvl="0">
              <a:buSzPct val="100000"/>
            </a:pPr>
            <a:endParaRPr lang="en-US" sz="2400" dirty="0">
              <a:solidFill>
                <a:schemeClr val="dk1"/>
              </a:solidFill>
            </a:endParaRPr>
          </a:p>
          <a:p>
            <a:pPr lvl="0">
              <a:buSzPct val="100000"/>
            </a:pPr>
            <a:r>
              <a:rPr lang="en-US" sz="2400" dirty="0">
                <a:solidFill>
                  <a:schemeClr val="dk1"/>
                </a:solidFill>
              </a:rPr>
              <a:t>To </a:t>
            </a:r>
            <a:r>
              <a:rPr lang="en-US" sz="2400" b="1" dirty="0" smtClean="0">
                <a:solidFill>
                  <a:schemeClr val="dk1"/>
                </a:solidFill>
              </a:rPr>
              <a:t>Write </a:t>
            </a:r>
            <a:r>
              <a:rPr lang="en-US" sz="2400" b="1" dirty="0">
                <a:solidFill>
                  <a:schemeClr val="dk1"/>
                </a:solidFill>
              </a:rPr>
              <a:t>Data </a:t>
            </a:r>
            <a:r>
              <a:rPr lang="en-US" sz="2400" dirty="0" smtClean="0">
                <a:solidFill>
                  <a:schemeClr val="dk1"/>
                </a:solidFill>
              </a:rPr>
              <a:t>to </a:t>
            </a:r>
            <a:r>
              <a:rPr lang="en-US" sz="2400" dirty="0">
                <a:solidFill>
                  <a:schemeClr val="dk1"/>
                </a:solidFill>
              </a:rPr>
              <a:t>a Cell place the cell of interest to the </a:t>
            </a:r>
            <a:r>
              <a:rPr lang="en-US" sz="2400" dirty="0" smtClean="0">
                <a:solidFill>
                  <a:schemeClr val="dk1"/>
                </a:solidFill>
              </a:rPr>
              <a:t>left </a:t>
            </a:r>
            <a:r>
              <a:rPr lang="en-US" sz="2400" dirty="0">
                <a:solidFill>
                  <a:schemeClr val="dk1"/>
                </a:solidFill>
              </a:rPr>
              <a:t>of assignment operator</a:t>
            </a:r>
          </a:p>
          <a:p>
            <a:pPr lvl="0">
              <a:buSzPct val="100000"/>
            </a:pPr>
            <a:endParaRPr lang="en-US" sz="2400" dirty="0">
              <a:solidFill>
                <a:schemeClr val="dk1"/>
              </a:solidFill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Cells(2,3).</a:t>
            </a:r>
            <a:r>
              <a:rPr lang="en-US" sz="24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= </a:t>
            </a:r>
            <a:r>
              <a:rPr lang="en-US" sz="24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DataWritten</a:t>
            </a:r>
            <a:endParaRPr lang="en-US" sz="24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SzPct val="100000"/>
            </a:pPr>
            <a:endParaRPr lang="en-US" sz="2400" dirty="0">
              <a:solidFill>
                <a:schemeClr val="dk1"/>
              </a:solidFill>
            </a:endParaRPr>
          </a:p>
          <a:p>
            <a:pPr lvl="0">
              <a:buSzPct val="100000"/>
            </a:pP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14794</TotalTime>
  <Words>2233</Words>
  <Application>Microsoft Office PowerPoint</Application>
  <PresentationFormat>On-screen Show (4:3)</PresentationFormat>
  <Paragraphs>380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1_Unbranded</vt:lpstr>
      <vt:lpstr>VBA Supplemental Slides</vt:lpstr>
      <vt:lpstr>Arithmetic Operators</vt:lpstr>
      <vt:lpstr>Comparison Operators</vt:lpstr>
      <vt:lpstr>Logical Operators</vt:lpstr>
      <vt:lpstr>Subroutines/Functions</vt:lpstr>
      <vt:lpstr>Basic Print Operation</vt:lpstr>
      <vt:lpstr>Operations to be aware of: Cells</vt:lpstr>
      <vt:lpstr>Operations to be aware of : Range</vt:lpstr>
      <vt:lpstr>Programming (Assignment Operator  = ) – Basic Read and Write to a Cell</vt:lpstr>
      <vt:lpstr>Declaring Variables in VBA</vt:lpstr>
      <vt:lpstr>Concatenation in VBA</vt:lpstr>
      <vt:lpstr>Concatenation – more details</vt:lpstr>
      <vt:lpstr>Concatenation – more details</vt:lpstr>
      <vt:lpstr>Arrays in VBA – Simple Example</vt:lpstr>
      <vt:lpstr>Arrays in VBA – Example Using Split Command</vt:lpstr>
      <vt:lpstr>Conditional Statements (If, End If)</vt:lpstr>
      <vt:lpstr>Conditional Statements (If, Else, End If)</vt:lpstr>
      <vt:lpstr>Conditional Statements (If, ElseIf, End If)</vt:lpstr>
      <vt:lpstr>Conditional Statements (If, ElseIf, Else, End If)</vt:lpstr>
      <vt:lpstr>Basic For Loop in VBA</vt:lpstr>
      <vt:lpstr>Basic For Loop with Step</vt:lpstr>
      <vt:lpstr>Basic For loop Going Backward – decreasing - Example</vt:lpstr>
      <vt:lpstr>Nested For Loop Example</vt:lpstr>
      <vt:lpstr>Other Tips - Debugging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Sean Sanders</cp:lastModifiedBy>
  <cp:revision>1760</cp:revision>
  <cp:lastPrinted>2016-01-30T16:23:56Z</cp:lastPrinted>
  <dcterms:created xsi:type="dcterms:W3CDTF">2015-01-20T17:19:00Z</dcterms:created>
  <dcterms:modified xsi:type="dcterms:W3CDTF">2019-03-06T01:48:16Z</dcterms:modified>
</cp:coreProperties>
</file>