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57" r:id="rId4"/>
    <p:sldId id="258" r:id="rId5"/>
    <p:sldId id="272" r:id="rId6"/>
    <p:sldId id="261" r:id="rId7"/>
    <p:sldId id="266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2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04D5-96DD-4806-A651-9F27C349FD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9429-8BE7-40AE-9F04-72A278FD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D1B-02C8-4373-8826-206BBA79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14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Soil respiration &amp; disturbance severity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3069F-15E2-4C8D-B0FC-B00E42FE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212" y="1377705"/>
            <a:ext cx="6794593" cy="4585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0863C0-0B09-437F-81D2-1348C66D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BC57FF-77A0-4BF1-8D7B-A90099C29452}"/>
              </a:ext>
            </a:extLst>
          </p:cNvPr>
          <p:cNvSpPr/>
          <p:nvPr/>
        </p:nvSpPr>
        <p:spPr>
          <a:xfrm>
            <a:off x="2043485" y="3429000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1EB8F-A470-4372-A452-7FEA846AE7F4}"/>
              </a:ext>
            </a:extLst>
          </p:cNvPr>
          <p:cNvSpPr/>
          <p:nvPr/>
        </p:nvSpPr>
        <p:spPr>
          <a:xfrm>
            <a:off x="3571131" y="3271299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57173-7675-4C01-AABF-12BD57978CE0}"/>
              </a:ext>
            </a:extLst>
          </p:cNvPr>
          <p:cNvSpPr/>
          <p:nvPr/>
        </p:nvSpPr>
        <p:spPr>
          <a:xfrm>
            <a:off x="5046855" y="3304177"/>
            <a:ext cx="1129085" cy="187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D4255-AAA9-4F9A-B6AE-843ADB0512AD}"/>
              </a:ext>
            </a:extLst>
          </p:cNvPr>
          <p:cNvSpPr/>
          <p:nvPr/>
        </p:nvSpPr>
        <p:spPr>
          <a:xfrm>
            <a:off x="6535973" y="1869904"/>
            <a:ext cx="1033670" cy="34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FC24B-2689-004D-BABB-6D4480FE52B0}"/>
              </a:ext>
            </a:extLst>
          </p:cNvPr>
          <p:cNvSpPr txBox="1"/>
          <p:nvPr/>
        </p:nvSpPr>
        <p:spPr>
          <a:xfrm>
            <a:off x="6440558" y="4994031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 &lt; 0.05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DE56F-1AFA-2B4C-85AD-A02AB081D54E}"/>
              </a:ext>
            </a:extLst>
          </p:cNvPr>
          <p:cNvSpPr txBox="1"/>
          <p:nvPr/>
        </p:nvSpPr>
        <p:spPr>
          <a:xfrm>
            <a:off x="1899139" y="1869904"/>
            <a:ext cx="105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93D00"/>
                </a:solidFill>
                <a:latin typeface="Stencil" pitchFamily="82" charset="77"/>
              </a:rPr>
              <a:t>DRY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5687DD-8C17-4184-9C16-B61DC7CF2703}"/>
              </a:ext>
            </a:extLst>
          </p:cNvPr>
          <p:cNvSpPr/>
          <p:nvPr/>
        </p:nvSpPr>
        <p:spPr>
          <a:xfrm>
            <a:off x="3246538" y="6000728"/>
            <a:ext cx="679509" cy="51751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E588-63B3-4ECB-85B3-E97236CF1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6" y="1543722"/>
            <a:ext cx="6718009" cy="447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/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1A6DA1-A8D0-46E7-B648-433360EB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862" y="6222347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F83726-BC43-084D-BE80-1EF9B4AD03BD}"/>
              </a:ext>
            </a:extLst>
          </p:cNvPr>
          <p:cNvSpPr txBox="1"/>
          <p:nvPr/>
        </p:nvSpPr>
        <p:spPr>
          <a:xfrm>
            <a:off x="182702" y="22028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Heterotrophic Respiration &amp; Disturbance severity</a:t>
            </a:r>
          </a:p>
        </p:txBody>
      </p:sp>
    </p:spTree>
    <p:extLst>
      <p:ext uri="{BB962C8B-B14F-4D97-AF65-F5344CB8AC3E}">
        <p14:creationId xmlns:p14="http://schemas.microsoft.com/office/powerpoint/2010/main" val="27466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A6195-CC1C-451B-9054-A53F715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Canopy vegetative area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9EBC27-BCD0-48AB-A7C6-C3CAF3A68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95" y="1621280"/>
            <a:ext cx="7806206" cy="3912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548949-597D-4D7E-807C-CCAD8C95A042}"/>
              </a:ext>
            </a:extLst>
          </p:cNvPr>
          <p:cNvSpPr txBox="1"/>
          <p:nvPr/>
        </p:nvSpPr>
        <p:spPr>
          <a:xfrm>
            <a:off x="7592617" y="2716010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6E3-AEF7-405B-B2D1-CE67EA2D7489}"/>
              </a:ext>
            </a:extLst>
          </p:cNvPr>
          <p:cNvSpPr txBox="1"/>
          <p:nvPr/>
        </p:nvSpPr>
        <p:spPr>
          <a:xfrm>
            <a:off x="8046359" y="2722215"/>
            <a:ext cx="61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/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𝑉𝐴𝐼</m:t>
                          </m:r>
                        </m:e>
                        <m:sub>
                          <m: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𝑆𝑒𝑣𝑒𝑟𝑖𝑡𝑦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(1|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In 2021, 65% and 85% gross defoliation significantly different from control </a:t>
                </a: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F0034-8CFD-47D8-981A-2DE8E28F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3" y="5718979"/>
                <a:ext cx="768523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A0A30B-243E-40F0-A543-0B81E6A10C24}"/>
              </a:ext>
            </a:extLst>
          </p:cNvPr>
          <p:cNvSpPr txBox="1"/>
          <p:nvPr/>
        </p:nvSpPr>
        <p:spPr>
          <a:xfrm>
            <a:off x="7137091" y="5441720"/>
            <a:ext cx="4573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p &lt; 0.05, ** p &lt; 0.01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25D63-66FB-4A33-A7B0-34BAB47F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3" y="5533545"/>
            <a:ext cx="1733220" cy="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C20F-5BC4-40D4-AE14-4BD7FB2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FE4A9-3596-4AB4-AE89-3F68BE4E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783" y="1419584"/>
            <a:ext cx="7689595" cy="4566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50E77-E837-4609-9FA5-8E7514B91443}"/>
              </a:ext>
            </a:extLst>
          </p:cNvPr>
          <p:cNvSpPr/>
          <p:nvPr/>
        </p:nvSpPr>
        <p:spPr>
          <a:xfrm>
            <a:off x="1537238" y="3909527"/>
            <a:ext cx="1362269" cy="154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74ADE-95E2-425B-8286-B6D6B6DD01D2}"/>
              </a:ext>
            </a:extLst>
          </p:cNvPr>
          <p:cNvSpPr/>
          <p:nvPr/>
        </p:nvSpPr>
        <p:spPr>
          <a:xfrm>
            <a:off x="3324437" y="2475723"/>
            <a:ext cx="1362269" cy="2609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7AC96-851F-4618-9C55-2BD098B58AD9}"/>
              </a:ext>
            </a:extLst>
          </p:cNvPr>
          <p:cNvSpPr/>
          <p:nvPr/>
        </p:nvSpPr>
        <p:spPr>
          <a:xfrm>
            <a:off x="5108846" y="2913244"/>
            <a:ext cx="1362269" cy="2007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E6363-199B-4A3B-B3E1-F506C864E030}"/>
              </a:ext>
            </a:extLst>
          </p:cNvPr>
          <p:cNvSpPr txBox="1"/>
          <p:nvPr/>
        </p:nvSpPr>
        <p:spPr>
          <a:xfrm>
            <a:off x="6075882" y="3099673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1936B-B5AA-48BE-85C9-B68873A62A67}"/>
              </a:ext>
            </a:extLst>
          </p:cNvPr>
          <p:cNvSpPr/>
          <p:nvPr/>
        </p:nvSpPr>
        <p:spPr>
          <a:xfrm>
            <a:off x="6892794" y="1831387"/>
            <a:ext cx="1362269" cy="2998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B5B27-DBEC-48F6-85DE-1105D394E790}"/>
              </a:ext>
            </a:extLst>
          </p:cNvPr>
          <p:cNvSpPr txBox="1"/>
          <p:nvPr/>
        </p:nvSpPr>
        <p:spPr>
          <a:xfrm>
            <a:off x="7303954" y="5089124"/>
            <a:ext cx="151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3FA4C-DCBC-420A-9E89-708774E46009}"/>
              </a:ext>
            </a:extLst>
          </p:cNvPr>
          <p:cNvSpPr txBox="1"/>
          <p:nvPr/>
        </p:nvSpPr>
        <p:spPr>
          <a:xfrm>
            <a:off x="7428487" y="291324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F4CA9-A3D7-4A81-952D-8DDC3130A8BF}"/>
              </a:ext>
            </a:extLst>
          </p:cNvPr>
          <p:cNvSpPr txBox="1"/>
          <p:nvPr/>
        </p:nvSpPr>
        <p:spPr>
          <a:xfrm>
            <a:off x="7849243" y="28688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/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CCF3F-E8E2-4FAC-9A3F-689F60C0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31" y="6034285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376073-3F09-42EA-A94E-49A2E18B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93" y="1888533"/>
            <a:ext cx="1182727" cy="7559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A9BD447-4471-4964-85B2-B2C767C820DC}"/>
              </a:ext>
            </a:extLst>
          </p:cNvPr>
          <p:cNvSpPr/>
          <p:nvPr/>
        </p:nvSpPr>
        <p:spPr>
          <a:xfrm>
            <a:off x="5511567" y="5963479"/>
            <a:ext cx="1459684" cy="5883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8" grpId="0" animBg="1"/>
      <p:bldP spid="9" grpId="0"/>
      <p:bldP spid="11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4F6B-970B-410E-8883-BBBA1B4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</a:t>
            </a:r>
            <a:r>
              <a:rPr lang="en-US" dirty="0" err="1"/>
              <a:t>g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223D3-F104-4F6F-9661-AF9F7B47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4708"/>
            <a:ext cx="7877175" cy="424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D0BAF-CBAA-41BD-847F-F42097775414}"/>
              </a:ext>
            </a:extLst>
          </p:cNvPr>
          <p:cNvSpPr txBox="1"/>
          <p:nvPr/>
        </p:nvSpPr>
        <p:spPr>
          <a:xfrm>
            <a:off x="7324725" y="2182931"/>
            <a:ext cx="24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47E8-DE10-4AEB-BA8B-1E28EBE15B34}"/>
              </a:ext>
            </a:extLst>
          </p:cNvPr>
          <p:cNvSpPr txBox="1"/>
          <p:nvPr/>
        </p:nvSpPr>
        <p:spPr>
          <a:xfrm>
            <a:off x="7219950" y="5906822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 &lt; 0.1</a:t>
            </a:r>
          </a:p>
        </p:txBody>
      </p:sp>
    </p:spTree>
    <p:extLst>
      <p:ext uri="{BB962C8B-B14F-4D97-AF65-F5344CB8AC3E}">
        <p14:creationId xmlns:p14="http://schemas.microsoft.com/office/powerpoint/2010/main" val="295810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399-B9BF-484B-8114-88B930F3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disturbance, canopy VAI predicts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F46D5-1EBC-4C45-960C-0C1375EF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33" y="1690689"/>
            <a:ext cx="7122583" cy="4915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C9C18-4F98-44ED-BA02-C4CE50A97B46}"/>
              </a:ext>
            </a:extLst>
          </p:cNvPr>
          <p:cNvSpPr txBox="1"/>
          <p:nvPr/>
        </p:nvSpPr>
        <p:spPr>
          <a:xfrm>
            <a:off x="6535604" y="2721114"/>
            <a:ext cx="45735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 = -1.03x + 12.16</a:t>
            </a:r>
          </a:p>
          <a:p>
            <a:r>
              <a:rPr lang="en-US" sz="2000" i="1" dirty="0"/>
              <a:t>p</a:t>
            </a:r>
            <a:r>
              <a:rPr lang="en-US" sz="2000" dirty="0"/>
              <a:t> &lt; 0.001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7B9743-8000-4C14-867B-DE77EE5B3701}"/>
              </a:ext>
            </a:extLst>
          </p:cNvPr>
          <p:cNvCxnSpPr>
            <a:cxnSpLocks/>
          </p:cNvCxnSpPr>
          <p:nvPr/>
        </p:nvCxnSpPr>
        <p:spPr>
          <a:xfrm flipH="1">
            <a:off x="2618387" y="1840573"/>
            <a:ext cx="547698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3153E3-0793-4B1D-B982-932951695DCC}"/>
              </a:ext>
            </a:extLst>
          </p:cNvPr>
          <p:cNvSpPr txBox="1"/>
          <p:nvPr/>
        </p:nvSpPr>
        <p:spPr>
          <a:xfrm>
            <a:off x="2796598" y="1867961"/>
            <a:ext cx="51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Higher disturbance drives lost canopy VAI over time</a:t>
            </a:r>
          </a:p>
        </p:txBody>
      </p:sp>
    </p:spTree>
    <p:extLst>
      <p:ext uri="{BB962C8B-B14F-4D97-AF65-F5344CB8AC3E}">
        <p14:creationId xmlns:p14="http://schemas.microsoft.com/office/powerpoint/2010/main" val="27314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F6F4-F3B9-4672-B944-E50C018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F526-9E33-42E9-B096-C7E77E94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669" y="1498934"/>
            <a:ext cx="7100041" cy="4225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98DD0-278C-493C-BC95-0CA99171087A}"/>
              </a:ext>
            </a:extLst>
          </p:cNvPr>
          <p:cNvSpPr txBox="1"/>
          <p:nvPr/>
        </p:nvSpPr>
        <p:spPr>
          <a:xfrm>
            <a:off x="6801843" y="200597"/>
            <a:ext cx="342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Neidermaier</a:t>
            </a:r>
            <a:r>
              <a:rPr lang="en-US" sz="1600" dirty="0"/>
              <a:t> et al. </a:t>
            </a:r>
            <a:r>
              <a:rPr lang="en-US" sz="1600" i="1" dirty="0"/>
              <a:t>in prep</a:t>
            </a:r>
          </a:p>
          <a:p>
            <a:r>
              <a:rPr lang="en-US" sz="1600" dirty="0"/>
              <a:t>Session B45P-04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C9E0B-C5E0-484A-8801-A27ED108B4E6}"/>
              </a:ext>
            </a:extLst>
          </p:cNvPr>
          <p:cNvSpPr txBox="1"/>
          <p:nvPr/>
        </p:nvSpPr>
        <p:spPr>
          <a:xfrm>
            <a:off x="4723582" y="4226028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5972B-BB1C-4628-BB3B-4C70A30F2E63}"/>
              </a:ext>
            </a:extLst>
          </p:cNvPr>
          <p:cNvSpPr txBox="1"/>
          <p:nvPr/>
        </p:nvSpPr>
        <p:spPr>
          <a:xfrm>
            <a:off x="5245997" y="4083415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5D0A0-EA33-4F2E-8F9F-3D41532C5762}"/>
              </a:ext>
            </a:extLst>
          </p:cNvPr>
          <p:cNvSpPr txBox="1"/>
          <p:nvPr/>
        </p:nvSpPr>
        <p:spPr>
          <a:xfrm>
            <a:off x="5768412" y="391563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C961C-FF8A-4A25-9C14-039F6DEA7053}"/>
              </a:ext>
            </a:extLst>
          </p:cNvPr>
          <p:cNvSpPr txBox="1"/>
          <p:nvPr/>
        </p:nvSpPr>
        <p:spPr>
          <a:xfrm>
            <a:off x="6851664" y="3954354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52240-A721-43C2-B755-8A45FDA8BC0B}"/>
              </a:ext>
            </a:extLst>
          </p:cNvPr>
          <p:cNvSpPr txBox="1"/>
          <p:nvPr/>
        </p:nvSpPr>
        <p:spPr>
          <a:xfrm>
            <a:off x="7287894" y="3811741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BCF7A-1E9A-450F-A042-196B6ABA706C}"/>
              </a:ext>
            </a:extLst>
          </p:cNvPr>
          <p:cNvSpPr txBox="1"/>
          <p:nvPr/>
        </p:nvSpPr>
        <p:spPr>
          <a:xfrm>
            <a:off x="7716802" y="3350076"/>
            <a:ext cx="2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C1A82-F997-40DF-A6BD-3D0C0C640FAC}"/>
              </a:ext>
            </a:extLst>
          </p:cNvPr>
          <p:cNvSpPr txBox="1"/>
          <p:nvPr/>
        </p:nvSpPr>
        <p:spPr>
          <a:xfrm>
            <a:off x="7393290" y="5464282"/>
            <a:ext cx="1325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 &lt;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/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𝑅𝑒𝑝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𝑌𝑒𝑎𝑟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𝑆𝑒𝑣𝑒𝑟𝑖𝑡𝑦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𝑌𝑒𝑎𝑟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𝑆𝑒𝑣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𝑗𝑘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[+ 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FDD95-E768-4541-AB7F-3C82980B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7504"/>
                <a:ext cx="9204862" cy="415370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42ADBD-B9DF-47DA-88D6-5BC0BCB8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412" y="5974306"/>
            <a:ext cx="1499746" cy="62794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3E959BD-1826-4267-B9B2-2763A2173AD0}"/>
              </a:ext>
            </a:extLst>
          </p:cNvPr>
          <p:cNvSpPr/>
          <p:nvPr/>
        </p:nvSpPr>
        <p:spPr>
          <a:xfrm>
            <a:off x="3506680" y="6050807"/>
            <a:ext cx="683580" cy="46876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93C3D-6D1F-4531-892F-ED7128F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Subcanopy NPP is </a:t>
            </a:r>
            <a:r>
              <a:rPr lang="en-US" i="1" dirty="0"/>
              <a:t>not</a:t>
            </a:r>
            <a:r>
              <a:rPr lang="en-US" dirty="0"/>
              <a:t> well predicted by subcanopy </a:t>
            </a:r>
            <a:r>
              <a:rPr lang="en-US" dirty="0" err="1"/>
              <a:t>A</a:t>
            </a:r>
            <a:r>
              <a:rPr lang="en-US" baseline="-25000" dirty="0" err="1"/>
              <a:t>sat</a:t>
            </a:r>
            <a:r>
              <a:rPr lang="en-US" dirty="0"/>
              <a:t> alone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D1C94B-DB38-4599-9E56-3A80A1FC4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16" y="1825625"/>
            <a:ext cx="7184767" cy="4351337"/>
          </a:xfrm>
        </p:spPr>
      </p:pic>
    </p:spTree>
    <p:extLst>
      <p:ext uri="{BB962C8B-B14F-4D97-AF65-F5344CB8AC3E}">
        <p14:creationId xmlns:p14="http://schemas.microsoft.com/office/powerpoint/2010/main" val="327595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7766</TotalTime>
  <Words>191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Stencil</vt:lpstr>
      <vt:lpstr>Office Theme</vt:lpstr>
      <vt:lpstr>Soil respiration &amp; disturbance severity</vt:lpstr>
      <vt:lpstr>PowerPoint Presentation</vt:lpstr>
      <vt:lpstr>Canopy vegetative area index</vt:lpstr>
      <vt:lpstr>Subcanopy Asat</vt:lpstr>
      <vt:lpstr>Subcanopy gs</vt:lpstr>
      <vt:lpstr>Following disturbance, canopy VAI predicts subcanopy Asat</vt:lpstr>
      <vt:lpstr>Subcanopy NPP</vt:lpstr>
      <vt:lpstr>Subcanopy NPP is not well predicted by subcanopy Asat alone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Haber</dc:creator>
  <cp:lastModifiedBy>Lisa Haber</cp:lastModifiedBy>
  <cp:revision>48</cp:revision>
  <dcterms:created xsi:type="dcterms:W3CDTF">2021-12-06T14:56:32Z</dcterms:created>
  <dcterms:modified xsi:type="dcterms:W3CDTF">2022-02-11T20:51:25Z</dcterms:modified>
</cp:coreProperties>
</file>