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57" r:id="rId4"/>
    <p:sldId id="283" r:id="rId5"/>
    <p:sldId id="284" r:id="rId6"/>
    <p:sldId id="258" r:id="rId7"/>
    <p:sldId id="272" r:id="rId8"/>
    <p:sldId id="261" r:id="rId9"/>
    <p:sldId id="266" r:id="rId10"/>
    <p:sldId id="271" r:id="rId11"/>
    <p:sldId id="273" r:id="rId12"/>
    <p:sldId id="274" r:id="rId13"/>
    <p:sldId id="275" r:id="rId14"/>
    <p:sldId id="276" r:id="rId15"/>
    <p:sldId id="280" r:id="rId16"/>
    <p:sldId id="281" r:id="rId17"/>
    <p:sldId id="277" r:id="rId18"/>
    <p:sldId id="282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04D5-96DD-4806-A651-9F27C349FD0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D1B-02C8-4373-8826-206BBA79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14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Soil respiration &amp; disturbance severity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3069F-15E2-4C8D-B0FC-B00E42FE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12" y="1377705"/>
            <a:ext cx="6794593" cy="4585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0863C0-0B09-437F-81D2-1348C66DC4EB}"/>
                  </a:ext>
                </a:extLst>
              </p:cNvPr>
              <p:cNvSpPr txBox="1"/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0863C0-0B09-437F-81D2-1348C66D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BC57FF-77A0-4BF1-8D7B-A90099C29452}"/>
              </a:ext>
            </a:extLst>
          </p:cNvPr>
          <p:cNvSpPr/>
          <p:nvPr/>
        </p:nvSpPr>
        <p:spPr>
          <a:xfrm>
            <a:off x="2043485" y="3429000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1EB8F-A470-4372-A452-7FEA846AE7F4}"/>
              </a:ext>
            </a:extLst>
          </p:cNvPr>
          <p:cNvSpPr/>
          <p:nvPr/>
        </p:nvSpPr>
        <p:spPr>
          <a:xfrm>
            <a:off x="3571131" y="3271299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57173-7675-4C01-AABF-12BD57978CE0}"/>
              </a:ext>
            </a:extLst>
          </p:cNvPr>
          <p:cNvSpPr/>
          <p:nvPr/>
        </p:nvSpPr>
        <p:spPr>
          <a:xfrm>
            <a:off x="5046855" y="3304177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D4255-AAA9-4F9A-B6AE-843ADB0512AD}"/>
              </a:ext>
            </a:extLst>
          </p:cNvPr>
          <p:cNvSpPr/>
          <p:nvPr/>
        </p:nvSpPr>
        <p:spPr>
          <a:xfrm>
            <a:off x="6535973" y="1869904"/>
            <a:ext cx="1033670" cy="34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FC24B-2689-004D-BABB-6D4480FE52B0}"/>
              </a:ext>
            </a:extLst>
          </p:cNvPr>
          <p:cNvSpPr txBox="1"/>
          <p:nvPr/>
        </p:nvSpPr>
        <p:spPr>
          <a:xfrm>
            <a:off x="6440558" y="4994031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 &lt; 0.05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DE56F-1AFA-2B4C-85AD-A02AB081D54E}"/>
              </a:ext>
            </a:extLst>
          </p:cNvPr>
          <p:cNvSpPr txBox="1"/>
          <p:nvPr/>
        </p:nvSpPr>
        <p:spPr>
          <a:xfrm>
            <a:off x="1899139" y="1869904"/>
            <a:ext cx="10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93D00"/>
                </a:solidFill>
                <a:latin typeface="Stencil" pitchFamily="82" charset="77"/>
              </a:rPr>
              <a:t>DRY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E959BD-1826-4267-B9B2-2763A2173AD0}"/>
              </a:ext>
            </a:extLst>
          </p:cNvPr>
          <p:cNvSpPr/>
          <p:nvPr/>
        </p:nvSpPr>
        <p:spPr>
          <a:xfrm>
            <a:off x="5511567" y="5963479"/>
            <a:ext cx="1459684" cy="5883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5687DD-8C17-4184-9C16-B61DC7CF2703}"/>
              </a:ext>
            </a:extLst>
          </p:cNvPr>
          <p:cNvSpPr/>
          <p:nvPr/>
        </p:nvSpPr>
        <p:spPr>
          <a:xfrm>
            <a:off x="3246538" y="6000728"/>
            <a:ext cx="679509" cy="51751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93C3D-6D1F-4531-892F-ED7128F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NPP is </a:t>
            </a:r>
            <a:r>
              <a:rPr lang="en-US" i="1" dirty="0"/>
              <a:t>not</a:t>
            </a:r>
            <a:r>
              <a:rPr lang="en-US" dirty="0"/>
              <a:t> well predicted by 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r>
              <a:rPr lang="en-US" dirty="0"/>
              <a:t> alone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1C94B-DB38-4599-9E56-3A80A1FC4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616" y="1825625"/>
            <a:ext cx="7184767" cy="4351337"/>
          </a:xfrm>
        </p:spPr>
      </p:pic>
    </p:spTree>
    <p:extLst>
      <p:ext uri="{BB962C8B-B14F-4D97-AF65-F5344CB8AC3E}">
        <p14:creationId xmlns:p14="http://schemas.microsoft.com/office/powerpoint/2010/main" val="32759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28DE-D4A5-42E8-BA0F-FD590F8C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211A02-372C-4644-A4DD-0B5FBEBC3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499" y="2016125"/>
            <a:ext cx="6091873" cy="43513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5682B6-B3D4-4972-B28D-F7E09E4292C9}"/>
              </a:ext>
            </a:extLst>
          </p:cNvPr>
          <p:cNvSpPr txBox="1"/>
          <p:nvPr/>
        </p:nvSpPr>
        <p:spPr>
          <a:xfrm>
            <a:off x="6290867" y="321766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DB5FA-C67D-43E3-858C-02410A2EDC62}"/>
              </a:ext>
            </a:extLst>
          </p:cNvPr>
          <p:cNvSpPr txBox="1"/>
          <p:nvPr/>
        </p:nvSpPr>
        <p:spPr>
          <a:xfrm>
            <a:off x="6597650" y="3213100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76664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74431A-7C27-4E6D-9433-C8D65C3C4882}"/>
              </a:ext>
            </a:extLst>
          </p:cNvPr>
          <p:cNvGrpSpPr/>
          <p:nvPr/>
        </p:nvGrpSpPr>
        <p:grpSpPr>
          <a:xfrm>
            <a:off x="1371576" y="1142983"/>
            <a:ext cx="6659770" cy="4572033"/>
            <a:chOff x="1371576" y="1142983"/>
            <a:chExt cx="6659770" cy="45720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830333-7006-49FA-B522-A4E248BC8F16}"/>
                </a:ext>
              </a:extLst>
            </p:cNvPr>
            <p:cNvGrpSpPr/>
            <p:nvPr/>
          </p:nvGrpSpPr>
          <p:grpSpPr>
            <a:xfrm>
              <a:off x="1371576" y="1142983"/>
              <a:ext cx="6659770" cy="4572033"/>
              <a:chOff x="1371576" y="1142983"/>
              <a:chExt cx="6659770" cy="457203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046A85E-4FF8-4145-8D38-522E28A66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576" y="1142983"/>
                <a:ext cx="6400847" cy="457203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174420-E48F-433D-967B-F39B7C3181CD}"/>
                  </a:ext>
                </a:extLst>
              </p:cNvPr>
              <p:cNvSpPr txBox="1"/>
              <p:nvPr/>
            </p:nvSpPr>
            <p:spPr>
              <a:xfrm>
                <a:off x="7129067" y="2379460"/>
                <a:ext cx="210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A9F4C-2F66-4B1B-8379-01AA98F989EB}"/>
                  </a:ext>
                </a:extLst>
              </p:cNvPr>
              <p:cNvSpPr txBox="1"/>
              <p:nvPr/>
            </p:nvSpPr>
            <p:spPr>
              <a:xfrm>
                <a:off x="7435850" y="2374900"/>
                <a:ext cx="59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**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FC26E-654A-4651-BC59-8B486D00CBD7}"/>
                </a:ext>
              </a:extLst>
            </p:cNvPr>
            <p:cNvSpPr txBox="1"/>
            <p:nvPr/>
          </p:nvSpPr>
          <p:spPr>
            <a:xfrm>
              <a:off x="2070302" y="4307400"/>
              <a:ext cx="45735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  * p &lt; 0.05 </a:t>
              </a:r>
            </a:p>
            <a:p>
              <a:r>
                <a:rPr lang="en-US" sz="1600" dirty="0"/>
                <a:t>** p &lt;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06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07D78-6977-44C0-A857-C10FDEA4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9" y="876284"/>
            <a:ext cx="4229124" cy="3020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48CE2-E41C-4689-8DE6-4F1422CD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204" y="3441765"/>
            <a:ext cx="4239755" cy="2675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D9B63-19A6-44E6-A10A-8BF15C1C2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30" y="883658"/>
            <a:ext cx="4151940" cy="2965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470CA-A893-4CDB-9D9F-7122BF2BB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13" y="3439753"/>
            <a:ext cx="4191182" cy="26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AF362E-E6E4-4D43-9EEE-C4B88B9413EF}"/>
              </a:ext>
            </a:extLst>
          </p:cNvPr>
          <p:cNvGrpSpPr/>
          <p:nvPr/>
        </p:nvGrpSpPr>
        <p:grpSpPr>
          <a:xfrm>
            <a:off x="926065" y="95799"/>
            <a:ext cx="3051848" cy="6586576"/>
            <a:chOff x="926065" y="95799"/>
            <a:chExt cx="3051848" cy="6586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7B23E6-662B-46EB-AF7A-CCEB1A708211}"/>
                </a:ext>
              </a:extLst>
            </p:cNvPr>
            <p:cNvGrpSpPr/>
            <p:nvPr/>
          </p:nvGrpSpPr>
          <p:grpSpPr>
            <a:xfrm>
              <a:off x="926065" y="95799"/>
              <a:ext cx="3032587" cy="6586576"/>
              <a:chOff x="926065" y="95799"/>
              <a:chExt cx="3032587" cy="658657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60340D-5794-4B45-8E61-0231188D6F41}"/>
                  </a:ext>
                </a:extLst>
              </p:cNvPr>
              <p:cNvGrpSpPr/>
              <p:nvPr/>
            </p:nvGrpSpPr>
            <p:grpSpPr>
              <a:xfrm>
                <a:off x="926065" y="95799"/>
                <a:ext cx="3032587" cy="6586576"/>
                <a:chOff x="926065" y="95799"/>
                <a:chExt cx="3032587" cy="658657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9F907D78-6977-44C0-A857-C10FDEA4D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065" y="95799"/>
                  <a:ext cx="3019487" cy="2156776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6748CE2-E41C-4689-8DE6-4F1422CD4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37993" y="1908694"/>
                  <a:ext cx="3020659" cy="1905999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B191296-0010-4C17-8CA5-C31068A0B3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5731" y="3475934"/>
                  <a:ext cx="2757774" cy="173675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F8E4D96-3AE2-46D2-A28A-2E2581237F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9343" y="4940189"/>
                  <a:ext cx="2757774" cy="1742186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264D9-58C7-4BFD-A5A5-84999FB39EBF}"/>
                  </a:ext>
                </a:extLst>
              </p:cNvPr>
              <p:cNvSpPr txBox="1"/>
              <p:nvPr/>
            </p:nvSpPr>
            <p:spPr>
              <a:xfrm>
                <a:off x="3600061" y="758027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93975-3DEB-48AD-9BDB-F40B75202302}"/>
                  </a:ext>
                </a:extLst>
              </p:cNvPr>
              <p:cNvSpPr txBox="1"/>
              <p:nvPr/>
            </p:nvSpPr>
            <p:spPr>
              <a:xfrm>
                <a:off x="3731275" y="723302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98AA2B-5507-40BE-90BA-8541390A8AE2}"/>
                  </a:ext>
                </a:extLst>
              </p:cNvPr>
              <p:cNvSpPr txBox="1"/>
              <p:nvPr/>
            </p:nvSpPr>
            <p:spPr>
              <a:xfrm>
                <a:off x="3135195" y="833330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D570A2-36E3-4C3E-AD99-081F75B803D8}"/>
                  </a:ext>
                </a:extLst>
              </p:cNvPr>
              <p:cNvSpPr txBox="1"/>
              <p:nvPr/>
            </p:nvSpPr>
            <p:spPr>
              <a:xfrm>
                <a:off x="3480601" y="1902499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CF8610-DB82-4011-8E9A-36B1BB0D2142}"/>
                  </a:ext>
                </a:extLst>
              </p:cNvPr>
              <p:cNvSpPr txBox="1"/>
              <p:nvPr/>
            </p:nvSpPr>
            <p:spPr>
              <a:xfrm>
                <a:off x="1945990" y="5434181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80AFC4-706A-4437-8B28-F391424C0A77}"/>
                  </a:ext>
                </a:extLst>
              </p:cNvPr>
              <p:cNvSpPr txBox="1"/>
              <p:nvPr/>
            </p:nvSpPr>
            <p:spPr>
              <a:xfrm>
                <a:off x="2864511" y="5237039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DEB025-D240-468B-979B-A0CA7B641919}"/>
                  </a:ext>
                </a:extLst>
              </p:cNvPr>
              <p:cNvSpPr txBox="1"/>
              <p:nvPr/>
            </p:nvSpPr>
            <p:spPr>
              <a:xfrm>
                <a:off x="2974539" y="5198786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DA7222-562D-4C85-A34C-4D318D609F00}"/>
                  </a:ext>
                </a:extLst>
              </p:cNvPr>
              <p:cNvSpPr txBox="1"/>
              <p:nvPr/>
            </p:nvSpPr>
            <p:spPr>
              <a:xfrm>
                <a:off x="3123408" y="5079339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8A4536-D18A-4A2A-8AA3-C1961EC15192}"/>
                  </a:ext>
                </a:extLst>
              </p:cNvPr>
              <p:cNvSpPr txBox="1"/>
              <p:nvPr/>
            </p:nvSpPr>
            <p:spPr>
              <a:xfrm>
                <a:off x="3445275" y="5221146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A1DD7B-9796-4A7E-BB49-AFFBBF719701}"/>
                  </a:ext>
                </a:extLst>
              </p:cNvPr>
              <p:cNvSpPr txBox="1"/>
              <p:nvPr/>
            </p:nvSpPr>
            <p:spPr>
              <a:xfrm>
                <a:off x="3572958" y="5115810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2A3DEF-A167-4503-B84A-F381C9D811E0}"/>
                  </a:ext>
                </a:extLst>
              </p:cNvPr>
              <p:cNvSpPr txBox="1"/>
              <p:nvPr/>
            </p:nvSpPr>
            <p:spPr>
              <a:xfrm>
                <a:off x="3707130" y="4918095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1211AD-F2FB-4C5F-82D1-C01E722A8EA0}"/>
                </a:ext>
              </a:extLst>
            </p:cNvPr>
            <p:cNvSpPr txBox="1"/>
            <p:nvPr/>
          </p:nvSpPr>
          <p:spPr>
            <a:xfrm>
              <a:off x="1573821" y="310792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4C0481-C375-4BBD-8662-E476D2625AAE}"/>
                </a:ext>
              </a:extLst>
            </p:cNvPr>
            <p:cNvSpPr txBox="1"/>
            <p:nvPr/>
          </p:nvSpPr>
          <p:spPr>
            <a:xfrm>
              <a:off x="1571165" y="1922270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C1C9DA-C6EB-4E8D-BA73-90FAEBB3BFC5}"/>
                </a:ext>
              </a:extLst>
            </p:cNvPr>
            <p:cNvSpPr txBox="1"/>
            <p:nvPr/>
          </p:nvSpPr>
          <p:spPr>
            <a:xfrm>
              <a:off x="1580439" y="3434361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5099D-25A7-4383-BE5E-F76EA545FA44}"/>
                </a:ext>
              </a:extLst>
            </p:cNvPr>
            <p:cNvSpPr txBox="1"/>
            <p:nvPr/>
          </p:nvSpPr>
          <p:spPr>
            <a:xfrm>
              <a:off x="1577788" y="4890790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A476B1-FEFC-40A8-98EB-423C9E3FD47C}"/>
                </a:ext>
              </a:extLst>
            </p:cNvPr>
            <p:cNvSpPr txBox="1"/>
            <p:nvPr/>
          </p:nvSpPr>
          <p:spPr>
            <a:xfrm>
              <a:off x="2969907" y="1527189"/>
              <a:ext cx="10080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400" dirty="0"/>
                <a:t>* p &lt; 0.05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4FD5FEE-C5CB-4BA2-A434-108A87720296}"/>
              </a:ext>
            </a:extLst>
          </p:cNvPr>
          <p:cNvGrpSpPr/>
          <p:nvPr/>
        </p:nvGrpSpPr>
        <p:grpSpPr>
          <a:xfrm>
            <a:off x="1371576" y="1142983"/>
            <a:ext cx="6819100" cy="4572033"/>
            <a:chOff x="1371576" y="1142983"/>
            <a:chExt cx="6819100" cy="45720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7B3B4E-0E11-49D0-B7B6-F1B213BB9FAE}"/>
                </a:ext>
              </a:extLst>
            </p:cNvPr>
            <p:cNvGrpSpPr/>
            <p:nvPr/>
          </p:nvGrpSpPr>
          <p:grpSpPr>
            <a:xfrm>
              <a:off x="1371576" y="1142983"/>
              <a:ext cx="6819100" cy="4572033"/>
              <a:chOff x="1371576" y="1142983"/>
              <a:chExt cx="6819100" cy="457203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7B551D7-0DC5-4107-97BB-5B40B40E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576" y="1142983"/>
                <a:ext cx="6400847" cy="4572033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2581C-DA71-48BB-A047-6748492C8263}"/>
                  </a:ext>
                </a:extLst>
              </p:cNvPr>
              <p:cNvSpPr txBox="1"/>
              <p:nvPr/>
            </p:nvSpPr>
            <p:spPr>
              <a:xfrm>
                <a:off x="5456840" y="2485102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68BD-E8C9-4F86-BCB0-418257107FB8}"/>
                  </a:ext>
                </a:extLst>
              </p:cNvPr>
              <p:cNvSpPr txBox="1"/>
              <p:nvPr/>
            </p:nvSpPr>
            <p:spPr>
              <a:xfrm>
                <a:off x="5718297" y="2394221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2B941-9142-488D-BEA7-D573870043AD}"/>
                  </a:ext>
                </a:extLst>
              </p:cNvPr>
              <p:cNvSpPr txBox="1"/>
              <p:nvPr/>
            </p:nvSpPr>
            <p:spPr>
              <a:xfrm>
                <a:off x="6045468" y="2150940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B6ED79-17EB-44E5-98C1-B5B30EA38529}"/>
                  </a:ext>
                </a:extLst>
              </p:cNvPr>
              <p:cNvSpPr txBox="1"/>
              <p:nvPr/>
            </p:nvSpPr>
            <p:spPr>
              <a:xfrm>
                <a:off x="6817256" y="2461333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D64524-6E3B-421C-B0DC-58D72D564774}"/>
                  </a:ext>
                </a:extLst>
              </p:cNvPr>
              <p:cNvSpPr txBox="1"/>
              <p:nvPr/>
            </p:nvSpPr>
            <p:spPr>
              <a:xfrm>
                <a:off x="7094093" y="2226441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5FD37-4BF9-4E52-B640-25F14E554688}"/>
                  </a:ext>
                </a:extLst>
              </p:cNvPr>
              <p:cNvSpPr txBox="1"/>
              <p:nvPr/>
            </p:nvSpPr>
            <p:spPr>
              <a:xfrm>
                <a:off x="7412875" y="1765046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93342-BF4A-4308-871E-D3266C5DE6F3}"/>
                </a:ext>
              </a:extLst>
            </p:cNvPr>
            <p:cNvSpPr txBox="1"/>
            <p:nvPr/>
          </p:nvSpPr>
          <p:spPr>
            <a:xfrm>
              <a:off x="6234641" y="1739663"/>
              <a:ext cx="971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/>
                <a:t>p</a:t>
              </a:r>
              <a:r>
                <a:rPr lang="en-US" sz="1800" dirty="0"/>
                <a:t> &lt; 0.05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49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2002F0-1601-4EA0-9CC7-53F6B9DA0CE0}"/>
              </a:ext>
            </a:extLst>
          </p:cNvPr>
          <p:cNvGrpSpPr/>
          <p:nvPr/>
        </p:nvGrpSpPr>
        <p:grpSpPr>
          <a:xfrm>
            <a:off x="1187018" y="1512098"/>
            <a:ext cx="6842867" cy="4572033"/>
            <a:chOff x="1187018" y="1512098"/>
            <a:chExt cx="6842867" cy="45720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B91368-B2D5-44D6-9B02-2ABD20716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018" y="1512098"/>
              <a:ext cx="6400847" cy="45720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4717F8-6F32-4959-A0DF-2B95C40718C1}"/>
                </a:ext>
              </a:extLst>
            </p:cNvPr>
            <p:cNvSpPr txBox="1"/>
            <p:nvPr/>
          </p:nvSpPr>
          <p:spPr>
            <a:xfrm>
              <a:off x="7252084" y="2954885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48B786-C847-4E27-993C-48CE77D3EBA8}"/>
                </a:ext>
              </a:extLst>
            </p:cNvPr>
            <p:cNvSpPr txBox="1"/>
            <p:nvPr/>
          </p:nvSpPr>
          <p:spPr>
            <a:xfrm>
              <a:off x="6966859" y="2996830"/>
              <a:ext cx="285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5F3E72-E765-4168-9505-427EFA3B7D2D}"/>
                </a:ext>
              </a:extLst>
            </p:cNvPr>
            <p:cNvSpPr txBox="1"/>
            <p:nvPr/>
          </p:nvSpPr>
          <p:spPr>
            <a:xfrm>
              <a:off x="5985345" y="3198166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26BBA8-B129-4CE6-840C-94E149216700}"/>
                </a:ext>
              </a:extLst>
            </p:cNvPr>
            <p:cNvSpPr txBox="1"/>
            <p:nvPr/>
          </p:nvSpPr>
          <p:spPr>
            <a:xfrm>
              <a:off x="5750654" y="2474644"/>
              <a:ext cx="11199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i="1" dirty="0"/>
                <a:t>p</a:t>
              </a:r>
              <a:r>
                <a:rPr lang="en-US" sz="1800" dirty="0"/>
                <a:t> &lt; 0.05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41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C6A4E-436F-4B1B-B557-C1F79CBC0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1142983"/>
            <a:ext cx="6400847" cy="4572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7D4A5-DE6C-44A5-9C87-44A5D8586051}"/>
              </a:ext>
            </a:extLst>
          </p:cNvPr>
          <p:cNvSpPr txBox="1"/>
          <p:nvPr/>
        </p:nvSpPr>
        <p:spPr>
          <a:xfrm>
            <a:off x="7361141" y="3198166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EE52-FD1E-44E6-9052-F3968B34575D}"/>
              </a:ext>
            </a:extLst>
          </p:cNvPr>
          <p:cNvSpPr txBox="1"/>
          <p:nvPr/>
        </p:nvSpPr>
        <p:spPr>
          <a:xfrm>
            <a:off x="6972240" y="3721274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5965C-0C44-4B80-8E30-70B58AFA8F7E}"/>
              </a:ext>
            </a:extLst>
          </p:cNvPr>
          <p:cNvSpPr txBox="1"/>
          <p:nvPr/>
        </p:nvSpPr>
        <p:spPr>
          <a:xfrm>
            <a:off x="6573874" y="3838364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6BA29-508C-4712-9267-A646FD40E6C4}"/>
              </a:ext>
            </a:extLst>
          </p:cNvPr>
          <p:cNvSpPr txBox="1"/>
          <p:nvPr/>
        </p:nvSpPr>
        <p:spPr>
          <a:xfrm>
            <a:off x="5581793" y="3810116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6AF5A-1E8E-43BA-9158-1CE5151FBBDF}"/>
              </a:ext>
            </a:extLst>
          </p:cNvPr>
          <p:cNvSpPr txBox="1"/>
          <p:nvPr/>
        </p:nvSpPr>
        <p:spPr>
          <a:xfrm>
            <a:off x="5203444" y="3964883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B484B-8A19-4270-B0B0-DBA16E1A0150}"/>
              </a:ext>
            </a:extLst>
          </p:cNvPr>
          <p:cNvSpPr txBox="1"/>
          <p:nvPr/>
        </p:nvSpPr>
        <p:spPr>
          <a:xfrm>
            <a:off x="4793910" y="4130822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A4E60-8CFA-4EB2-A83F-DB06B67B60C6}"/>
              </a:ext>
            </a:extLst>
          </p:cNvPr>
          <p:cNvSpPr txBox="1"/>
          <p:nvPr/>
        </p:nvSpPr>
        <p:spPr>
          <a:xfrm>
            <a:off x="2592423" y="178754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* p &lt; 0.001 </a:t>
            </a:r>
          </a:p>
        </p:txBody>
      </p:sp>
    </p:spTree>
    <p:extLst>
      <p:ext uri="{BB962C8B-B14F-4D97-AF65-F5344CB8AC3E}">
        <p14:creationId xmlns:p14="http://schemas.microsoft.com/office/powerpoint/2010/main" val="276301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1744F5-9876-2D21-7DF4-3E2AA42A7F80}"/>
              </a:ext>
            </a:extLst>
          </p:cNvPr>
          <p:cNvGrpSpPr/>
          <p:nvPr/>
        </p:nvGrpSpPr>
        <p:grpSpPr>
          <a:xfrm>
            <a:off x="894837" y="999786"/>
            <a:ext cx="7705500" cy="4858428"/>
            <a:chOff x="894837" y="999786"/>
            <a:chExt cx="7705500" cy="4858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3BDBDA-CF38-B454-08CC-935EB14E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37" y="999786"/>
              <a:ext cx="7354326" cy="48584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FBCB93-A15B-A3FE-D924-DA4B8762EAEC}"/>
                </a:ext>
              </a:extLst>
            </p:cNvPr>
            <p:cNvSpPr txBox="1"/>
            <p:nvPr/>
          </p:nvSpPr>
          <p:spPr>
            <a:xfrm>
              <a:off x="7822536" y="4149618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99E429-59E0-18BC-5D9D-67BF0C2EAC59}"/>
                </a:ext>
              </a:extLst>
            </p:cNvPr>
            <p:cNvSpPr txBox="1"/>
            <p:nvPr/>
          </p:nvSpPr>
          <p:spPr>
            <a:xfrm>
              <a:off x="7341356" y="4328777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C3BFE8-6975-5230-2046-18F8B20D6E95}"/>
                </a:ext>
              </a:extLst>
            </p:cNvPr>
            <p:cNvSpPr txBox="1"/>
            <p:nvPr/>
          </p:nvSpPr>
          <p:spPr>
            <a:xfrm>
              <a:off x="6884267" y="4378755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84329B-3959-C79E-AAF3-4018EEC14C05}"/>
                </a:ext>
              </a:extLst>
            </p:cNvPr>
            <p:cNvSpPr txBox="1"/>
            <p:nvPr/>
          </p:nvSpPr>
          <p:spPr>
            <a:xfrm>
              <a:off x="5724406" y="4384063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2C30F5-C39A-3BAF-2F54-687E7C8142B5}"/>
                </a:ext>
              </a:extLst>
            </p:cNvPr>
            <p:cNvSpPr txBox="1"/>
            <p:nvPr/>
          </p:nvSpPr>
          <p:spPr>
            <a:xfrm>
              <a:off x="5268286" y="4440994"/>
              <a:ext cx="71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551A98-09CB-80CC-2EE9-DEA651656E89}"/>
                </a:ext>
              </a:extLst>
            </p:cNvPr>
            <p:cNvSpPr txBox="1"/>
            <p:nvPr/>
          </p:nvSpPr>
          <p:spPr>
            <a:xfrm>
              <a:off x="4793910" y="4503433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437691-62BF-B4CA-5D8B-97FD52D40629}"/>
                </a:ext>
              </a:extLst>
            </p:cNvPr>
            <p:cNvSpPr txBox="1"/>
            <p:nvPr/>
          </p:nvSpPr>
          <p:spPr>
            <a:xfrm>
              <a:off x="2106649" y="1625618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dirty="0"/>
                <a:t>* p &lt; 0.001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6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15047C-BAEC-4A59-B5A0-33B79F391280}"/>
              </a:ext>
            </a:extLst>
          </p:cNvPr>
          <p:cNvGrpSpPr/>
          <p:nvPr/>
        </p:nvGrpSpPr>
        <p:grpSpPr>
          <a:xfrm>
            <a:off x="313002" y="1"/>
            <a:ext cx="3593394" cy="8596824"/>
            <a:chOff x="313002" y="1"/>
            <a:chExt cx="3593394" cy="85968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456AF1-9327-42D8-981D-0BED5AE9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17" y="1"/>
              <a:ext cx="3557039" cy="2540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45AB38-F4A6-4015-B5F3-C3C67A94A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02" y="2117773"/>
              <a:ext cx="3593394" cy="256671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39F28-B500-4D5C-8BC3-0AB13A315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1" y="4280534"/>
              <a:ext cx="3248406" cy="232029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26DAF7-0EF0-48BB-84F7-33A8ED9DD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081" y="6276535"/>
              <a:ext cx="3248406" cy="232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4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3E588-63B3-4ECB-85B3-E97236CF1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6" y="1543722"/>
            <a:ext cx="6718009" cy="447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A6DA1-A8D0-46E7-B648-433360EB1896}"/>
                  </a:ext>
                </a:extLst>
              </p:cNvPr>
              <p:cNvSpPr txBox="1"/>
              <p:nvPr/>
            </p:nvSpPr>
            <p:spPr>
              <a:xfrm>
                <a:off x="-60862" y="6222347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A6DA1-A8D0-46E7-B648-433360EB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2" y="6222347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F83726-BC43-084D-BE80-1EF9B4AD03BD}"/>
              </a:ext>
            </a:extLst>
          </p:cNvPr>
          <p:cNvSpPr txBox="1"/>
          <p:nvPr/>
        </p:nvSpPr>
        <p:spPr>
          <a:xfrm>
            <a:off x="182702" y="22028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Heterotrophic Respiration &amp; Disturbance severity</a:t>
            </a:r>
          </a:p>
        </p:txBody>
      </p:sp>
    </p:spTree>
    <p:extLst>
      <p:ext uri="{BB962C8B-B14F-4D97-AF65-F5344CB8AC3E}">
        <p14:creationId xmlns:p14="http://schemas.microsoft.com/office/powerpoint/2010/main" val="274660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02D63A6-6FBA-456C-8ED5-13DBD5B30B7F}"/>
              </a:ext>
            </a:extLst>
          </p:cNvPr>
          <p:cNvGrpSpPr/>
          <p:nvPr/>
        </p:nvGrpSpPr>
        <p:grpSpPr>
          <a:xfrm>
            <a:off x="167318" y="-13759"/>
            <a:ext cx="3862071" cy="7614453"/>
            <a:chOff x="167318" y="-13759"/>
            <a:chExt cx="3862071" cy="76144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C6B191-E1F7-4CFD-9B21-6B4AC9C7EB21}"/>
                </a:ext>
              </a:extLst>
            </p:cNvPr>
            <p:cNvGrpSpPr/>
            <p:nvPr/>
          </p:nvGrpSpPr>
          <p:grpSpPr>
            <a:xfrm>
              <a:off x="167318" y="-13759"/>
              <a:ext cx="3862071" cy="7614453"/>
              <a:chOff x="167318" y="-13759"/>
              <a:chExt cx="3862071" cy="7614453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E64F57C-7F77-4D42-9BA3-B666E1C77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671" y="5447345"/>
                <a:ext cx="3014690" cy="21533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EAE7F7A-0992-4179-A597-1CFBB0528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997" y="3715143"/>
                <a:ext cx="2981364" cy="17963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7D2541B-EDB2-4C21-9C2D-4F5A36D73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318" y="1835668"/>
                <a:ext cx="3238930" cy="191473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E014B1-85DC-4B5F-AA81-CD1BA20A4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9117" y="-13759"/>
                <a:ext cx="3195235" cy="191473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6DD69DC-2DCB-4204-86AF-4AA8A9689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8598" y="246343"/>
                <a:ext cx="810791" cy="1140724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DD6164-5191-4C5C-8B0E-FCB2C383F559}"/>
                </a:ext>
              </a:extLst>
            </p:cNvPr>
            <p:cNvSpPr txBox="1"/>
            <p:nvPr/>
          </p:nvSpPr>
          <p:spPr>
            <a:xfrm>
              <a:off x="878495" y="1519697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BAC056-F97C-4EC8-8DF3-2D4B2110E974}"/>
                </a:ext>
              </a:extLst>
            </p:cNvPr>
            <p:cNvSpPr txBox="1"/>
            <p:nvPr/>
          </p:nvSpPr>
          <p:spPr>
            <a:xfrm>
              <a:off x="878494" y="3365439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1B8E5-81B2-4D61-9F7D-FC957782B374}"/>
                </a:ext>
              </a:extLst>
            </p:cNvPr>
            <p:cNvSpPr txBox="1"/>
            <p:nvPr/>
          </p:nvSpPr>
          <p:spPr>
            <a:xfrm>
              <a:off x="878494" y="5130010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D18A-DBDF-44D3-9C50-98D7C30C858F}"/>
                </a:ext>
              </a:extLst>
            </p:cNvPr>
            <p:cNvSpPr txBox="1"/>
            <p:nvPr/>
          </p:nvSpPr>
          <p:spPr>
            <a:xfrm>
              <a:off x="878494" y="6879939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5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A6195-CC1C-451B-9054-A53F7157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Canopy vegetative area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EBC27-BCD0-48AB-A7C6-C3CAF3A68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95" y="1621280"/>
            <a:ext cx="7806206" cy="3912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48949-597D-4D7E-807C-CCAD8C95A042}"/>
              </a:ext>
            </a:extLst>
          </p:cNvPr>
          <p:cNvSpPr txBox="1"/>
          <p:nvPr/>
        </p:nvSpPr>
        <p:spPr>
          <a:xfrm>
            <a:off x="7592617" y="265886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6E3-AEF7-405B-B2D1-CE67EA2D7489}"/>
              </a:ext>
            </a:extLst>
          </p:cNvPr>
          <p:cNvSpPr txBox="1"/>
          <p:nvPr/>
        </p:nvSpPr>
        <p:spPr>
          <a:xfrm>
            <a:off x="8045450" y="2654300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F0034-8CFD-47D8-981A-2DE8E28FE828}"/>
                  </a:ext>
                </a:extLst>
              </p:cNvPr>
              <p:cNvSpPr txBox="1"/>
              <p:nvPr/>
            </p:nvSpPr>
            <p:spPr>
              <a:xfrm>
                <a:off x="729383" y="5718979"/>
                <a:ext cx="76852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𝑉𝐴𝐼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𝑆𝑒𝑣𝑒𝑟𝑖𝑡𝑦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(1|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In 2021, 65% and 85% gross defoliation significantly different from control </a:t>
                </a: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F0034-8CFD-47D8-981A-2DE8E28F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3" y="5718979"/>
                <a:ext cx="768523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A0A30B-243E-40F0-A543-0B81E6A10C24}"/>
              </a:ext>
            </a:extLst>
          </p:cNvPr>
          <p:cNvSpPr txBox="1"/>
          <p:nvPr/>
        </p:nvSpPr>
        <p:spPr>
          <a:xfrm>
            <a:off x="7137091" y="5441720"/>
            <a:ext cx="4573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p &lt; 0.05, ** p &lt; 0.01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25D63-66FB-4A33-A7B0-34BAB47F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3" y="5533545"/>
            <a:ext cx="1733220" cy="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9FF4-2799-CBB5-403E-B7D1469A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571101"/>
            <a:ext cx="7325747" cy="57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CFA05-97C3-4566-DFA1-63A96A72A0BD}"/>
              </a:ext>
            </a:extLst>
          </p:cNvPr>
          <p:cNvSpPr txBox="1"/>
          <p:nvPr/>
        </p:nvSpPr>
        <p:spPr>
          <a:xfrm>
            <a:off x="7567695" y="416254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66BAD-3FD5-BA20-B9FC-EB014733C6BE}"/>
              </a:ext>
            </a:extLst>
          </p:cNvPr>
          <p:cNvSpPr txBox="1"/>
          <p:nvPr/>
        </p:nvSpPr>
        <p:spPr>
          <a:xfrm>
            <a:off x="7942894" y="4157980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DB5CC2-19A5-3A49-F7EF-4A75C2C25309}"/>
              </a:ext>
            </a:extLst>
          </p:cNvPr>
          <p:cNvSpPr txBox="1"/>
          <p:nvPr/>
        </p:nvSpPr>
        <p:spPr>
          <a:xfrm>
            <a:off x="7185740" y="3134222"/>
            <a:ext cx="124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* p &lt; 0.05 </a:t>
            </a:r>
          </a:p>
          <a:p>
            <a:r>
              <a:rPr lang="en-US" sz="1600" dirty="0"/>
              <a:t>** p &lt; 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F5B32-86A2-B532-9020-91B4E3E1B0CD}"/>
              </a:ext>
            </a:extLst>
          </p:cNvPr>
          <p:cNvSpPr txBox="1"/>
          <p:nvPr/>
        </p:nvSpPr>
        <p:spPr>
          <a:xfrm>
            <a:off x="6275122" y="1153126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3CC31-6386-CFDA-0715-F72624921D6A}"/>
              </a:ext>
            </a:extLst>
          </p:cNvPr>
          <p:cNvSpPr txBox="1"/>
          <p:nvPr/>
        </p:nvSpPr>
        <p:spPr>
          <a:xfrm>
            <a:off x="7944377" y="985157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874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37F403-BFAB-40A3-8960-86240219ED92}"/>
              </a:ext>
            </a:extLst>
          </p:cNvPr>
          <p:cNvGrpSpPr/>
          <p:nvPr/>
        </p:nvGrpSpPr>
        <p:grpSpPr>
          <a:xfrm>
            <a:off x="923416" y="571101"/>
            <a:ext cx="8278073" cy="5715798"/>
            <a:chOff x="923416" y="571101"/>
            <a:chExt cx="8278073" cy="57157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987913-85B8-84C0-8BEC-3029669E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416" y="571101"/>
              <a:ext cx="7297168" cy="57157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BFA660-BA9C-8329-74A8-3CFB5ADFEE84}"/>
                </a:ext>
              </a:extLst>
            </p:cNvPr>
            <p:cNvSpPr txBox="1"/>
            <p:nvPr/>
          </p:nvSpPr>
          <p:spPr>
            <a:xfrm>
              <a:off x="7567695" y="4162540"/>
              <a:ext cx="21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CD26CB-5516-5358-8A6D-CD98E69BE5C6}"/>
                </a:ext>
              </a:extLst>
            </p:cNvPr>
            <p:cNvSpPr txBox="1"/>
            <p:nvPr/>
          </p:nvSpPr>
          <p:spPr>
            <a:xfrm>
              <a:off x="7942894" y="4157980"/>
              <a:ext cx="595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0CE097-FFD2-B3BC-9F60-BFAF2EE794AC}"/>
                </a:ext>
              </a:extLst>
            </p:cNvPr>
            <p:cNvSpPr txBox="1"/>
            <p:nvPr/>
          </p:nvSpPr>
          <p:spPr>
            <a:xfrm>
              <a:off x="6898056" y="3074990"/>
              <a:ext cx="23034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  * </a:t>
              </a:r>
              <a:r>
                <a:rPr lang="en-US" sz="2000" i="1" dirty="0"/>
                <a:t>p</a:t>
              </a:r>
              <a:r>
                <a:rPr lang="en-US" sz="2000" dirty="0"/>
                <a:t> &lt; 0.05 </a:t>
              </a:r>
            </a:p>
            <a:p>
              <a:r>
                <a:rPr lang="en-US" sz="2000" dirty="0"/>
                <a:t>** </a:t>
              </a:r>
              <a:r>
                <a:rPr lang="en-US" sz="2000" i="1" dirty="0"/>
                <a:t>p</a:t>
              </a:r>
              <a:r>
                <a:rPr lang="en-US" sz="2000" dirty="0"/>
                <a:t> &lt; 0.01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F024ED-B3CB-789D-2192-F0B1CC89764F}"/>
                </a:ext>
              </a:extLst>
            </p:cNvPr>
            <p:cNvSpPr txBox="1"/>
            <p:nvPr/>
          </p:nvSpPr>
          <p:spPr>
            <a:xfrm>
              <a:off x="6275122" y="1153126"/>
              <a:ext cx="595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A4EBF-77DF-D364-0930-AAB7C53ACF57}"/>
                </a:ext>
              </a:extLst>
            </p:cNvPr>
            <p:cNvSpPr txBox="1"/>
            <p:nvPr/>
          </p:nvSpPr>
          <p:spPr>
            <a:xfrm>
              <a:off x="7944377" y="985157"/>
              <a:ext cx="21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5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C20F-5BC4-40D4-AE14-4BD7FB2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FE4A9-3596-4AB4-AE89-3F68BE4E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783" y="1419584"/>
            <a:ext cx="7689595" cy="4566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A50E77-E837-4609-9FA5-8E7514B91443}"/>
              </a:ext>
            </a:extLst>
          </p:cNvPr>
          <p:cNvSpPr/>
          <p:nvPr/>
        </p:nvSpPr>
        <p:spPr>
          <a:xfrm>
            <a:off x="1537238" y="3909527"/>
            <a:ext cx="1362269" cy="1548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74ADE-95E2-425B-8286-B6D6B6DD01D2}"/>
              </a:ext>
            </a:extLst>
          </p:cNvPr>
          <p:cNvSpPr/>
          <p:nvPr/>
        </p:nvSpPr>
        <p:spPr>
          <a:xfrm>
            <a:off x="3324437" y="2475723"/>
            <a:ext cx="1362269" cy="260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7AC96-851F-4618-9C55-2BD098B58AD9}"/>
              </a:ext>
            </a:extLst>
          </p:cNvPr>
          <p:cNvSpPr/>
          <p:nvPr/>
        </p:nvSpPr>
        <p:spPr>
          <a:xfrm>
            <a:off x="5108846" y="2913244"/>
            <a:ext cx="1362269" cy="200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E6363-199B-4A3B-B3E1-F506C864E030}"/>
              </a:ext>
            </a:extLst>
          </p:cNvPr>
          <p:cNvSpPr txBox="1"/>
          <p:nvPr/>
        </p:nvSpPr>
        <p:spPr>
          <a:xfrm>
            <a:off x="6075882" y="3099673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1936B-B5AA-48BE-85C9-B68873A62A67}"/>
              </a:ext>
            </a:extLst>
          </p:cNvPr>
          <p:cNvSpPr/>
          <p:nvPr/>
        </p:nvSpPr>
        <p:spPr>
          <a:xfrm>
            <a:off x="6892794" y="1831387"/>
            <a:ext cx="1362269" cy="2998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B5B27-DBEC-48F6-85DE-1105D394E790}"/>
              </a:ext>
            </a:extLst>
          </p:cNvPr>
          <p:cNvSpPr txBox="1"/>
          <p:nvPr/>
        </p:nvSpPr>
        <p:spPr>
          <a:xfrm>
            <a:off x="7303954" y="5089124"/>
            <a:ext cx="151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 &lt; 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3FA4C-DCBC-420A-9E89-708774E46009}"/>
              </a:ext>
            </a:extLst>
          </p:cNvPr>
          <p:cNvSpPr txBox="1"/>
          <p:nvPr/>
        </p:nvSpPr>
        <p:spPr>
          <a:xfrm>
            <a:off x="7428487" y="2913244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F4CA9-A3D7-4A81-952D-8DDC3130A8BF}"/>
              </a:ext>
            </a:extLst>
          </p:cNvPr>
          <p:cNvSpPr txBox="1"/>
          <p:nvPr/>
        </p:nvSpPr>
        <p:spPr>
          <a:xfrm>
            <a:off x="7849243" y="2868841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CCF3F-E8E2-4FAC-9A3F-689F60C00D9F}"/>
                  </a:ext>
                </a:extLst>
              </p:cNvPr>
              <p:cNvSpPr txBox="1"/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CCF3F-E8E2-4FAC-9A3F-689F60C0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376073-3F09-42EA-A94E-49A2E18B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93" y="1888533"/>
            <a:ext cx="1182727" cy="75597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A9BD447-4471-4964-85B2-B2C767C820DC}"/>
              </a:ext>
            </a:extLst>
          </p:cNvPr>
          <p:cNvSpPr/>
          <p:nvPr/>
        </p:nvSpPr>
        <p:spPr>
          <a:xfrm>
            <a:off x="5511567" y="5963479"/>
            <a:ext cx="1459684" cy="5883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8" grpId="0" animBg="1"/>
      <p:bldP spid="9" grpId="0"/>
      <p:bldP spid="11" grpId="0"/>
      <p:bldP spid="1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F6B-970B-410E-8883-BBBA1B4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</a:t>
            </a:r>
            <a:r>
              <a:rPr lang="en-US" dirty="0" err="1"/>
              <a:t>g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223D3-F104-4F6F-9661-AF9F7B47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4708"/>
            <a:ext cx="7877175" cy="424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D0BAF-CBAA-41BD-847F-F42097775414}"/>
              </a:ext>
            </a:extLst>
          </p:cNvPr>
          <p:cNvSpPr txBox="1"/>
          <p:nvPr/>
        </p:nvSpPr>
        <p:spPr>
          <a:xfrm>
            <a:off x="7324725" y="2182931"/>
            <a:ext cx="24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47E8-DE10-4AEB-BA8B-1E28EBE15B34}"/>
              </a:ext>
            </a:extLst>
          </p:cNvPr>
          <p:cNvSpPr txBox="1"/>
          <p:nvPr/>
        </p:nvSpPr>
        <p:spPr>
          <a:xfrm>
            <a:off x="7219950" y="5906822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 &lt; 0.1</a:t>
            </a:r>
          </a:p>
        </p:txBody>
      </p:sp>
    </p:spTree>
    <p:extLst>
      <p:ext uri="{BB962C8B-B14F-4D97-AF65-F5344CB8AC3E}">
        <p14:creationId xmlns:p14="http://schemas.microsoft.com/office/powerpoint/2010/main" val="295810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6399-B9BF-484B-8114-88B930F3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disturbance, canopy VAI predicts 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F46D5-1EBC-4C45-960C-0C1375EF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33" y="1690689"/>
            <a:ext cx="7122583" cy="4915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C9C18-4F98-44ED-BA02-C4CE50A97B46}"/>
              </a:ext>
            </a:extLst>
          </p:cNvPr>
          <p:cNvSpPr txBox="1"/>
          <p:nvPr/>
        </p:nvSpPr>
        <p:spPr>
          <a:xfrm>
            <a:off x="6535604" y="2721114"/>
            <a:ext cx="4573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 = -1.03x + 12.16</a:t>
            </a:r>
          </a:p>
          <a:p>
            <a:r>
              <a:rPr lang="en-US" sz="2000" i="1" dirty="0"/>
              <a:t>p</a:t>
            </a:r>
            <a:r>
              <a:rPr lang="en-US" sz="2000" dirty="0"/>
              <a:t> &lt; 0.001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7B9743-8000-4C14-867B-DE77EE5B3701}"/>
              </a:ext>
            </a:extLst>
          </p:cNvPr>
          <p:cNvCxnSpPr>
            <a:cxnSpLocks/>
          </p:cNvCxnSpPr>
          <p:nvPr/>
        </p:nvCxnSpPr>
        <p:spPr>
          <a:xfrm flipH="1">
            <a:off x="2618387" y="1840573"/>
            <a:ext cx="547698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3153E3-0793-4B1D-B982-932951695DCC}"/>
              </a:ext>
            </a:extLst>
          </p:cNvPr>
          <p:cNvSpPr txBox="1"/>
          <p:nvPr/>
        </p:nvSpPr>
        <p:spPr>
          <a:xfrm>
            <a:off x="2796598" y="1867961"/>
            <a:ext cx="51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Higher disturbance drives lost canopy VAI over time</a:t>
            </a:r>
          </a:p>
        </p:txBody>
      </p:sp>
    </p:spTree>
    <p:extLst>
      <p:ext uri="{BB962C8B-B14F-4D97-AF65-F5344CB8AC3E}">
        <p14:creationId xmlns:p14="http://schemas.microsoft.com/office/powerpoint/2010/main" val="27314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F6F4-F3B9-4672-B944-E50C018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NPP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F526-9E33-42E9-B096-C7E77E94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669" y="1498934"/>
            <a:ext cx="7100041" cy="422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98DD0-278C-493C-BC95-0CA99171087A}"/>
              </a:ext>
            </a:extLst>
          </p:cNvPr>
          <p:cNvSpPr txBox="1"/>
          <p:nvPr/>
        </p:nvSpPr>
        <p:spPr>
          <a:xfrm>
            <a:off x="6801843" y="200597"/>
            <a:ext cx="342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Neidermaier</a:t>
            </a:r>
            <a:r>
              <a:rPr lang="en-US" sz="1600" dirty="0"/>
              <a:t> et al. </a:t>
            </a:r>
            <a:r>
              <a:rPr lang="en-US" sz="1600" i="1" dirty="0"/>
              <a:t>in prep</a:t>
            </a:r>
          </a:p>
          <a:p>
            <a:r>
              <a:rPr lang="en-US" sz="1600" dirty="0"/>
              <a:t>Session B45P-04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C9E0B-C5E0-484A-8801-A27ED108B4E6}"/>
              </a:ext>
            </a:extLst>
          </p:cNvPr>
          <p:cNvSpPr txBox="1"/>
          <p:nvPr/>
        </p:nvSpPr>
        <p:spPr>
          <a:xfrm>
            <a:off x="4723582" y="4226028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5972B-BB1C-4628-BB3B-4C70A30F2E63}"/>
              </a:ext>
            </a:extLst>
          </p:cNvPr>
          <p:cNvSpPr txBox="1"/>
          <p:nvPr/>
        </p:nvSpPr>
        <p:spPr>
          <a:xfrm>
            <a:off x="5245997" y="4083415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5D0A0-EA33-4F2E-8F9F-3D41532C5762}"/>
              </a:ext>
            </a:extLst>
          </p:cNvPr>
          <p:cNvSpPr txBox="1"/>
          <p:nvPr/>
        </p:nvSpPr>
        <p:spPr>
          <a:xfrm>
            <a:off x="5768412" y="3915636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C961C-FF8A-4A25-9C14-039F6DEA7053}"/>
              </a:ext>
            </a:extLst>
          </p:cNvPr>
          <p:cNvSpPr txBox="1"/>
          <p:nvPr/>
        </p:nvSpPr>
        <p:spPr>
          <a:xfrm>
            <a:off x="6851664" y="3954354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52240-A721-43C2-B755-8A45FDA8BC0B}"/>
              </a:ext>
            </a:extLst>
          </p:cNvPr>
          <p:cNvSpPr txBox="1"/>
          <p:nvPr/>
        </p:nvSpPr>
        <p:spPr>
          <a:xfrm>
            <a:off x="7287894" y="3811741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BCF7A-1E9A-450F-A042-196B6ABA706C}"/>
              </a:ext>
            </a:extLst>
          </p:cNvPr>
          <p:cNvSpPr txBox="1"/>
          <p:nvPr/>
        </p:nvSpPr>
        <p:spPr>
          <a:xfrm>
            <a:off x="7716802" y="3350076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C1A82-F997-40DF-A6BD-3D0C0C640FAC}"/>
              </a:ext>
            </a:extLst>
          </p:cNvPr>
          <p:cNvSpPr txBox="1"/>
          <p:nvPr/>
        </p:nvSpPr>
        <p:spPr>
          <a:xfrm>
            <a:off x="7393290" y="5464282"/>
            <a:ext cx="1325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 &lt;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DD95-E768-4541-AB7F-3C82980BE5EF}"/>
                  </a:ext>
                </a:extLst>
              </p:cNvPr>
              <p:cNvSpPr txBox="1"/>
              <p:nvPr/>
            </p:nvSpPr>
            <p:spPr>
              <a:xfrm>
                <a:off x="0" y="6077504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DD95-E768-4541-AB7F-3C82980B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7504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F42ADBD-B9DF-47DA-88D6-5BC0BCB8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412" y="5974306"/>
            <a:ext cx="1499746" cy="6279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3E959BD-1826-4267-B9B2-2763A2173AD0}"/>
              </a:ext>
            </a:extLst>
          </p:cNvPr>
          <p:cNvSpPr/>
          <p:nvPr/>
        </p:nvSpPr>
        <p:spPr>
          <a:xfrm>
            <a:off x="3506680" y="6050807"/>
            <a:ext cx="683580" cy="46876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25930</TotalTime>
  <Words>292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Stencil</vt:lpstr>
      <vt:lpstr>Office Theme</vt:lpstr>
      <vt:lpstr>Soil respiration &amp; disturbance severity</vt:lpstr>
      <vt:lpstr>PowerPoint Presentation</vt:lpstr>
      <vt:lpstr>Canopy vegetative area index</vt:lpstr>
      <vt:lpstr>PowerPoint Presentation</vt:lpstr>
      <vt:lpstr>PowerPoint Presentation</vt:lpstr>
      <vt:lpstr>Subcanopy Asat</vt:lpstr>
      <vt:lpstr>Subcanopy gs</vt:lpstr>
      <vt:lpstr>Following disturbance, canopy VAI predicts subcanopy Asat</vt:lpstr>
      <vt:lpstr>Subcanopy NPP</vt:lpstr>
      <vt:lpstr>Subcanopy NPP is not well predicted by subcanopy Asat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Haber</dc:creator>
  <cp:lastModifiedBy>Lisa Haber</cp:lastModifiedBy>
  <cp:revision>62</cp:revision>
  <dcterms:created xsi:type="dcterms:W3CDTF">2021-12-06T14:56:32Z</dcterms:created>
  <dcterms:modified xsi:type="dcterms:W3CDTF">2022-08-25T18:15:18Z</dcterms:modified>
</cp:coreProperties>
</file>