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8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oecd.org/healthcare/child-vaccination-rates.htm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data.oecd.org/pop/population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oecd.org/gdp/gross-domestic-product-gdp.htm" TargetMode="External"/><Relationship Id="rId5" Type="http://schemas.openxmlformats.org/officeDocument/2006/relationships/hyperlink" Target="https://data.oecd.org/healthrisk/alcohol-consumption.htm" TargetMode="External"/><Relationship Id="rId4" Type="http://schemas.openxmlformats.org/officeDocument/2006/relationships/hyperlink" Target="https://data.oecd.org/healthstat/life-expectancy-at-birth.htm" TargetMode="External"/><Relationship Id="rId9" Type="http://schemas.openxmlformats.org/officeDocument/2006/relationships/hyperlink" Target="https://data.oecd.org/healthres/health-spending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B86932-C4B4-7247-B5E1-46DCA2A00336}"/>
              </a:ext>
            </a:extLst>
          </p:cNvPr>
          <p:cNvSpPr txBox="1"/>
          <p:nvPr/>
        </p:nvSpPr>
        <p:spPr>
          <a:xfrm>
            <a:off x="2246151" y="3628263"/>
            <a:ext cx="798700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EXPECTANCY ANALYSIS</a:t>
            </a:r>
            <a:endParaRPr lang="en-US" sz="30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89565-47A4-6DC4-114C-B67F982352C4}"/>
              </a:ext>
            </a:extLst>
          </p:cNvPr>
          <p:cNvSpPr txBox="1"/>
          <p:nvPr/>
        </p:nvSpPr>
        <p:spPr>
          <a:xfrm>
            <a:off x="1700009" y="4401559"/>
            <a:ext cx="8393183" cy="56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is life expectancy in a OECD country affected by Alcohol Consumption, GDP, Population, Vaccination DTP, Vaccination Measles and, Health Spending?</a:t>
            </a:r>
          </a:p>
        </p:txBody>
      </p:sp>
      <p:pic>
        <p:nvPicPr>
          <p:cNvPr id="16" name="Picture 15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81" y="440035"/>
            <a:ext cx="6260841" cy="2958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924" y="4969920"/>
            <a:ext cx="3039007" cy="132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 Ibarra Prado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Reginald Robinson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Huynh</a:t>
            </a:r>
          </a:p>
        </p:txBody>
      </p:sp>
    </p:spTree>
    <p:extLst>
      <p:ext uri="{BB962C8B-B14F-4D97-AF65-F5344CB8AC3E}">
        <p14:creationId xmlns:p14="http://schemas.microsoft.com/office/powerpoint/2010/main" val="287806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 densely populated countries tend to have lower life expectancy??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Population and LE- Correlation: -39%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8" y="1883626"/>
            <a:ext cx="3902433" cy="391823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8D8E924-2D6D-7695-77A4-CCC42CBE4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72" y="1965239"/>
            <a:ext cx="5697287" cy="41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Overall, Health Spending &amp; GDP per Capita are strongest indicators to determine Life Expectancy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png;base64,iVBORw0KGgoAAAANSUhEUgAAAsUAAAGDCAYAAADDIm30AAAABHNCSVQICAgIfAhkiAAAAAlwSFlzAAALEgAACxIB0t1+/AAAADh0RVh0U29mdHdhcmUAbWF0cGxvdGxpYiB2ZXJzaW9uMy4yLjIsIGh0dHA6Ly9tYXRwbG90bGliLm9yZy+WH4yJAAAgAElEQVR4nO3debxdVX338c+XBBPAgJYZggaZlHkIiBURqAVqooLDI0ErOFsHwEdQHEu1ampRqBMWrRWsDFYFFaxDhYg8DhAwyCyiUQPKpEZARQi/54+9LxwudzgZbi737s/79TqvnL323mv/zjrnJt+su845qSokSZKkLltjvAuQJEmSxpuhWJIkSZ1nKJYkSVLnGYolSZLUeYZiSZIkdZ6hWJIkSZ1nKJY0ppI8Lcn1PdvbJflRkjuTHDWetWn5JflMkn9u7z/kuV3Ofj6R5J2rtrqVl2RBkle091+U5JvjXdNEkmS/JEtW4vxH5OtC3WAolrRKJFmc5BmD26vqu1W1XU/Tm4EFVTWjqj68nNc4MsmyJHcNum22svWviJUNAGOlfS7+1I7NLUn+M8mjV/V1hnhuh6vnyCQXDzr3NVX1nlVdU5JZSSrJ1JXtq6o+V1UHroKaKsnWK9vPclzvoCQXtf/xvC3Jd5I8e3Vdv1+r83Uh9cNQLGl1ezxw9Uqc//2qevSg282rqrhJ5FlV9Whgd2BP4B2DD1gVwVFja3mfoyTPB/4bOB2YCWwMvAt41qq4tq8ZTWaGYkljqnc2NckFwP7AR9tZzG2TTEtyYpJftrOan0iy1gpcZ6skv02ye7u9WZLbk+zXbi9I8v4klyRZmuTLSf6q5/y9k3wvye+TXDFwXrvvr9rZ1puT/C7JuUnWAf4H2Kx3xjrJXkm+3/bz6yQfTfKonr4qyWuS3ND29bEk6dn/yiTXtrN81yTZPclxSb446PF+JMnJo41LVd3U1rljz/Vfl+QG4Ia2bW6SRW3N30uyc891dktyeVvP2cD0nn0PmSlPskWSL7Wzk3e0j/1JwCeAp7Rj9Pv22N5lGPslWZLkTUlubcftpT39rp/kq0n+kOTSJP88eIZxOO11Ppbk/PYx/DDJVj37/zbJde1r4qNA73PxkJnMJDsk+Vb7Orslydva9mGf8yQXtadf0T7+F7btr0zy07avr6Tntx2Dn6M0TmrHZmmSHyfZcYjHGuBDwHuq6lNVtbSq7q+q71TVK9tj1kjyjiS/aPs7Pcl67b6BWfaXJ/klcEE7Bv+vvf5vgROyHD+zSY5PcmPP6/nQtn3U10Wf4zTkz1KSrdPMkC9N8/fA2aO+WKSq8ubNm7eVvgGLgWcM0b4fsKRnewHwip7tk4GvAH8FzAC+Crx/mGscCVw8Qg2vBK4F1ga+AZw46Lo30YTDdYAvAv/V7tscuAN4Js1kwd+22xu2+88HzgYeC6wJPH2ox9a27QHsDUwFZrX1HNOzv4DzgMcAjwNuAw5u972grXFPmnC2Nc3M+qbA3cBj2uOmArcCe4z2XABb0MzMv6fn+t9qx3stmpnkW4EnA1OAI9rzpwGPAn4BvLF93M8H7gX+efDjb8+9AjipHd/pwD7DPW/AZwb1cx/w7vY6zwT+CDy23X9We1sb2B741XCvg3bMC5jac53fAnu14/Y54Kx23wbAH9rHtWb7OO+jfX321k3z2vw18Kb2sc0Anrwcz/nWPdsHALe3Yz8N+Ahw0aDje5+jg4DLaF4zAZ4EbDrEY39ie+6WI/yMvAz4KfAE4NHAl4DPDhq709vncK12DO4D3tA+vrUY4WeWh/+8vwDYjObn6oU0r+NN+3xd9DNOw/0snQm8vb3uA69Fb95Guo17Ad68eZscN1YgFLf/wN8NbNWz/ynAz4e5xsA/0L/vud046JivAFcCPwamDbru/J7t7YG/0IS5twwEg57936AJiJsC99MGtJEe2zA1HwOc07Ndvf9AA58Hju+55tHD9PM/wCvb+3OBa0Z5Lu5qx+cXwMeBtXquf0DPsafQBuaetuuBpwP7AjcD6dn3PYYOxU9pQ8nUYZ630ULxn3rPpQnqe7fPz73Adj37/nlwfz37ZvHwUPypnv3PBK5r778E+EHPvgBLGDoUzwN+1OfPwlDPeW8o/g/gAz3bj24f46xhnqMDgJ+047HGCNd9anvu9BGO+Tbw2p7t7dprDwT6Ap4w6Ln75aAxGvZnllF+JoBFwHP6fF30M07D/SydDpwKzOznOfPmrapcPiFpXG1IM/t3Wfur598DX2/bh/ODqnpMz22rQfs/STMb/JGqumfQvl/13P8FzezgBjSzsS8YqKGtYx+aQLwF8Nuq+l0/DyjNkpDzkvwmyR+A97XX6PWbnvt/pPnHnvZaNw7T9WnAi9v7LwY+O0oph7Tj8/iqem1V/alnX+84PB5406DHvgXN7N5mwE1VVT3H/2KY620B/KKq7hulruHcMejcgXHZkCaw9dbce78fw433Zr19tY9zuL6HfW76fM57bUbPOFbVXTS/mdi855jeui4APgp8DLglyalJ1h2i3zvaPzft99rt/ak0a48fdu0htpfrZzbJS/Lg0pzf0/xsjjQ2w9Y6zDgN99y+mSbAX5Lk6iQv6/Oa6jBDsaTxdDvNDOEOPSF3vWreILbc0nzCwsk0M0wnpGfNcGuLnvuPo5l1up3mH/3PDgrb61TV/HbfXyV5zBCXrCHaTgGuA7apqnWBt9GzTnUUvwIGh/wB5wI7t2tJ59IsA1hRvXX/CnjvoMe+dlWdSbNcYPOBdZqtx41Q++My9Buxhhqnft1G89uBmT1tWwxz7PL6dW9f7eMcru+Rnpvlfc5vpvnPyMB11wHWp1k6M+AhY1ZVH66qPYAdgG2B44bo9/q2zuf1e22a5/M+4Jbhrj1ou++f2SSPp/lP6uuB9avqMcBVPDg2o70u+hmnIVXVb6rqlVW1GfBq4ONZjZ8AoonJUCxpVVozyfSe24jvVK+q+2n+0TwpyUYASTZPctAKXv/fgMuq6hU064A/MWj/i5Nsn2RtmvWrX6iqZcB/Ac9K81FWU9ra90sys6p+TbN04eNJHptkzST7tv3dAqw/8Eal1gyadap3JXki8A/LUf+ngGOT7NG+uWrrNlhQVX8GvgCcAVxSVb9cjn5H8kngNUme3F5znSRzkswAvk8TmI5KMjXJc2nW5g7lEpqQOb/tY3qSp7b7bgFmpucNh/1qn58v0fwnZ+12TF+yvP0M43xghyTPbV+rRwGbDHPsecAmSY5p32g2I8mT232jPee30KzhHXAG8NIkuyaZRjOz/MOqWjzUhZPs2T4/a9IsXfgzsGzwce1M9/8F3pnkpUnWTfPGun2SnNoedibwxiRbtv+JfB9wdr8z/Mv5M7sOTfC9rT3upbRv+OwZl5FeF8s1Tr2SvCDJwH+kftfW8bAxk3oZiiWtSl+jmUUauJ3QxzlvoXnjzw/aXz3/L806x+EMvFu997ZnkucABwOvaY/7v8DuSV7Uc+5nadYs/obmzTdHAVTVr4Dn0Mzw3UYz23YcD/4d+fc0s8rX0ax1PaY97zqakPGz9tfDmwHHAocDd9KEh77f9V5V/w28lyYM3EkzO9w7230asBOjL53oW1UtpHmD4kdpwsNPadZ6UlV/AZ7bbv+O5o1SXxqmn2U0H/u1NfBLmrW5L2x3X0DzZr/fJLl9Bcp8PbAezfP2WZoxH7w0ZrlV1e00bwSbT/Nr+W2A/zfMsXfSvAHzWW0dN9B8kgqM/pyfAJzWvkb+T1V9G3gnzZs9f00zA33YCKWu2/b7O5rlBHcAJw5T5xdoxv1lNDOtt9Cswf5ye8inacbwIuDnNAH7DSNceyh9/cxW1TXAB2n+c3ULzWu3d3xHfF2swDj12hP4YZK7aN5ncHRV/bzPc9VReehSMUmanJIsoPm0iU+Ndy0rKsnjaIL5JlX1h/GuZ7wk+ReaMThivGuRNHk4UyxJE0CSNWhmv8/qWiBO8sQkO7fLO/YCXg6cM951SZpc/GYaSXqEa99gdAvNr84PHudyxsMMmiUTm9EsX/kgDy4HkKRVwuUTkiRJ6jyXT0iSJKnzDMWSJEnqPNcUa6VtsMEGNWvWrPEuQ5IkaVSXXXbZ7VX1sG9hNBRrpc2aNYuFCxeOdxmSJEmjSjLk19W7fEKSJEmdZyiWJElS5xmKJUmS1HmuKZYkSRoD9957L0uWLOHPf/7zeJfSSdOnT2fmzJmsueaafR1vKJYkSRoDS5YsYcaMGcyaNYsk411Op1QVd9xxB0uWLGHLLbfs6xyXT0iSJI2BP//5z6y//voG4nGQhPXXX3+5ZukNxZIkSWPEQDx+lnfsDcWSJEmT2G9+8xsOO+wwttpqK7bffnue+cxn8pOf/GSVXmPx4sXsuOOOox5zxhlnPLC9cOFCjjrqqFVax8pwTbEkSdJqMOv481dpf4vnzxn1mKri0EMP5YgjjuCss84CYNGiRdxyyy1su+22I567bNkypkyZMuz2ctfbhuLDDz8cgNmzZzN79uwV7m9Vc6ZYkiRpkrrwwgtZc801ec1rXvNA26677so+++zDcccdx4477shOO+3E2WefDcCCBQvYf//9Ofzww9lpp50etr1s2TKOO+449txzT3beeWf+/d///WHXXLx4MU972tPYfffd2X333fne974HwPHHH893v/tddt11V0466SQWLFjA3LlzAfjtb3/LIYccws4778zee+/Nj3/8YwBOOOEEXvayl7HffvvxhCc8gQ9/+MMA3H333cyZM4dddtmFHXfc8YH6V4YzxZIkSZPUVVddxR577PGw9i996UssWrSIK664gttvv50999yTfffdF4BLLrmEq666ii233JIFCxY8ZPvUU09lvfXW49JLL+Wee+7hqU99KgceeOBD1u9utNFGfOtb32L69OnccMMNzJs3j4ULFzJ//nxOPPFEzjvvPKAJ4AP+8R//kd12241zzz2XCy64gJe85CUsWrQIgOuuu44LL7yQO++8k+22245/+Id/4Otf/zqbbbYZ55/fzL4vXbp0pcfKUCxJktQxF198MfPmzWPKlClsvPHGPP3pT+fSSy9l3XXXZa+99nrIx5j1bn/zm9/kxz/+MV/4wheAJozecMMND1mKce+99/L617+eRYsWMWXKlL7WL1988cV88YtfBOCAAw7gjjvueCDozpkzh2nTpjFt2jQ22mgjbrnlFnbaaSeOPfZY3vKWtzB37lye9rSnrfSYGIolSZImqR122OGBANurqoY9Z5111hl2u6r4yEc+wkEHHfSQYxYvXvzA/ZNOOomNN96YK664gvvvv5/p06ePWudQ9QzMPk+bNu2BtilTpnDfffex7bbbctlll/G1r32Nt771rRx44IG8613vGvU6I3FNsSRJ0iR1wAEHcM899/DJT37ygbZLL72Uxz72sZx99tksW7aM2267jYsuuoi99tpr1P4OOuggTjnlFO69914AfvKTn3D33Xc/5JilS5ey6aabssYaa/DZz36WZcuWATBjxgzuvPPOIfvdd999+dznPgc0yyo22GAD1l133WHruPnmm1l77bV58YtfzLHHHsvll18+au2jcaZYK+3Km5au8nfUamLr5x3RkqSxl4RzzjmHY445hvnz5zN9+nRmzZrFySefzF133cUuu+xCEj7wgQ+wySabcN11143Y3yte8QoWL17M7rvvTlWx4YYbcu655z7kmNe+9rU873nP47//+7/Zf//9H5hp3nnnnZk6dSq77LILRx55JLvtttsD55xwwgm89KUvZeedd2bttdfmtNNOG7GOK6+8kuOOO4411liDNddck1NOOWUFR+hBGWn6XOrHtE23qU2POHm8y9AjiKFYkuDaa6/lSU960niX0WlDPQdJLquqh30WnMsnJEmS1HmGYkmSJHWeoViSJEmdZyiWJEkaI753a/ws79gbiiVJksbA9OnTueOOOwzG46CquOOOO/r6jOQBfiSbJEnSGJg5cyZLlizhtttuG+9SOmn69OnMnDmz7+MNxZIkSWNgzTXXfMjXJeuRzeUTkiRJ6jxDsSRJkjrPUCxJkqTOMxRLkiSp8wzFq1mSQ5NUkie227OSXDXMsccmuS7JVUmuSPKStv1RSU5OcmOSG5J8OcnMnvPuGtTPkUk+2rP9qrbf65JckmSfnn0Lkjzs+8AlSZImM0Px6jcPuBg4bKSDkrwG+Ftgr6raEdgXSLv7fcAMYNuq2gY4F/hSkgzZ2UP7nQu8Gtinqp4IvAY4I8kmK/h4JEmSJjxD8WqU5NHAU4GXM0ooBt4GvLaq/gBQVUur6rQkawMvBd5YVcvaff8J3AMc0EcZbwGOq6rb23MvB04DXrcCD0mSJGlSMBSvXocAX6+qnwC/TbL7UAclmQHMqKobh9i9NfDLgbDcYyGwQ3t/rSSLBm7Au3uO2wG4bIRz+9IuwViYZOGyPy5dnlMlSZIecQzFq9c84Kz2/lnt9lACDPedkMPt623/U1XtOnAD3jVKXSNdb0hVdWpVza6q2VPWXm95TpUkSXrE8RvtVpMk69Msb9gxSQFTaILoxwcfW1V/SHJ3kidU1c8G7f4p8PgkM6rqzp723YGv9lHKNcAewAWDzr2m/0cjSZI0uThTvPo8Hzi9qh5fVbOqagvg58BwX8r9fuBjSdYFSLJukldV1d00a4A/lGRKu+8lwNo8NOgO5wPAv7QhnSS7AkcyRDiXJEnqCmeKV595wPxBbV+keUPddkmW9LS/ETgFeDRwaZJ7gXuBD7b73wqcCPwkyf3AdcChVTXqEoiq+kqSzYHvtTPWdwIvrqpf9xx2fntNgO9X1QuW54FKkiRNNOkjR0kjmrbpNrXpESePdxl6BFk8f854lyBJ0pCSXFZVD/tOBpdPSJIkqfMMxZIkSeo8Q7EkSZI6z1AsSZKkzjMUS5IkqfMMxZIkSeo8Q7EkSZI6z1AsSZKkzjMUS5IkqfMMxZIkSeo8Q7EkSZI6b+p4F6CJb6fN12Ph/DnjXYYkSdIKc6ZYkiRJnWcoliRJUucZiiVJktR5hmJJkiR1nqFYkiRJnWcoliRJUucZiiVJktR5hmJJkiR1nqFYkiRJnWcoliRJUucZiiVJktR5hmJJkiR1nqFYkiRJnWcoliRJUucZiiVJktR5hmJJkiR1nqFYkiRJnWcoliRJUucZiiVJktR5hmJJkiR1nqFYkiRJnWcoliRJUucZiiVJktR5hmJJkiR1nqFYkiRJnWcoliRJUucZiiVJktR5hmJJkiR1nqFYkiRJnWcoliRJUucZiiVJktR5U8e7AE18V960lFnHnz/eZUgSAIvnzxnvEiRNQM4US5IkqfMMxZIkSeo8Q7EkSZI6z1AsSZKkzjMUS5IkqfMMxZIkSeo8Q7EkSZI6z1AsSZKkzjMUS5IkqfMMxZIkSeo8Q7EkSZI6z1AsSZKkzhuTUJxkQZKDBrUdk+Tj7f0Nk9yb5NWDjtkkyVlJbkxyTZKvJdm23bdtu/3TJNcm+XySjZPsl+S89pgjk9yfZOeePq9KMqtne7ckNVBfknOSLGr7XdreX5Tkr9vHMbs9br0kp7e13djeX6/dN6vt8w091/lokiOHGJsT2mO37ml7Y9s2cK3FSa7sqeXDPcdOTXJ7kvcP6ndukh8luaIdu1f3XO/YIepY1tP/oiTHj9SPJEnSZDZWM8VnAocNajusbQd4AfADYN7AziQBzgEWVNVWVbU98DZg4yTTgfOBU6pq66p6EnAKsOEQ114CvH2E2uYBFw9cu6oOrapdgVcA362qXdvb9wad9x/Az9ratgJ+DnyqZ/+twNFJHjXCtQdcyUPH5/nANYOO2b+nlqN62g8Ergf+TztmJFkTOBV4VlXtAuwGLBilhj/19L9rVc1fwX4kSZImvLEKxV8A5iaZBs1MKrAZTRiFJpC+CZiZZPO2bX/g3qr6xEAnVbWoqr4LHA58v6q+2rPvwqq6aohrnwfskGS7wTvaEPl84EjgwDZsj6qd1d0DeE9P87uB2Um2ardvA74NHNFHl+cCz2n7fgKwtD2/H/OAfwN+Cezdts0ApgJ3AFTVPVV1fZ/99VpV/UiSJE0oYxKKq+oO4BLg4LbpMODsqqokWwCbVNUlwOeBF7bH7AhcNkyXI+0b7H7gAzSzzIM9Ffh5Vd1IMwP6zD773B5YVFXLBhra+4uAHXqOmw+8KcmUUfr7A/CrJDvShNyzhzjmwp6lDW8ESLIW8Dc0wf9MHpzt/i3wFeAXSc5M8qIkoz23aw1aPvHC5eknyauSLEyycNkfl45yKUmSpEe2sXyjXe8Sit6lE4fRhGGAs+hZQrEKnQHsnWTLQe3z2msu77UD1GjtVfVzmv8MHN5Hn2fRjMUhNMtGButdPnFS2zYXuLCq/gh8ETh0IIBX1StoAvMlwLHAp0e5/uDlE2cvTz9VdWpVza6q2VPWXq+PhytJkvTINXUM+z4X+FCS3YG1qurytn0ezTrhF7XbmyXZBriaZmnDUK4Gnt7vhavqviQfBN4y0NaGx+cBz07ydppAu36SGVV15yhdXg3slmSNqrq/7W8NYBfg2kHHvo9m+chFo/T5VeBfgYVV9Yd2efBo5gFPTbK43V6fZtnJ/wJU1ZXAlUk+S7Pm+ch+Oh1sVfUjSZI0UYzZTHFV3UWzROHTtLPE7Trfdapq86qaVVWzgPfTzJheAExL8sqBPpLsmeTpNDO/f51kTs++g5PsNEIJnwGewYNvxnsGcEVVbdFe+/E0s62H9PFYfgr8CHhHT/M7gMvbfb3HXkfzprm5o/T5J5rQ/t7Rrg+QZF1gH+BxPWP3OmBekkcn2a/n8F2BX/TT76BrrJJ+JEmSJpqx/pziM2lmUweWLMzj4UsFvgjMq6oCDgX+tv3Is6uBE4Cb2wA5F3hDkhuSXEMze3nrcBeuqr8AHwY2GuXa/Sx1AHg5sG370W03Atu2bUN5LzBztA6r6qyeGfTBetcUnw48F7igqu7pOebLwLOBKcCbk1yfZBHwTzx0dvcdSZYM3Nq2wWuK59PMno/UjyRJ0qSUJotKK27aptvUpkecPN5lSBIAi+fPGf0gSZ2V5LKqmj243W+0kyRJUucZiiVJktR5hmJJkiR1nqFYkiRJnWcoliRJUucZiiVJktR5hmJJkiR1nqFYkiRJnWcoliRJUucZiiVJktR5hmJJkiR13tTxLkAT306br8fC+XPGuwxJkqQV5kyxJEmSOs9QLEmSpM4zFEuSJKnzDMWSJEnqPEOxJEmSOs9QLEmSpM4zFEuSJKnzDMWSJEnqPEOxJEmSOs9QLEmSpM4zFEuSJKnzDMWSJEnqPEOxJEmSOs9QLEmSpM4zFEuSJKnzDMWSJEnqPEOxJEmSOs9QLEmSpM4zFEuSJKnzDMWSJEnqPEOxJEmSOs9QLEmSpM4zFEuSJKnzDMWSJEnqPEOxJEmSOs9QLEmSpM7rKxQnOTrJumn8R5LLkxw41sVJkiRJq0O/M8Uvq6o/AAcCGwIvBeaPWVWSJEnSatRvKE775zOB/6yqK3raJEmSpAmt31B8WZJv0oTibySZAdw/dmVJkiRJq8/U0Q5IEuBdNMsmflZVf0yyPs0SCkmSJGnCGzUUV1UlObeq9uhpuwO4Y0wr04Rx5U1LmXX8+eNdhiRpCIvnzxnvEqQJod/lEz9IsueYViJJkiSNk1Fnilv7A69Jshi4m+ZNdlVVO49VYZIkSdLq0m8o/rsxrUKSJEkaR30tn6iqXwCPAZ7V3h7TtkmSJEkTXt/faAd8Dtiovf1XkjeMZWGSJEnS6tLv8omXA0+uqrsBkvwL8H3gI2NVmCRJkrS6LM832i3r2V6G32gnSZKkSaLfmeL/BH6Y5Jx2+xDg02NTkiRJkrR69RWKq+pDSRYA+9DMEL+0qn40loVJkiRJq0tfoTjJZ6vq74HLh2iTJEmSJrR+1xTv0LuRZAqwxzDHSpIkSRPKiKE4yVuT3AnsnOQPSe5st28FvrxaKpQkSZLG2IihuKreX1UzgH+tqnWrakZ7W7+q3rqaahxWkgVJDhrUdkySj7f3N0xyb5JXDzpmkyRnJbkxyTVJvpZk23bftu32T5Ncm+TzSTZOsl+S89pjjkxyf5Kde/q8Ksmsnu3dktRAfUnOSbKo7Xdpe39Rkr9uH8fs9rj1kpze1nZje3+9dt+sts839Fzno0mOHGJsTkhyU3uNG5J8Kcn2fdZyfZIrkvy/JNut1JMkSZI0AfT7jXZvTfLYJHsl2XfgNtbF9eFM4LBBbYe17QAvAH4AzBvYmSTAOcCCqtqqqrYH3gZsnGQ6cD5wSlVtXVVPAk4BNhzi2kuAt49Q2zzg4oFrV9WhVbUr8Argu1W1a3v73qDz/gP4WVvbVsDPgU/17L8VODrJo0a49oCT2mtsA5wNXJBkwz5qeVFV7QKcBvxrH9eRJEma0Pr9RrtXABcB3wD+qf3zhLErq29fAOYmmQbNTCqwGU0YhSaQvgmYmWTztm1/4N6q+sRAJ1W1qKq+CxwOfL+qvtqz78KqumqIa58H7DDUTGobvJ8PHAkc2IbtUSXZmmat9nt6mt8NzE6yVbt9G/Bt4Ih++hxQVWcD36R5jP26CNh6ea4jSZI0EfX7RrujgT2BX1TV/sBuNOFsXFXVHcAlwMFt02HA2VVVSbYANqmqS4DPAy9sj9kRuGyYLkfaN9j9wAdoZpkHeyrw86q6EVgAPLPPPrcHFlXVA1+U0t5fxEPf7DgfeFP7hsflcTnwxOU4/lnAlct5DUmSpAmn31D856r6M0CSaVV1HfBIWWvau4Sid+nEYTRhGOAsepZQrEJnAHsn2XJQ+7z2mst77QA1WntV/ZzmPwPLM+s70E8/PpdkEU24P3bIjpJXJVmYZOGyPy5dzjIkSZIeWfr9RrslSR4DnAt8K8nvgJvHrqzlci7woSS7A2tV1cBnKc+jWSf8onZ7syTbAFfTLG0YytXA0/u9cFXdl+SDwFsG2trZ2+cBz07ydpogun6SGVV15yhdXg3slmSNqrq/7W8NYBfg2kHHvo9m+chF/dZLM8O/sI/jXlRVIx5XVacCpwJM23SboYK8JEnShNHvG+0OrarfV9UJwDtp3gx2yFgW1q+quotmicgYOI4AABJJSURBVMKnaWeJ23W+61TV5lU1q6pmAe+nmT2+AJiW5JUDfSTZM8nTaWZ+/zrJnJ59ByfZaYQSPgM8gwffjPcM4Iqq2qK99uOBL9LHeFXVT4EfAe/oaX4HcHm7r/fY64BrgLmj9ds+jucBB/LgTLokSZJa/b7Rbu8kMwCq6jvAhTSzjo8UZ9LMpg4sWZhH8wkTvb4IzKuqAg4F/rb9yLOrad40eHNV/YkmZL6h/Riza2jeLHfrcBeuqr8AHwY2GuXa/S51eDmwbftxaTcC27ZtQ3kvMHOEvt448JFswIuBA6pq3NeCS5IkPdKkyYijHJT8CNi9DZQDv9JfWFW7j3F9mgCmbbpNbXrEyeNdhiRpCIvnzxn9IKlDklxWVbMHt/f7RrtUT3pu17v2ux5ZkiRJekTrNxT/LMlRSdZsb0cDPxvLwiRJkqTVpd9Q/Brgr4GbaL7J7cnAq8aqKEmSJGl16msJRFXdysO/TlmSJEmaFEYMxUneXFUfSPIRhvhSiao6aswqkyRJklaT0WaKB74wop8vfJAkSZImpBFDcVV9tf3ztNVTjiRJkrT6jbZ84qsMsWxiQFU9e5VXJEmSJK1moy2fOLH987nAJsB/tdvzgMVjVJMkSZK0Wo22fOI7AEneU1X79uz6apKLxrQySZIkaTXp93OKN0zyhIGNJFsCG45NSZIkSdLq1e9XNb8RWJBk4FvsZgGvHpOKNOHstPl6LJw/Z7zLkCRJWmH9fnnH15NsAzyxbbququ4Zu7IkSZKk1affmWKAPWhmiKcCuyShqk4fk6okSZKk1aivUJzks8BWwCJgWdtcgKFYkiRJE16/M8Wzge2ratjPLJYkSZImqn4/feIqms8pliRJkiadfmeKNwCuSXIJ8MAb7PxGO0mSJE0G/YbiE8ayCEmSJGk89fuRbN8Z60IkSZKk8TJiKE5yJ82nTDxsF1BVte6YVCVJkiStRiOG4qqasboKkSRJksZLv58+IUmSJE1ahmJJkiR1nqFYkiRJnWcoliRJUucZiiVJktR5hmJJkiR1nqFYkiRJnWcoliRJUucZiiVJktR5hmJJkiR1nqFYkiRJnWcoliRJUucZiiVJktR5hmJJkiR1nqFYkiRJnWcoliRJUucZiiVJktR5hmJJkiR1nqFYkiRJnWcoliRJUucZiiVJktR5hmJJkiR13tTxLkAT35U3LWXW8eePdxmSJGmCWDx/zniX8DDOFEuSJKnzDMWSJEnqPEOxJEmSOs9QLEmSpM4zFEuSJKnzDMWSJEnqPEOxJEmSOs9QLEmSpM4zFEuSJKnzDMWSJEnqPEOxJEmSOs9QLEmSpM4zFE9SSTZOckaSnyW5LMn3kxyaZL8kS5P8KMn1SS5KMrfnvBOS3JRkUZKrkjx7PB+HJEnS6jB1vAvQqpckwLnAaVV1eNv2eODZwO+A71bV3LZ9V+DcJH+qqm+3XZxUVScmeRLw3SQbVdX9q/+RSJIkrR7OFE9OBwB/qapPDDRU1S+q6iODD6yqRcC7gdcPse9a4D5ggzGsVZIkadwZiienHYDLl+P4y4EnDm5M8mTgfuC2Ifa9KsnCJAuX/XHpChcqSZL0SGAo7oAkH0tyRZJLhztk0PYbkywCTgReWFU1+ISqOrWqZlfV7Clrr7eqS5YkSVqtXFM8OV0NPG9go6pel2QDYOEwx+8GXNuzfVJVnTiG9UmSJD2iOFM8OV0ATE/yDz1taw91YJKdgXcCH1sdhUmSJD0SOVM8CVVVJTkEOCnJm2nWBN8NvKU95GlJfkQTlG8Fjur55AlJkqTOMRRPUlX1a+CwYXYPuwi4qk4Yk4IkSZIewVw+IUmSpM4zFEuSJKnzDMWSJEnqPEOxJEmSOs9QLEmSpM4zFEuSJKnzDMWSJEnqPEOxJEmSOs9QLEmSpM4zFEuSJKnz/JpnrbSdNl+PhfPnjHcZkiRJK8yZYkmSJHWeoViSJEmdZyiWJElS5xmKJUmS1HmGYkmSJHWeoViSJEmdZyiWJElS5xmKJUmS1HmGYkmSJHWeoViSJEmdZyiWJElS5xmKJUmS1HmGYkmSJHWeoViSJEmdZyiWJElS5xmKJUmS1HmGYkmSJHWeoViSJEmdZyiWJElS5xmKJUmS1HmGYkmSJHWeoViSJEmdZyiWJElS5xmKJUmS1HmGYkmSJHWeoViSJEmdZyiWJElS5xmKJUmS1HmGYkmSJHWeoViSJEmdZyiWJElS5xmKJUmS1HlTx7sATXxX3rSUWcefP95lSJKkCWrx/DnjXYIzxZIkSZKhWJIkSZ1nKJYkSVLnGYolSZLUeYZiSZIkdZ6hWJIkSZ1nKJYkSVLnGYolSZLUeYZiSZIkdZ6hWJIkSZ1nKJYkSVLnGYolSZLUeRMyFCe5a9D2kUk+2t4/IclNSRb13B7Tc+y/tfvXGOb8g3rOuyvJ9e3905Psl+S8Qdf+TJLnD1Hj3kl+2J57bZITeq51W9t+TZJXDtE+cNs+yawkleQNPX1/NMmRPdf/eZIrkvykrXPznmMXJ9mgvV9JPtiz79iButrtFyf5cZKr2/4+1Tt2kiRJk9WEDMV9OKmqdu25/R6gDcKHAr8C9h3qxKr6xsB5wELgRe32S5azhtOAV7X97Ah8vmff2W37fsD7kmzc295zu6ZtvxU4OsmjhrnWcVW1C7Ad8CPgwmGOvQd47kBI7pXkYOCNwN9V1Q7A7sD3gI0HHytJkjTZTNZQPJz9gauAU4B5Y3ytjYBfA1TVsp6A+4CquhW4EXj8KH3dBnwbOGKkg6pxEvAb4O+GOOQ+4FSa8DvY24Fjq+qmnpo/XVXXj1KbJEnShDdRQ/FavcsMgHcP2v/Gnv0X9rTPA84EzgHmJllzBa79tEHXfvYwx50EXJ/knCSvTjJ98AFJngA8Afhp2/TCQcsn1uo5fD7wpiRT+qjxcuCJw+z7GPCiJOsNat+hPa8vSV6VZGGShcv+uLTf0yRJkh6RJmoo/lPvMgPgXYP29y6f2B+gXU7wTODcqvoD8EPgwBW49ncHXfsrQx1UVe8GZgPfBA4Hvt6z+4VtoD4TeHVV/bZtH7x84k89/f0cuKTtazQZbkf72E8Hjhr25GSnNpTfmOSFw/RzalXNrqrZU9YenK8lSZImlokailfEwcB6wJVJFgP7MMZLKKrqxqo6BfgbYJck67e7BsLvk6vqnOXo8n3AWxj9edsNuHaE/ScDLwfW6Wm7mmYdMVV1ZRv4/wdY6+GnS5IkTS5dCsXzgFdU1ayqmgVsCRyYZO2xuFiSOUkGZmy3AZYBv1+ZPqvqOuAaYO4w10ySo4BNeejM9OB+fkvzxr+X9zS/HzgxycyeNgOxJEnqhKnjXcAYeWOSF/dsHw4cBLx6oKGq7k5yMfCstunIJIf0nLP3Stbw98BJSf5I8wa3F1XVsgdz8pBemGSfnu3XAjcPOua9NJ8w0etfk7wTWBv4AbB/Vf1llPo+CLx+YKOqvpZkQ+B/2nXLv6d5U+I3RulHkiRpwktVjXcNmuCmbbpNbXrEyeNdhiRJmqAWz5+z2q6V5LKqmj24vUvLJyRJkqQhGYolSZLUeYZiSZIkdZ6hWJIkSZ1nKJYkSVLnGYolSZLUeYZiSZIkdZ6hWJIkSZ1nKJYkSVLnGYolSZLUeVPHuwBNfDttvh4LV+PXM0qSJK1qzhRLkiSp8wzFkiRJ6jxDsSRJkjrPUCxJkqTOMxRLkiSp8wzFkiRJ6jxDsSRJkjrPUCxJkqTOMxRLkiSp8wzFkiRJ6jxDsSRJkjrPUCxJkqTOMxRLkiSp8wzFkiRJ6jxDsSRJkjrPUCxJkqTOS1WNdw2a4JLcCVw/3nVMQhsAt493EZOMYzo2HNex4biODcd1bEykcX18VW04uHHqeFSiSef6qpo93kVMNkkWOq6rlmM6NhzXseG4jg3HdWxMhnF1+YQkSZI6z1AsSZKkzjMUa1U4dbwLmKQc11XPMR0bjuvYcFzHhuM6Nib8uPpGO0mSJHWeM8WSJEnqPEOxVliSg5Ncn+SnSY4f73omqiSfTnJrkqt62v4qybeS3ND++djxrHEiSrJFkguTXJvk6iRHt+2O7QpKMj3JJUmuaMf0n9p2x3QVSDIlyY+SnNduO64rKcniJFcmWZRkYdvmuK6kJI9J8oUk17V/xz5lMoyroVgrJMkU4GPA3wHbA/OSbD++VU1YnwEOHtR2PPDtqtoG+Ha7reVzH/CmqnoSsDfwuvY16tiuuHuAA6pqF2BX4OAke+OYripHA9f2bDuuq8b+VbVrz8eFOa4r79+Ar1fVE4FdaF63E35cDcVaUXsBP62qn1XVX4CzgOeMc00TUlVdBPx2UPNzgNPa+6cBh6zWoiaBqvp1VV3e3r+T5i/tzXFsV1g17mo312xvhWO60pLMBOYAn+ppdlzHhuO6EpKsC+wL/AdAVf2lqn7PJBhXQ7FW1ObAr3q2l7RtWjU2rqpfQxPugI3GuZ4JLcksYDfghzi2K6X9Ff8i4FbgW1XlmK4aJwNvBu7vaXNcV14B30xyWZJXtW2O68p5AnAb8J/tcp9PJVmHSTCuhmKtqAzR5keZ6BEnyaOBLwLHVNUfxrueia6qllXVrsBMYK8kO453TRNdkrnArVV12XjXMgk9tap2p1nq97ok+453QZPAVGB34JSq2g24mwm4VGIohmKtqCXAFj3bM4Gbx6mWyeiWJJsCtH/eOs71TEhJ1qQJxJ+rqi+1zY7tKtD+unQBzXp4x3TlPBV4dpLFNEvRDkjyXziuK62qbm7/vBU4h2bpn+O6cpYAS9rfEgF8gSYkT/hxNRRrRV0KbJNkyySPAg4DvjLONU0mXwGOaO8fAXx5HGuZkJKEZs3btVX1oZ5dju0KSrJhkse099cCngFch2O6UqrqrVU1s6pm0fxdekFVvRjHdaUkWSfJjIH7wIHAVTiuK6WqfgP8Ksl2bdPfANcwCcbVL+/QCkvyTJp1cFOAT1fVe8e5pAkpyZnAfsAGwC3APwLnAp8HHgf8EnhBVQ1+M55GkGQf4LvAlTy4TvNtNOuKHdsVkGRnmjfQTKGZVPl8Vb07yfo4pqtEkv2AY6tqruO6cpI8gWZ2GJpf+Z9RVe91XFdekl1p3hT6KOBnwEtp/05gAo+roViSJEmd5/IJSZIkdZ6hWJIkSZ1nKJYkSVLnGYolSZLUeYZiSZIkdZ6hWJL0EO3nEV+c5Kokh/S0fznJZiOc95L2nKuTXJPk2DGq7zNJnj/KMUf21tp+Fe32Y1GPpMnBUCxJGmwezecRPwU4DiDJs4DLB74hbLAkfwccAxxYVTvQfMPV0n4vmGTqSNsr4EjggVBcVa+oqmtWsk9Jk5ihWJI02L3AWsA04P42oB4D/OsI57yV5ksnBr5W989V9UloPug/yQ+S/DjJOUke27YvSPK+JN8Bjh5ie48k30lyWZJvDHyFbK8k70pyaTtDfWoazwdmA59LsijJWm3fs9tz5iW5sj3nX3r6uivJe5Nc0da78SoYS0kThKFYkjTYGcBBwNeBE4DXAqdX1R9HOGdH4LJh9p0OvKWqdqb5hsF/7Nn3mKp6elV9sHcb+DDwEeD5VbUH8GlgqG/N/GhV7VlVO9IE+blV9QVgIfCiqtq1qv40cHC7pOJfgAOAXYE9e5aIrAP8oKp2AS4CXjnC45U0yRiKJUkPUVVLq2pOVc0GLgfmAl9M8skkX0jylH77SrIeTdD9Ttt0GrBvzyFnDzplYHs7mqD9rSSLgHcAM4e4xP5JfpjkSpqgu8MoJe0JLKiq26rqPuBzPfX8BTivvX8ZMGuUviRNIiu7ZkuSNLm9i2aGdh5NUDwD+DKw/6Djrgb2AC5Yzv7vHmY7wNVVNWwATzId+Dgwu6p+leQEYPoo18sI++6tqmrvL8N/I6VOcaZYkjSkJNsAm7WzvGsD9wPF0MHz/cAHkmzSnjstyVFVtRT4XZKntcf9PfCdIc4f7Hpgw4FZ6SRrJhk8CzxQx+1JHg30fiLFncCMIfr9IfD0JBskmUIT9vupR9Ik5/+CJUnDeS/w9vb+mcC5wNE0s8cPUVVfa9+Y9r9JQhOeP93uPgL4RJK1gZ8BLx3twlX1l/YNcx9ul2BMBU6mmZEeOOb3ST5Js055MXBpTxefaa/5J5pP0Rg459dJ3gpcSDNr/LWq+vJo9Uia/PLgb4okSZKkbnL5hCRJkjrPUCxJkqTOMxRLkiSp8wzFkiRJ6jxDsSRJkjrPUCxJkqTOMxRLkiSp8wzFkiRJ6rz/D8gKqSSwVcF1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iVBORw0KGgoAAAANSUhEUgAAAsUAAAGDCAYAAADDIm30AAAABHNCSVQICAgIfAhkiAAAAAlwSFlzAAALEgAACxIB0t1+/AAAADh0RVh0U29mdHdhcmUAbWF0cGxvdGxpYiB2ZXJzaW9uMy4yLjIsIGh0dHA6Ly9tYXRwbG90bGliLm9yZy+WH4yJAAAgAElEQVR4nO3deZhcVZ3/8feHBBOCARx2CBpEQAFZA+4IjAOO4ILLQNxARXFcEH+i4jqoo2YcFUZRfNBxBEcBRwUVXEeIyLhAgkF2EYwYUFYNi4oQvr8/7m0oml4qS6fpvu/X89STuufee+63TlUnn5w+VZWqQpIkSeqyNca7AEmSJGm8GYolSZLUeYZiSZIkdZ6hWJIkSZ1nKJYkSVLnGYolSZLUeYZiSWMqydOSXNmzvW2SXyS5PckR41mbll+SLyT51/b+A57b5eznM0nes2qrW3lJ5ic5rL3/kiTfH++aJpIkeyVZshLnPyRfF+oGQ7GkVSLJ4iTPGNxeVT+uqm17mt4GzK+qmVX1ieW8xqFJliW5Y9Bts5Wtf0WsbAAYK+1z8Zd2bG5I8l9JHr6qrzPEcztcPYcmOW/Qua+tqg+s6pqSzE5SSaaubF9V9aWq2ncV1FRJHrOy/SzH9fZLcm77H8+bkvwoyXNW1/X7tTpfF1I/DMWSVrdHAZeuxPk/raqHD7pdv6qKm0SeXVUPB3YFdgfePfiAVREcNbaW9zlK8kLgf4CTgVnAxsB7gWevimv7mtFkZiiWNKZ6Z1OTnA3sDRzfzmJuk2Rako8mubad1fxMkrVW4DpbJbk1ya7t9mZJbk6yV7s9P8mHk5yfZGmSbyT5u57zn5jkJ0n+lOSigfPafX/XzrZen+SPSc5IsjbwHWCz3hnrJHsk+Wnbz++THJ/kYT19VZLXJrmq7etTSdKz/9VJLm9n+S5LsmuStyb52qDH+8kkx402LlV1XVvnDj3Xf32Sq4Cr2rYDkixqa/5Jkh17rrNLkgvbek4Dpvfse8BMeZItkny9nZ28pX3sjwM+AzypHaM/tcf2LsPYK8mSJG9JcmM7bq/o6Xf9JN9KcluSC5L86+AZxuG01/lUkrPax/DzJFv17P+HJFe0r4njgd7n4gEzmUm2T/KD9nV2Q5J3tu3DPudJzm1Pv6h9/Ae17a9O8uu2r2+m57cdg5+jNI5tx2Zpkl8m2WGIxxrg48AHqupzVbW0qu6tqh9V1avbY9ZI8u4kv237OznJuu2+gVn2VyW5Fji7HYP/a69/K3BMluNnNsnRSa7ueT0f2LaP+rroc5yG/FlK8pg0M+RL0/w9cNqoLxapqrx58+ZtpW/AYuAZQ7TvBSzp2Z4PHNazfRzwTeDvgJnAt4APD3ONQ4HzRqjh1cDlwAzge8BHB133OppwuDbwNeC/232bA7cAz6KZLPiHdnvDdv9ZwGnAI4A1gacP9djatt2AJwJTgdltPUf27C/gTGA94JHATcAz230vamvcnSacPYZmZn1T4E5gvfa4qcCNwG6jPRfAFjQz8x/ouf4P2vFei2Ym+UbgCcAU4JD2/GnAw4DfAm9uH/cLgbuBfx38+NtzLwKObcd3OvDU4Z434AuD+rkHeH97nWcBfwYe0e4/tb3NALYDfjfc66Ad8wKm9lznVmCPdty+BJza7tsAuK19XGu2j/Me2tdnb900r83fA29pH9tM4AnL8Zw/pmd7H+DmduynAZ8Ezh10fO9ztB+wkOY1E+BxwKZDPPbHtuduOcLPyCuBXwOPBh4OfB344qCxO7l9Dtdqx+Ae4I3t41uLEX5mefDP+4uAzWh+rg6ieR1v2ufrop9xGu5n6RTgXe1173stevM20m3cC/DmzdvkuLECobj9B/5OYKue/U8CfjPMNQb+gf5Tz+3qQcd8E7gY+CUwbdB15/Vsbwf8jSbMvX0gGPTs/x5NQNwUuJc2oI302Iap+Ujg9J7t6v0HGvgKcHTPNd80TD/fAV7d3j8AuGyU5+KOdnx+C3waWKvn+vv0HHsCbWDuabsSeDqwJ3A9kJ59P2HoUPykNpRMHeZ5Gy0U/6X3XJqg/sT2+bkb2LZn378O7q9n32weHIo/17P/WcAV7f2XAz/r2RdgCUOH4rnAL/r8WRjqOe8Nxf8JfKRn++HtY5w9zHO0D/CrdjzWGOG6T2nPnT7CMT8EXtezvW177YFAX8CjBz131w4ao2F/ZhnlZwJYBDy3z9dFP+M03M/SycCJwKx+njNv3qrK5ROSxtWGNLN/C9tfPf8J+G7bPpyfVdV6PbetBu3/LM1s8Cer6q5B+37Xc/+3NLODG9DMxr5ooIa2jqfSBOItgFur6o/9PKA0S0LOTPKHJLcBH2qv0esPPff/TPOPPe21rh6m65OAl7b3Xwp8cZRSnteOz6Oq6nVV9Zeefb3j8CjgLYMe+xY0s3ubAddVVfUc/9thrrcF8NuqumeUuoZzy6BzB8ZlQ5rA1ltz7/1+DDfem/X21T7O4foe9rnp8znvtRk941hVd9D8ZmLznmN66zobOB74FHBDkhOTrDNEv7e0f27a77Xb+1Np1h4/6NpDbC/Xz2ySl+f+pTl/ovnZHGlshq11mHEa7rl9G02APz/JpUle2ec11WGGYknj6WaaGcLte0LuutW8QWy5pfmEheNoZpiOSc+a4dYWPfcfSTPrdDPNP/pfHBS2166qee2+v0uy3hCXrCHaTgCuALauqnWAd9KzTnUUvwMGh/wBZwA7tmtJD6BZBrCieuv+HfDBQY99RlWdQrNcYPOBdZqtR45Q+yMz9Buxhhqnft1E89uBWT1tWwxz7PL6fW9f7eMcru+Rnpvlfc6vp/nPyMB11wbWp1k6M+ABY1ZVn6iq3YDtgW2Atw7R75VtnS/o99o0z+c9wA3DXXvQdt8/s0keRfOf1DcA61fVesAl3D82o70u+hmnIVXVH6rq1VW1GXA48Omsxk8A0cRkKJa0Kq2ZZHrPbcR3qlfVvTT/aB6bZCOAJJsn2W8Fr/8fwMKqOoxmHfBnBu1/aZLtksygWb/61apaBvw38Ow0H2U1pa19rySzqur3NEsXPp3kEUnWTLJn298NwPoDb1RqzaRZp3pHkscC/7wc9X8OOCrJbu2bqx7TBguq6q/AV4EvA+dX1bXL0e9IPgu8NskT2muunWT/JDOBn9IEpiOSTE3yfJq1uUM5nyZkzmv7mJ7kKe2+G4BZ6XnDYb/a5+frNP/JmdGO6cuXt59hnAVsn+T57Wv1CGCTYY49E9gkyZHtG81mJnlCu2+05/wGmjW8A74MvCLJzkmm0cws/7yqFg914SS7t8/PmjRLF/4KLBt8XDvT/f+A9yR5RZJ10ryx7qlJTmwPOwV4c5It2/9Efgg4rd8Z/uX8mV2bJvje1B73Cto3fPaMy0ivi+Uap15JXpRk4D9Sf2zreNCYSb0MxZJWpW/TzCIN3I7p45y307zx52ftr57/l2ad43AG3q3ee9s9yXOBZwKvbY/7f8CuSV7Sc+4XadYs/oHmzTdHAFTV74Dn0szw3UQz2/ZW7v878mU0s8pX0Kx1PbI97wqakHFN++vhzYCjgBcDt9OEh77f9V5V/wN8kCYM3E4zO9w7230S8HhGXzrRt6paQPMGxeNpwsOvadZ6UlV/A57fbv+R5o1SXx+mn2U0H/v1GOBamrW5B7W7z6Z5s98fkty8AmW+AViX5nn7Is2YD14as9yq6maaN4LNo/m1/NbA/w1z7O00b8B8dlvHVTSfpAKjP+fHACe1r5F/qqofAu+hebPn72lmoA8eodR12n7/SLOc4Bbgo8PU+VWacX8lzUzrDTRrsL/RHvJ5mjE8F/gNTcB+4wjXHkpfP7NVdRnwMZr/XN1A89rtHd8RXxcrME69dgd+nuQOmvcZvKmqftPnueqoPHCpmCRNTknm03zaxOfGu5YVleSRNMF8k6q6bbzrGS9J/o1mDA4Z71okTR7OFEvSBJBkDZrZ71O7FoiTPDbJju3yjj2AVwGnj3ddkiYXv5lGkh7i2jcY3UDzq/NnjnM542EmzZKJzWiWr3yM+5cDSNIq4fIJSZIkdZ7LJyRJktR5hmJJkiR1nmuKtdI22GCDmj179niXIUmSNKqFCxfeXFUP+hZGQ7FW2uzZs1mwYMF4lyFJkjSqJEN+Xb3LJyRJktR5hmJJkiR1nqFYkiRJnWcoliRJUucZiiVJktR5hmJJkiR1nqFYkiRJnWcoliRJUucZiiVJktR5hmJJkiR1nqFYkiRJnWcoliRJUucZiiVJktR5hmJJkiR13tTxLkAT38XXLWX20WeNdxmSJGmCWjxv//EuwZliSZIkyVAsSZKkzjMUS5IkqfMMxZIkSeo8Q7EkSZI6z1AsSZKkzjMUS5IkqfMMxZIkSeo8Q7EkSZI6z1AsSZKkzjMUS5IkqfMMxZIkSeq8CRmKk9wxaPvQJMe3949Jcl2SRT239XqO/Y92/xrDnL9fz3l3JLmyvX9ykr2SnDno2l9I8sIhanxikp+3516e5Jiea93Utl+W5NVDtA/ctksyO0kleWNP38cnObTn+r9JclGSX7V1bt5z7OIkG7T3K8nHevYdNVBXu/3SJL9Mcmnb3+d6x06SJGmympChuA/HVtXOPbc/AbRB+EDgd8CeQ51YVd8bOA9YALyk3X75ctZwEvCatp8dgK/07Dutbd8L+FCSjXvbe26Xte03Am9K8rBhrvXWqtoJ2Bb4BXDOMMfeBTx/ICT3SvJM4M3AP1bV9sCuwE+AjQcfK0mSNNlM1lA8nL2BS4ATgLljfK2NgN8DVNWynoB7n6q6EbgaeNQofd0E/BA4ZKSDqnEs8AfgH4c45B7gRJrwO9i7gKOq6rqemj9fVVeOUpskSdKEN1FD8Vq9ywyA9w/a/+ae/ef0tM8FTgFOBw5IsuYKXPtpg679nGGOOxa4MsnpSQ5PMn3wAUkeDTwa+HXbdNCg5RNr9Rw+D3hLkil91Hgh8Nhh9n0KeEmSdQe1b9+e15ckr0myIMmCZX9e2u9pkiRJD0kTNRT/pXeZAfDeQft7l0/sDdAuJ3gWcEZV3Qb8HNh3Ba7940HX/uZQB1XV+4E5wPeBFwPf7dl9UBuoTwEOr6pb2/bByyf+0tPfb4Dz275Gk+F2tI/9ZOCIYU9OHt+G8quTHDRMPydW1ZyqmjNlxuB8LUmSNLFM1FC8Ip4JrAtcnGQx8FTGeAlFVV1dVScAfw/slGT9dtdA+H1CVZ2+HF1+CHg7oz9vuwCXj7D/OOBVwNo9bZfSrCOmqi5uA/93gLUefLokSdLk0qVQPBc4rKpmV9VsYEtg3yQzxuJiSfZPMjBjuzWwDPjTyvRZVVcAlwEHDHPNJDkC2JQHzkwP7udWmjf+vaqn+cPAR5PM6mkzEEuSpE6YOt4FjJE3J3lpz/aLgf2AwwcaqurOJOcBz26bDk3yvJ5znriSNbwMODbJn2ne4PaSqlp2f04e0kFJntqz/Trg+kHHfJDmEyZ6/XuS9wAzgJ8Be1fV30ap72PAGwY2qurbSTYEvtOuW/4TzZsSvzdKP5IkSRNeqmq8a9AEN23TrWvTQ44b7zIkSdIEtXje/qvtWkkWVtWcwe1dWj4hSZIkDclQLEmSpM4zFEuSJKnzDMWSJEnqPEOxJEmSOs9QLEmSpM4zFEuSJKnzDMWSJEnqPEOxJEmSOs9QLEmSpM4zFEuSJKnzpo53AZr4Hr/5uixYjd9ZLkmStKo5UyxJkqTOMxRLkiSp8wzFkiRJ6jxDsSRJkjrPUCxJkqTOMxRLkiSp8wzFkiRJ6jxDsSRJkjrPUCxJkqTOMxRLkiSp8wzFkiRJ6jxDsSRJkjrPUCxJkqTOMxRLkiSp8wzFkiRJ6jxDsSRJkjrPUCxJkqTOMxRLkiSp8wzFkiRJ6jxDsSRJkjrPUCxJkqTOMxRLkiSp8wzFkiRJ6jxDsSRJkjrPUCxJkqTOMxRLkiSp8wzFkiRJ6jxDsSRJkjrPUCxJkqTOMxRLkiSp8wzFkiRJ6ryp412AJr6Lr1vK7KPPGu8yJEnSBLF43v7jXcKDOFMsSZKkzjMUS5IkqfMMxZIkSeo8Q7EkSZI6z1AsSZKkzjMUS5IkqfMMxZIkSeo8Q7EkSZI6z1AsSZKkzjMUS5IkqfMMxZIkSeo8Q7EkSZI6z1A8SSXZOMmXk1yTZGGSnyY5MMleSZYm+UWSK5Ocm+SAnvOOSXJdkkVJLknynPF8HJIkSavD1PEuQKtekgBnACdV1YvbtkcBzwH+CPy4qg5o23cGzkjyl6r6YdvFsVX10SSPA36cZKOqunf1PxJJkqTVw5niyWkf4G9V9ZmBhqr6bVV9cvCBVbUIeD/whiH2XQ7cA2wwhrVKkiSNO0Px5LQ9cOFyHH8h8NjBjUmeANwL3DTEvtckWZBkwbI/L13hQiVJkh4KDMUdkORTSS5KcsFwhwzafnOSRcBHgYOqqgafUFUnVtWcqpozZca6q7pkSZKk1co1xZPTpcALBjaq6vVJNgAWDHP8LsDlPdvHVtVHx7A+SZKkhxRniiens4HpSf65p23GUAcm2RF4D/Cp1VGYJEnSQ5EzxZNQVVWS5wHHJnkbzZrgO4G3t4c8LckvaILyjcARPZ88IUmS1DmG4kmqqn4PHDzM7mEXAVfVMWNSkCRJ0kOYyyckSZLUeYZiSZIkdZ6hWJIkSZ1nKJYkSVLnGYolSZLUeYZiSZIkdZ6hWJIkSZ1nKJYkSVLnGYolSZLUeYZiSZIkdZ6hWJIkSZ03dbwL0MT3+M3XZcG8/ce7DEmSpBXmTLEkSZI6z1AsSZKkzjMUS5IkqfMMxZIkSeo8Q7EkSZI6z1AsSZKkzjMUS5IkqfMMxZIkSeo8Q7EkSZI6z1AsSZKkzjMUS5IkqfMMxZIkSeo8Q7EkSZI6z1AsSZKkzjMUS5IkqfMMxZIkSeo8Q7EkSZI6z1AsSZKkzjMUS5IkqfMMxZIkSeo8Q7EkSZI6z1AsSZKkzjMUS5IkqfMMxZIkSeo8Q7EkSZI6z1AsSZKkzusrFCd5U5J10vjPJBcm2Xesi5MkSZJWh35nil9ZVbcB+wIbAq8A5o1ZVZIkSdJq1G8oTvvns4D/qqqLetokSZKkCa3fULwwyfdpQvH3kswE7h27siRJkqTVZ+poByQJ8F6aZRPXVNWfk6xPs4RCkiRJmvBGDcVVVUnOqKrdetpuAW4Z08o0YVx83VJmH33WeJchSRrC4nn7j3cJ0oTQ7/KJnyXZfUwrkSRJksbJqDPFrb2B1yZZDNxJ8ya7qqodx6owSZIkaXXpNxT/45hWIUmSJI2jvpZPVNVvgfWAZ7e39do2SZIkacLr+xvtgC8BG7W3/07yxrEsTJIkSVpd+l0+8SrgCVV1J0CSfwN+CnxyrAqTJEmSVpfl+Ua7ZT3by/Ab7SRJkjRJ9DtT/F/Az5Oc3m4/D/j82JQkSZIkrV59heKq+niS+cBTaWaIX1FVvxjLwiRJkqTVpa9QnOSLVfUy4MIh2iRJkqQJrd81xdv3biSZAuw2zLGSJEnShDJiKE7yjiS3AzsmuS3J7e32jcA3VkuFkiRJ0hgbMRRX1Yeraibw71W1TlXNbG/rV9U7VlONw0oyP8l+g9qOTPLp9v6GSe5OcvigYzZJcmqSq5NcluTbSbZp923Tbv86yeVJvpJk4yR7JTmzPebQJPcm2bGnz0uSzO7Z3iVJDdSX5PQki9p+l7b3FyV5cvs45rTHrZvk5La2q9v767b7Zrd9vrHnOscnOXSIsTkmyXXtNa5K8vUk2/VZy5VJLkryf0m2XaknSZIkaQLo9xvt3pHkEUn2SLLnwG2si+vDKcDBg9oObtsBXgT8DJg7sDNJgNOB+VW1VVVtB7wT2DjJdOAs4ISqekxVPQ44AdhwiGsvAd41Qm1zgfMGrl1VB1bVzsBhwI+rauf29pNB5/0ncE1b21bAb4DP9ey/EXhTkoeNcO0Bx7bX2Bo4DTg7yYZ91PKSqtoJOAn49z6uI0mSNKH1+412hwHnAt8D3tf+eczYldW3rwIHJJkGzUwqsBlNGIUmkL4FmJVk87Ztb+DuqvrMQCdVtaiqfgy8GPhpVX2rZ985VXXJENc+E9h+qJnUNni/EDgU2LcN26NK8hiatdof6Gl+PzAnyVbt9k3AD4FD+ulzQFWdBnyf5jH261zgMctzHUmSpImo3zfavQnYHfhtVe0N7EITzsZVVd0CnA88s206GDitqirJFsAmVXU+8BXgoPaYHYCFw3Q50r7B7gU+QjPLPNhTgN9U1dXAfOBZffa5HbCoqu77opT2/iIe+GbHecBb2jc8Lo8Lgccux/HPBi5ezmtIkiRNOP2G4r9W1V8BkkyrqiuAh8pa094lFL1LJw6mCcMAp9KzhGIV+jLwxCRbDmqf215zea8doEZrr6rf0PxnYHlmfQf66ceXkiyiCfdHDdlR8pokC5IsWPbnpctZhiRJ0kNLv99otyTJesAZwA+S/BG4fuzKWi5nAB9PsiuwVlUNfJbyXJp1wi9ptzdLsjVwKc3ShqFcCjy93wtX1T1JPga8faCtnb19AfCcJO+iCaLrJ5lZVbeP0uWlwC5J1qiqe9v+1gB2Ai4fdOyHaJaPnNtvvTQz/Av6OO4lVTXicVV1InAiwLRNtx4qyEuSJE0Y/b7R7sCq+lNVHQO8h+bNYM8by8L6VVV30CxR+DztLHG7znftqtq8qmZX1WzgwzSzx2cD05K8eqCPJLsneTrNzO+Tk+zfs++ZSR4/QglfAJ7B/W/GewZwUVVt0V77UcDX6GO8qurXwC+Ad/c0vxu4sN3Xe+wVwGXAAaP12z6OFwD7cv9MuiRJklr9vtHuiUlmAlTVj4BzaGYdHypOoZlNHViyMJfmEyZ6fQ2YW1UFHAj8Q/uRZ5fSvGnw+qr6C03IfGP7MWaX0bxZ7sbhLlxVfwM+AWw0yrX7XerwKmCb9uPSrga2aduG8kFg1gh9vXngI9mAlwL7VNW4rwWXJEl6qEmTEUc5KPkFsGsbKAd+pb+gqnYd4/o0AUzbdOva9JDjxrsMSdIQFs/bf/SDpA5JsrCq5gxu7/eNdqme9Nyud+13PbIkSZL0kNZvKL4myRFJ1mxvbwKuGcvCJEmSpNWl31D8WuDJwHU03+T2BOA1Y1WUJEmStDr1tQSiqm7kwV+nLEmSJE0KI4biJG+rqo8k+SRDfKlEVR0xZpVJkiRJq8loM8UDXxjRzxc+SJIkSRPSiKG4qr7V/nnS6ilHkiRJWv1GWz7xLYZYNjGgqp6zyiuSJEmSVrPRlk98tP3z+cAmwH+323OBxWNUkyRJkrRajbZ84kcAST5QVXv27PpWknPHtDJJkiRpNen3c4o3TPLogY0kWwIbjk1JkiRJ0urV71c1vxmYn2TgW+xmA4ePSUWacB6/+bosmLf/eJchSZK0wvr98o7vJtkaeGzbdEVV3TV2ZUmSJEmrT78zxQC70cwQTwV2SkJVnTwmVUmSJEmrUV+hOMkXga2ARcCytrkAQ7EkSZImvH5niucA21XVsJ9ZLEmSJE1U/X76xCU0n1MsSZIkTTr9zhRvAFyW5HzgvjfY+Y12kiRJmgz6DcXHjGURkiRJ0njq9yPZfjTWhUiSJEnjZcRQnOR2mk+ZeNAuoKpqnTGpSpIkSVqNRgzFVTVzdRUiSZIkjZd+P31CkiRJmrQMxZIkSeo8Q7EkSZI6z1AsSZKkzjMUS5IkqfMMxZIkSeo8Q7EkSZI6z1AsSZKkzjMUS5IkqfMMxZIkSeo8Q7EkSZI6z1AsSZKkzjMUS5IkqfMMxZIkSeo8Q7EkSZI6z1AsSZKkzjMUS5IkqfMMxZIkSeo8Q7EkSZI6z1AsSZKkzjMUS5IkqfMMxZIkSeq8qeNdgCa+i69byuyjzxrvMiQJgMXz9h/vEiRNQM4US5IkqfMMxZIkSeo8Q7EkSZI6z1AsSZKkzjMUS5IkqfMMxZIkSeo8Q7EkSZI6z1AsSZKkzjMUS5IkqfMMxZIkSeo8Q7EkSZI6z1AsSZKkzhuTUJxkfpL9BrUdmeTT7f0Nk9yd5PBBx2yS5NQkVye5LMm3k2zT7tum3f51ksuTfCXJxkn2SnJme8yhSe5NsmNPn5ckmd2zvUuSGqgvyelJFrX9Lm3vL0ry5PZxzGmPWzfJyW1tV7f31233zW77fGPPdY5PcugQY3NMe+xjetre3LYNXGtxkot7avlEz7FTk9yc5MOD+j0gyS+SXNSO3eE91ztqiDqW9fS/KMnRI/UjSZI0mY3VTPEpwMGD2g5u2wFeBPwMmDuwM0mA04H5VbVVVW0HvBPYOMl04CzghKp6TFU9DjgB2HCIay8B3jVCbXOB8wauXVUHVtXOwGHAj6tq5/b2k0Hn/SdwTVvbVsBvgM/17L8ReFOSh41w7QEX88DxeSFw2aBj9u6p5Yie9n2BK4F/aseMJGsCJwLPrqqdgF2A+aPU8Jee/neuqnkr2I8kSdKEN1ah+KvAAUmmQTOTCmxGE0ahCaRvAWYl2bxt2xu4u6o+M9BJVS2qqh8DLwZ+WlXf6tl3TlVdMsS1zwS2T7Lt4B1tiHwhcCiwbxu2R9XO6u4GfKCn+f3AnCRbtds3AT8EDumjyzOA57Z9PxpY2p7fj7nAfwDXAk9s22YCU4FbAKrqrqq6ss/+eq2qfiRJkiaUMQnFVXULcD7wzLbpYOC0qqokWwCbVNX5wFeAg9pjdgAWDtPlSPsGuxf4CM0s82BPAX5TVVfTzIA+q88+twMWVdWygYb2/iJg+57j5gFvSTJllP5uA36XZAeakHvaEMec07O04c0ASdYC/p4m+J/C/bPdtwLfBH6b5JQkL0ky2nO71qDlEwctTz9JXpNkQZIFy/68dJRLSZIkPbSN5RvtepdQ9C6dOJgmDAOcSs8SilXoy8ATk2w5qH1ue83lvXaAGq29qn5D85+BF/fR56k0Y/E8mmUjg/Uunzi2bTsAOKeq/gx8DThwIIBX1WE0gfl84Cjg86Ncf/DyidOWp5+qOrGq5lTVnCkz1u3j4UqSJD10TR3Dvs8APp5kV2CtqrqwbZ9Ls074Je32Zkm2Bi6lWdowlEuBp/d74aq6J8nHgLcPtLXh8QXAc5K8iybQrp9kZlXdPkqXlwK7JFmjqu5t+9ak3eEAABJQSURBVFsD2Am4fNCxH6JZPnLuKH1+C/h3YEFV3dYuDx7NXOApSRa32+vTLDv5X4Cquhi4OMkXadY8H9pPp4Otqn4kSZImijGbKa6qO2iWKHyedpa4Xee7dlVtXlWzq2o28GGaGdOzgWlJXj3QR5LdkzydZub3yUn279n3zCSPH6GELwDP4P434z0DuKiqtmiv/Sia2dbn9fFYfg38Anh3T/O7gQvbfb3HXkHzprkDRunzLzSh/YOjXR8gyTrAU4FH9ozd64G5SR6eZK+ew3cGfttPv4OusUr6kSRJmmjG+nOKT6GZTR1YsjCXBy8V+Bowt6oKOBD4h/Yjzy4FjgGubwPkAcAbk1yV5DKa2csbh7twVf0N+ASw0SjX7mepA8CrgG3aj267GtimbRvKB4FZo3VYVaf2zKAP1rum+GTg+cDZVXVXzzHfAJ4DTAHeluTKJIuA9/HA2d13J1kycGvbBq8pnkczez5SP5IkSZNSmiwqrbhpm25dmx5y3HiXIUkALJ63/+gHSeqsJAuras7gdr/RTpIkSZ1nKJYkSVLnGYolSZLUeYZiSZIkdZ6hWJIkSZ1nKJYkSVLnGYolSZLUeYZiSZIkdZ6hWJIkSZ1nKJYkSVLnTR3vAjTxPX7zdVng16pKkqQJzJliSZIkdZ6hWJIkSZ1nKJYkSVLnGYolSZLUeYZiSZIkdZ6hWJIkSZ1nKJYkSVLnGYolSZLUeYZiSZIkdZ6hWJIkSZ1nKJYkSVLnGYolSZLUeYZiSZIkdZ6hWJIkSZ1nKJYkSVLnGYolSZLUeYZiSZIkdZ6hWJIkSZ1nKJYkSVLnGYolSZLUeYZiSZIkdZ6hWJIkSZ1nKJYkSVLnGYolSZLUeYZiSZIkdZ6hWJIkSZ1nKJYkSVLnGYolSZLUeYZiSZIkdZ6hWJIkSZ1nKJYkSVLnGYolSZLUeVPHuwBNfBdft5TZR5813mXoIWTxvP3HuwRJkpaLM8WSJEnqPEOxJEmSOs9QLEmSpM4zFEuSJKnzDMWSJEnqPEOxJEmSOs9QLEmSpM4zFEuSJKnzDMWSJEnqPEOxJEmSOs9QLEmSpM4zFEuSJKnzDMWrWZIDk1SSx7bbs5NcMsyxRyW5IsklSS5K8vK2/WFJjktydZKrknwjyaye8+4Y1M+hSY7v2X5N2+8VSc5P8tSeffOTzFnVj1uSJOmhzFC8+s0FzgMOHumgJK8F/gHYo6p2APYE0u7+EDAT2KaqtgbOAL6eJEN29sB+DwAOB55aVY8FXgt8OckmK/h4JEmSJjxD8WqU5OHAU4BXMUooBt4JvK6qbgOoqqVVdVKSGcArgDdX1bJ2338BdwH79FHG24G3VtXN7bkXAicBr1+BhyRJkjQpGIpXr+cB362qXwG3Jtl1qIOSzARmVtXVQ+x+DHDtQFjusQDYvr2/VpJFAzfg/T3HbQ8sHOHcvrRLMBYkWbDsz0uX51RJkqSHHEPx6jUXOLW9f2q7PZQAtZz7etv/UlU7D9yA945S10jXG1JVnVhVc6pqzpQZ6y7PqZIkSQ85U8e7gK5Isj7N8oYdkhQwhSaIfnrwsVV1W5I7kzy6qq4ZtPvXwKOSzKyq23vadwW+1UcplwG7AWcPOvey/h+NJEnS5OJM8erzQuDkqnpUVc2uqi2A3wCzhjn+w8CnkqwDkGSdJK+pqjtp1gB/PMmUdt/LgRk8MOgO5yPAv7UhnSQ7A4cyRDiXJEnqCmeKV5+5wLxBbV+jeUPdtkmW9LS/GTgBeDhwQZK7gbuBj7X73wF8FPhVknuBK4ADq2rUJRBV9c0kmwM/aWesbwdeWlW/7znsrPaaAD+tqhctzwOVJEmaaNJHjpJGNG3TrWvTQ44b7zL0ELJ43v7jXYIkSUNKsrCqHvSdDC6fkCRJUucZiiVJktR5hmJJkiR1nqFYkiRJneenT0iSJI2Bu+++myVLlvDXv/51vEvppOnTpzNr1izWXHPNvo43FEuSJI2BJUuWMHPmTGbPnk2S8S6nU6qKW265hSVLlrDlllv2dY7LJyRJksbAX//6V9Zff30D8ThIwvrrr79cs/SGYkmSpDFiIB4/yzv2hmJJkqRJ7A9/+AMHH3wwW221Fdtttx3Petaz+NWvfrVKr7F48WJ22GGHUY/58pe/fN/2ggULOOKII1ZpHSvDNcWSJEmrweyjz1ql/fXz7aFVxYEHHsghhxzCqaeeCsCiRYu44YYb2GabbUY8d9myZUyZMmXY7eWutw3FL37xiwGYM2cOc+Y86Ivlxo2hWCvt8ZuvywK/1leSpIecc845hzXXXJPXvva197XtvPPOVBVvfetb+c53vkMS3v3ud3PQQQcxf/583ve+97HpppuyaNEiPv3pTz9g++KLL+boo49m/vz53HXXXbz+9a/n8MMPf8A1Fy9ezMte9jLuvPNOAI4//nie/OQnc/TRR3P55Zez8847c8ghh7DLLrvw0Y9+lDPPPJNbb72VV77ylVxzzTXMmDGDE088kR133JFjjjmGa6+9lmuuuYZrr72WI488kiOOOII777yTf/qnf2LJkiUsW7aM97znPRx00EErNVaGYkmSpEnqkksuYbfddntQ+9e//nUWLVrERRddxM0338zuu+/OnnvuCcD555/PJZdcwpZbbsn8+fMfsH3iiSey7rrrcsEFF3DXXXfxlKc8hX333fcB63c32mgjfvCDHzB9+nSuuuoq5s6dy4IFC5g3b959IRhg/vz5953zL//yL+yyyy6cccYZnH322bz85S9n0aJFAFxxxRWcc8453H777Wy77bb88z//M9/97nfZbLPNOOusZvZ96dKlKz1WhmJJkqSOOe+885g7dy5Tpkxh44035ulPfzoXXHAB66yzDnvssccDPsasd/v73/8+v/zlL/nqV78KNGH0qquuesBSjLvvvps3vOENLFq0iClTpvS1fvm8887ja1/7GgD77LMPt9xyy31Bd//992fatGlMmzaNjTbaiBtuuIHHP/7xHHXUUbz97W/ngAMO4GlPe9pKj4mhWJIkaZLafvvt7wuwvapq2HPWXnvtYberik9+8pPst99+Dzhm8eLF990/9thj2Xjjjbnooou49957mT59+qh1DlXPwOzztGnT7mubMmUK99xzD9tssw0LFy7k29/+Nu94xzvYd999ee973zvqdUbip09IkiRNUvvssw933XUXn/3sZ+9ru+CCC3jEIx7BaaedxrJly7jppps499xz2WOPPUbtb7/99uOEE07g7rvvBuBXv/rVfWuHByxdupRNN92UNdZYgy9+8YssW7YMgJkzZ3L77bcP2e+ee+7Jl770JaBZVrHBBhuwzjrrDFvH9ddfz4wZM3jpS1/KUUcdxYUXXjhq7aNxpliSJGmSSsLpp5/OkUceybx585g+fTqzZ8/muOOO44477mCnnXYiCR/5yEfYZJNNuOKKK0bs77DDDmPx4sXsuuuuVBUbbrghZ5xxxgOOed3rXscLXvAC/ud//oe99977vpnmHXfckalTp7LTTjtx6KGHsssuu9x3zjHHHMMrXvEKdtxxR2bMmMFJJ500Yh0XX3wxb33rW1ljjTVYc801OeGEE1ZwhO6XkabPpX7MmTOnFixYMN5lSJL0kHL55ZfzuMc9brzL6LShnoMkC6vqQZ8F5/IJSZIkdZ6hWJIkSZ1nKJYkSVLnGYolSZLGiO/dGj/LO/aGYkmSpDEwffp0brnlFoPxOKgqbrnllr4+I3mAH8kmSZI0BmbNmsWSJUu46aabxruUTpo+fTqzZs3q+3hDsSRJ0hhYc801H/B1yXpoc/mEJEmSOs9QLEmSpM4zFEuSJKnz/JpnrbQktwNXjncdk9AGwM3jXcQk45iODcd1bDiuY8NxHRsTaVwfVVUbDm70jXZaFa4c6jvEtXKSLHBcVy3HdGw4rmPDcR0bjuvYmAzj6vIJSZIkdZ6hWJIkSZ1nKNaqcOJ4FzBJOa6rnmM6NhzXseG4jg3HdWxM+HH1jXaSJEnqPGeKJUmS1HmGYq2wJM9McmWSXyc5erzrmaiSfD7JjUku6Wn7uyQ/SHJV++cjxrPGiSjJFknOSXJ5kkuTvKltd2xXUJLpSc5PclE7pu9r2x3TVSDJlCS/SHJmu+24rqQki5NcnGRRkgVtm+O6kpKsl+SrSa5o/4590mQYV0OxVkiSKcCngH8EtgPmJtlufKuasL4APHNQ29HAD6tqa+CH7baWzz3AW6rqccATgde3r1HHdsXdBexTVTsBOwPPTPJEHNNV5U3A5T3bjuuqsXdV7dzzcWGO68r7D+C7VfVYYCea1+2EH1dDsVbUHsCvq+qaqvobcCrw3HGuaUKqqnOBWwc1Pxc4qb1/EvC81VrUJFBVv6+qC9v7t9P8pb05ju0Kq8Yd7eaa7a1wTFdaklnA/sDnepod17HhuK6EJOsAewL/CVBVf6uqPzEJxtVQrBW1OfC7nu0lbZtWjY2r6vfQhDtgo3GuZ0JLMhvYBfg5ju1KaX/Fvwi4EfhBVTmmq8ZxwNuAe3vaHNeVV8D3kyxM8pq2zXFdOY8GbgL+q13u87kkazMJxtVQrBWVIdr8KBM95CR5OPA14Miqum2865noqmpZVe0MzAL2SLLDeNc00SU5ALixqhaOdy2T0FOqaleapX6vT7LneBc0CUwFdgVOqKpdgDuZgEslhmIo1opaAmzRsz0LuH6capmMbkiyKUD7543jXM+ElGRNmkD8par6etvs2K4C7a9L59Osh3dMV85TgOckWUyzFG2fJP+N47rSqur69s8bgdNplv45ritnCbCk/S0RwFdpQvKEH1dDsVbUBcDWSbZM8jDgYOCb41zTZPJN4JD2/iHAN8axlgkpSWjWvF1eVR/v2eXYrqAkGyZZr72/FvAM4Aoc05VSVe+oqllVNZvm79Kzq+qlOK4rJcnaSWYO3Af2BS7BcV0pVfUH4HdJtm2b/h64jEkwrn55h1ZYkmfRrIObAny+qj44ziVNSElOAfYCNgBuAP4FOAP4CvBI4FrgRVU1+M14GkGSpwI/Bi7m/nWa76RZV+zYroAkO9K8gWYKzaTKV6rq/UnWxzFdJZLsBRxVVQc4risnyaNpZoeh+ZX/l6vqg47rykuyM82bQh8GXAO8gvbvBCbwuBqKJUmS1Hkun5AkSVLnGYolSZLUeYZiSZIkdZ6hWJIkSZ1nKJYkSVLnGYolSQ/Qfh7xeUkuSfK8nvZvJNlshPNe3p5zaZLLkhw1RvV9IckLRznm0N5a26+i3W4s6pE0ORiKJUmDzaX5POInAW8FSPJs4MKBbwgbLMk/AkcC+1bV9jTfcLW03wsmmTrS9go4FLgvFFfVYVV12Ur2KWkSMxRLkga7G1gLmAbc2wbUI4F/H+Gcd9B86cTA1+r+tao+C80H/Sf5WZJfJjk9ySPa9vlJPpTkR8CbhtjeLcmPkixM8r2Br5DtleS9SS5oZ6hPTOOFwBzgS0kWJVmr7XtOe87cJBe35/xbT193JPlgkovaejdeBWMpaYIwFEuSBvsysB/wXeAY4HXAyVX15xHO2QFYOMy+k4G3V9WONN8w+C89+9arqqdX1cd6t4FPAJ8EXlhVuwGfB4b61szjq2r3qtqBJsgfUFVfBRYAL6mqnavqLwMHt0sq/g3YB9gZ2L1nicjawM+qaifgXODVIzxeSZOMoViS9ABVtbSq9q+qOcCFwAHA15J8NslXkzyp376SrEsTdH/UNp0E7NlzyGmDThnY3pYmaP8gySLg3cCsIS6xd5KfJ7mYJuhuP0pJuwPzq+qmqroH+FJPPX8DzmzvLwRmj9KXpElkZddsSZImt/fSzNDOpQmKXwa+Aew96LhLgd2As5ez/zuH2Q5waVUNG8CTTAc+Dcypqt8lOQaYPsr1MsK+u6uq2vvL8N9IqVOcKZYkDSnJ1sBm7SzvDOBeoBg6eH4Y+EiSTdpzpyU5oqqWAn9M8rT2uJcBPxri/MGuBDYcmJVOsmaSwbPAA3XcnOThQO8nUtwOzByi358DT0+yQZIpNGG/n3okTXL+L1iSNJwPAu9q758CnAG8iWb2+AGq6tvtG9P+N0lowvPn292HAJ9JMgO4BnjFaBeuqr+1b5j7RLsEYypwHM2M9MAxf0ryWZp1youBC3q6+EJ7zb/QfIrGwDm/T/IO4ByaWeNvV9U3RqtH0uSX+39TJEmSJHWTyyckSZLUeYZiSZIkdZ6hWJIkSZ1nKJYkSVLnGYolSZLUeYZiSZIkdZ6hWJIkSZ1nKJYkSVLn/X/l8sTmVajEs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18" y="2307587"/>
            <a:ext cx="6753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7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you!</a:t>
            </a:r>
          </a:p>
        </p:txBody>
      </p:sp>
      <p:pic>
        <p:nvPicPr>
          <p:cNvPr id="4" name="Picture 3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08" y="2693838"/>
            <a:ext cx="6260841" cy="29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22E103-EA9F-4D5F-BBFE-665CD04D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57773-73E3-45F6-A349-807BD9C1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259326" y="0"/>
            <a:ext cx="5938894" cy="6858000"/>
          </a:xfrm>
          <a:prstGeom prst="rect">
            <a:avLst/>
          </a:prstGeom>
          <a:solidFill>
            <a:srgbClr val="32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732C4-651F-0594-8A91-86CA82D2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781" y="12559"/>
            <a:ext cx="5178350" cy="2715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The data set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DF6709B-035D-97F8-EF18-406F7853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r="3837" b="-1"/>
          <a:stretch/>
        </p:blipFill>
        <p:spPr>
          <a:xfrm>
            <a:off x="-6220" y="12559"/>
            <a:ext cx="6102220" cy="33433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81EFCE-891A-48B2-A1B0-9C358FFB8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213" y="0"/>
            <a:ext cx="64008" cy="6858000"/>
          </a:xfrm>
          <a:prstGeom prst="rect">
            <a:avLst/>
          </a:prstGeom>
          <a:solidFill>
            <a:srgbClr val="32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38CFE8-659F-8F13-0729-4A6B829A1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r="-3" b="8566"/>
          <a:stretch/>
        </p:blipFill>
        <p:spPr>
          <a:xfrm>
            <a:off x="-6220" y="3505931"/>
            <a:ext cx="6114173" cy="3352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742734" y="2997481"/>
            <a:ext cx="4369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combined data from the Organization for Economic Co-operation and Development (OECD) for our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used: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Life Expectancy at birth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Alcohol Consumption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GDP per Capita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Population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Youth Vaccination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Health Spending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77781" y="2728421"/>
            <a:ext cx="4667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What is the median life expectancy for the population of the OECD countries?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2238231"/>
            <a:ext cx="5976631" cy="2524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56" y="2415651"/>
            <a:ext cx="5858963" cy="247512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81.23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years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is the median life expectancy at birth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77.1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82.5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5.4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6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What is the median GDP per Capita of the OECD countries?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40.6K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is the median GDP per Capita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29.9K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54.7K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24.9K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1753048"/>
            <a:ext cx="5362205" cy="321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/>
          <a:stretch/>
        </p:blipFill>
        <p:spPr>
          <a:xfrm>
            <a:off x="6802734" y="1910638"/>
            <a:ext cx="3647734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" descr="A web of dots connected">
            <a:extLst>
              <a:ext uri="{FF2B5EF4-FFF2-40B4-BE49-F238E27FC236}">
                <a16:creationId xmlns:a16="http://schemas.microsoft.com/office/drawing/2014/main" id="{487108A5-BDB5-400E-257A-48A432E5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D08C5-DB71-8411-92B6-9737B56AD36B}"/>
              </a:ext>
            </a:extLst>
          </p:cNvPr>
          <p:cNvSpPr txBox="1"/>
          <p:nvPr/>
        </p:nvSpPr>
        <p:spPr>
          <a:xfrm>
            <a:off x="2102498" y="2295330"/>
            <a:ext cx="7987003" cy="13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b="1" dirty="0">
                <a:solidFill>
                  <a:srgbClr val="00B0F0"/>
                </a:solidFill>
              </a:rPr>
              <a:t>Findings</a:t>
            </a:r>
            <a:endParaRPr lang="en-US" sz="35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 countries with higher GDPs per capita have higher life expectancies?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63594" y="2166849"/>
            <a:ext cx="611442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GDP per capita and Life expectancy are positively linked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61%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is the correlation between GDP per Capita and Life Expectancy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GDP for countries with life expectancy below 81: 27.9K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GDP for countries with life expectancy over 81: 54. 4 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T-test Result (statistic=-5.4976,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pvalue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=0.00000231)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55680"/>
            <a:ext cx="4566313" cy="456631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Should a country increase its healthcare spending to improve average lifespan?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1780239"/>
            <a:ext cx="4155094" cy="417191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45583" y="2134771"/>
            <a:ext cx="561964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More spending on healthcare has a net positive affect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62%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correlation between Healthcare spending per Capita and Life Expectancy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Median annual spending per capita is: 3.2 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healthcare spending per capita for countries with life expectancy below 81: 2K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Mean of healthcare spending per capita  for countries with life expectancy over 81: 4.69K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Ttest_indResult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(statistic=-4.4269, </a:t>
            </a:r>
            <a:r>
              <a:rPr lang="en-US" alt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pvalue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=0.000157)</a:t>
            </a:r>
            <a:r>
              <a:rPr lang="en-US" altLang="en-US" sz="1600" dirty="0"/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Does Life Expectancy have a positive or negative relationship with drinking alcohol?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547486"/>
            <a:ext cx="914915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15%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correlation between Alcohol consumption per capita and Life Expectancy</a:t>
            </a:r>
            <a:endParaRPr lang="en-US" alt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8" y="2104031"/>
            <a:ext cx="3658433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4" y="1880315"/>
            <a:ext cx="4250029" cy="41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is the impact of Immunization coverage has on Life Expectancy?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Immunization and LE- Correlation: DTP 42%, Measles 34%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34" y="1920755"/>
            <a:ext cx="5194953" cy="37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401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The data set</vt:lpstr>
      <vt:lpstr>What is the median life expectancy for the population of the OECD countries?</vt:lpstr>
      <vt:lpstr>What is the median GDP per Capita of the OECD countries?</vt:lpstr>
      <vt:lpstr>PowerPoint Presentation</vt:lpstr>
      <vt:lpstr>Do countries with higher GDPs per capita have higher life expectancies?</vt:lpstr>
      <vt:lpstr>Should a country increase its healthcare spending to improve average lifespan?</vt:lpstr>
      <vt:lpstr>Does Life Expectancy have a positive or negative relationship with drinking alcohol?</vt:lpstr>
      <vt:lpstr>What is the impact of Immunization coverage has on Life Expectancy?</vt:lpstr>
      <vt:lpstr>Do densely populated countries tend to have lower life expectancy??</vt:lpstr>
      <vt:lpstr>Overall, Health Spending &amp; GDP per Capita are strongest indicators to determine Life Expectancy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Huynh</dc:creator>
  <cp:lastModifiedBy>dede robinson</cp:lastModifiedBy>
  <cp:revision>16</cp:revision>
  <dcterms:created xsi:type="dcterms:W3CDTF">2023-02-03T04:19:10Z</dcterms:created>
  <dcterms:modified xsi:type="dcterms:W3CDTF">2023-02-07T04:39:08Z</dcterms:modified>
</cp:coreProperties>
</file>