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8" r:id="rId3"/>
    <p:sldId id="257" r:id="rId4"/>
    <p:sldId id="262" r:id="rId5"/>
    <p:sldId id="259" r:id="rId6"/>
    <p:sldId id="263" r:id="rId7"/>
    <p:sldId id="261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51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9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6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8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76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7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6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5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6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E8D12A6-918A-48BD-8CB9-CA713993B0EA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1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FA2B21-3FCD-4721-B95C-427943F61125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58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oecd.org/healthcare/child-vaccination-rates.htm" TargetMode="External"/><Relationship Id="rId3" Type="http://schemas.openxmlformats.org/officeDocument/2006/relationships/image" Target="../media/image4.JPG"/><Relationship Id="rId7" Type="http://schemas.openxmlformats.org/officeDocument/2006/relationships/hyperlink" Target="https://data.oecd.org/pop/population.htm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oecd.org/gdp/gross-domestic-product-gdp.htm" TargetMode="External"/><Relationship Id="rId5" Type="http://schemas.openxmlformats.org/officeDocument/2006/relationships/hyperlink" Target="https://data.oecd.org/healthrisk/alcohol-consumption.htm" TargetMode="External"/><Relationship Id="rId4" Type="http://schemas.openxmlformats.org/officeDocument/2006/relationships/hyperlink" Target="https://data.oecd.org/healthstat/life-expectancy-at-birth.htm" TargetMode="External"/><Relationship Id="rId9" Type="http://schemas.openxmlformats.org/officeDocument/2006/relationships/hyperlink" Target="https://data.oecd.org/healthres/health-spending.ht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8B86932-C4B4-7247-B5E1-46DCA2A00336}"/>
              </a:ext>
            </a:extLst>
          </p:cNvPr>
          <p:cNvSpPr txBox="1"/>
          <p:nvPr/>
        </p:nvSpPr>
        <p:spPr>
          <a:xfrm>
            <a:off x="2246151" y="3628263"/>
            <a:ext cx="7987003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000" b="1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LIFE EXPECTANCY ANALYSIS</a:t>
            </a:r>
            <a:endParaRPr lang="en-US" sz="3000" b="1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589565-47A4-6DC4-114C-B67F982352C4}"/>
              </a:ext>
            </a:extLst>
          </p:cNvPr>
          <p:cNvSpPr txBox="1"/>
          <p:nvPr/>
        </p:nvSpPr>
        <p:spPr>
          <a:xfrm>
            <a:off x="1700009" y="4401559"/>
            <a:ext cx="8393183" cy="568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500" b="1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is life expectancy in a OECD country affected by Alcohol Consumption, GDP, Population, Vaccination DTP, Vaccination Measles and, Health Spending?</a:t>
            </a:r>
          </a:p>
        </p:txBody>
      </p:sp>
      <p:pic>
        <p:nvPicPr>
          <p:cNvPr id="16" name="Picture 15" descr="A person standing in front of a sunset&#10;&#10;Description automatically generated with low confidence">
            <a:extLst>
              <a:ext uri="{FF2B5EF4-FFF2-40B4-BE49-F238E27FC236}">
                <a16:creationId xmlns:a16="http://schemas.microsoft.com/office/drawing/2014/main" id="{29BEBA60-0444-1C7B-C002-596AC3ACF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181" y="440035"/>
            <a:ext cx="6260841" cy="295867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6924" y="4969920"/>
            <a:ext cx="3039007" cy="1322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Maria Ibarra Prado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Reginald Robinson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Lisa Huynh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DED18D6-1E05-34FF-FC71-5501A800B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304" y="5685702"/>
            <a:ext cx="257694" cy="25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64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0FCF-4B14-CF02-9721-CAE407E0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98851" cy="1450757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B0F0"/>
                </a:solidFill>
              </a:rPr>
              <a:t>Do populous countries tend to have lower life expectancies??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4" name="AutoShape 2" descr="data:image/png;base64,iVBORw0KGgoAAAANSUhEUgAAAe4AAAHwCAYAAABgy4y9AAAABHNCSVQICAgIfAhkiAAAAAlwSFlzAAALEgAACxIB0t1+/AAAADh0RVh0U29mdHdhcmUAbWF0cGxvdGxpYiB2ZXJzaW9uMy4yLjIsIGh0dHA6Ly9tYXRwbG90bGliLm9yZy+WH4yJAAAgAElEQVR4nO3de5xcZX348c93Q0gCCyQEiZigqHhDixHiBYM2CNZKBbR4FxStt1+1WqoF26rgpVUo1XppRcQLXqMSFGoVQTEoiChgjMilXgBJRC4xQAIhhOz398c5C5PN7M7Z7M7l7Hzer9e8duacM+d855nZ+c7znOc8T2QmkiSpHga6HYAkSarOxC1JUo2YuCVJqhETtyRJNWLiliSpRkzckiTViIlbRMQzIuLahsePiYifR8S6iHhLN2NTd0XEiRHxxTHWHxMRF3UypsnQ+Loi4qERsT4ipnU7rl4y8ntBvcPE3Uci4vqIOGTk8sz8UWY+pmHRccDyzNwpMz86zmMcExGbyy/CxttDJhr/toiIJRGxqhvHHk1EfDci3ttk+RER8ceI2G4c+2qaOEd7ryciIvaKiBxPfE32cWBE/Dgi7oiIP0XExRHx5MmMc7wy8/eZOZiZm7sZx7aKiOdExA/LH9q3RsSFEXH4RPc78nuhHZ8pbRsTt5p5GPCrCTz/kvKLsPH2h8kKbgr4HHB0RMSI5UcDX8rM+zofUvtFxM7At4CPAbsC84H3ABu7GVddNGsRiIgXAl8HPg8sAOYB7wYO62x06iQTt7aolUbEBcBBwMfLmvKjI2JGRJwSEb+PiJsj4tSImLUNx3lkWcvar3z8kIi4LSKWlI+XR8QHIuKnZY3s7IjYteH5Tytra7dHxC+Gn1eu2zUiPhsRf4iItRHxzYjYEfgO8JDGmn9EPCUiLin3c1NEfDwitm/YV0bEGyPi1+W+/qsxyUbE6yLi6rKGc1VE7BcR/xgRy0a83o9FxH82KYpvUiSuZzRsOwd4HsUXMBFxaLnvdRGxOiLePt7yHhHLa8qY15Y1/oc1rPtIRNwYEXdGxOUR8YxRdvPD8u/tZVke0LCPU8p9XxcRzx3l+Y8GyMyvZObmzNyQmedl5spyH8eUNfCPle//NRFxcMMxdomIT5fv2eqIeP9wMhtueRgtjoh4eFkTXRcR5wO7NazboiWh/By+r4xlXUScFxGN278yIm6IiDUR8a6xaqIR8bny/+X8cl8Xjij7x5br/hQR10bEi0c89xMR8e2IuIvi/7Jx3wF8CHhfZp6emXdk5lBmXpiZryu3eWREXFDGeltEfCkiZjfs4/qI+Kfys7a2/B+aWa5r/F74AvBQ4H/K9/64cvnXo2gluiOKWv/jR3nvNZky01uf3IDrgUOaLF8CrGp4vBx4bcPj/wTOoUg2OwH/A3xglGMcA1w0RgyvA64GdgC+C5wy4rirgScAOwLLgC+W6+YDa4BDKX5wPrt8/KBy/f8CXwXmANOBP2/22spl+wNPA7YD9irj+fuG9UlRM5xN8WV1K/CX5boXlTE+GQhgb4oWij2Au4DZ5XbbAbcA+49SDp8CTm94/AZgRcPjm4BnlPfnAPuNp7wb32vg+cBvgMeVcb0T+HHDtkcBc8t1bwP+CMws153Y8B7sVZbNdiOOv6l8X6cB/w/4AxBNYtq5fM/OAJ4LzGnyWu4Dji3fw5cAdwC7luu/CXyy/GzsDvwUeEOVOIBLKJLcDOCZwLrRXhfF5/C3FD80ZpWPP1iu2wdYDxwIbA+cUh53q/+rcvvPlcd6Znnsjwy/X+XruBF4dVn2+wG3AY9veO4dwGKKz/zMEft+bBn3w8f4f9ub4n9lBvAgih9f/znic3IlsCfF//fFwPtH+V64fuTrBF5D8Z0wg+J7YsVosXibvFvXA/DWwTd7GxI3RXK6C3hkw/oDgOtGOcYxFF++tzfcfjtim3OAXwIrgRkjjvvBhsf7APeWX8THA18YsZ/vAq+iSJpDjEgEzV7bKDH/PfCNhscJHNjw+GvAOxqO+dZR9vMd4HXl/ecBV41xzAPLL+VZ5eOLgWMb1v+eIpnv3CL2ZuV9e1kehzTE9TcNzxkA7gYeNso+1wJPLO+fSOvE/ZuGxzuU2zx4lH0/jiIhrSrjPgeY17CvLZI+RXI+mqIJeONweZXrXgb8oFUcFD++7gN2bFj/5dFeV/k5fGfDtn8LnFvefzfwlRHHuZexE/fShseDwGaKRPkS4Ecjtv8kcELDcz8/xnu/uIx75mjbNHnO84GfNzy+Hnhjw+NDKf9fqZC4R+x7dhnPLlXj8bZtN5vK1cqDKL6cLi+blm8Hzi2Xj+YnmTm74fbIEes/RVGr/lhmjjy/eWPD/Rsoal67UdRqXzQcQxnHgRRJe0/gT5m5tsoLiqL5/1tlE9+dwL/R0HRa+mPD/bspvnApj/XbUXZ9BkXtlfLvF0aLITMvoqjJHxERj6CowX+5YZMjKb5EbyibVw9ospthI8t7NkXiH/Yw4CMN5fYnih9k8wEi4m1lM/od5fpd2Lo8xnJ/WWXm3eXdwWYbZubVmXlMZi6g+Aw8hKKmNmx1llmgdEO5zcMoPgs3NbyOT1LUvFvF8RBgbWbeNWK/lV4TW77/D6HhM1oeZ02LfTVuv56i/Idf01NHfKZfQfFjY6vnNjF83D1G2yAido+IpeWphTuBL7L1ezvyf65SR9KImBYRH4yI35b7vr5cNZ7PjraBiVut3AZsoGi+G04Mu2Rm0y/mViJikOKL+tPAidFwDru0Z8P9h1I0Q95G8eXyhREJasfM/GC5btfGc3cNmk1/9wngGuBRmbkz8M8UiayKG4GRP0SGfRPYNyKeQFHj/lKLfX0eeCVFjfK8zLz5/qAzf5aZR1Akpm9S1Pq31Y0UTcqNZTcrM39cns8+HngxRYvFbIqWgGblMalTCWbmNRS1yic0LJ5fnrsd9lCKWviNFDXu3Rpew86ZWeWc6k3AnCj6PDTud1vcRNEJDIAo+nrMbfGc+z/T5ed/Vx54TReOeF8GM/P/NTx3rDK/ttzHkWNs84FyH/uWn/Wj2Pq9Hfk/N1pH0pGxvBw4AjiE4sfeXuXyqv9L2kYm7v4zPSJmNtzGvLQnM4coasgfjojdASJifkQ8ZxuP/xHg8sx8LcV56VNHrD8qIvaJiB2A9wJnZnGZzheBw6K49GVaGfuSiFiQmTdRNAf/d0TMiYjpEfHMcn83A3MjYpeGY+wE3Amsj4jHUpwPrep04O0RsX8U9h7ubJSZ9wBnUtScf5qZvx9rRxSJ+xCK87JnDC+MiO0j4hURsUtmbipjncilSqcC/zTccSiKTl4vKtftRNGMfCuwXUS8m+JcdDO3UjTBP2Jbgig7Yr0tIhaUj/ekaO7+ScNmuwNvKd/DF1E0rX+7fI/PA/4jInaOiIGy49WftzpuZt4AXAa8pyzbA9n2XtdnUnwOnx5Fh8b30DpRHRrFZXDbA+8DLs3MGyn6UTw6Io4uX+/0iHhyRDyuSiBly8Q/AO+KiFc3lMuBEXFaudlOFOfkb4+I+cA/NtnVmyJiQfkj+p8p+oo0czNbvvc7UfyYWkPRKvdvVeLWxJm4+8+3KWrQw7cTKzzneIrOTT8pm8S+BzxmjO0PiK2v435yRBwB/CXwxnK7fwD2i4hXNDz3CxS1sD8CM4G3AJRfdEdQfLHcSlHT+Ece+AwfTVE7v4aiU9jfl8+7BvgK8LuyOfIhwNspagvrKH6UjPZFtZXM/DrwrxTJeR0P9BAfdgbwZ4zRTN6wr+uBH1N0UjpnxOqjgevL8n4jDzTBj1tmfgM4CVha7u9Kis5hUJyz/w7wfxTNpPcwSvNs2Sz8r8DFZVk+bZyhrAOeClwaRS/pn5SxvK1hm0uBR1G0svwr8MLMHG4SfiVFh7CrKM7Dn8kYzcQjvLw89p+AEyh7749XZv4K+DtgKUXtex3F522sS9q+XB7zTxQdI19R7msd8BfASylquX+keJ9mjCOeMynOlb+m3MfNwPuBs8tN3kPR6e0Oih/KZ40S33nA78rb+0c53AeAd5bv/dspyvAGis6aV7HlDzC10XCPS6nrImI5RYeh07sdy7aKiIdS/Hh4cGbe2e146iQijqHoFHlgt2Opqmz6vp3itMt1TdZ/jqKD1zs7HVsVEXE9RZl/r9uxqDpr3NIkiYgBilaEpSbtqSsiDouIHcpz5qdQXCFxfXejUj/Z5qELJT2g/BK/maLp8C+7HI7a6wiKUyFBce78pWnTpTrIpnJJkmrEpnJJkmrExC1JUo3U4hz3brvtlnvttdek7e+uu+5ixx13bL1hn7OcWrOMWrOMqrGcWuunMrr88stvy8ymI1TWInHvtddeXHbZZZO2v+XLl7NkyZJJ299UZTm1Zhm1ZhlVYzm11k9lFBGjDstrU7kkSTVi4pYkqUZM3JIk1YiJW5KkGmlr4o6IYyPiVxFxZUR8pZzR6cRybtgV5e3QdsYgSdJU0rZe5eUUcm8B9snMDRHxNYpZcAA+nJmntOvYkiRNVe1uKt8OmFXO+bwDo0/QLkmSKmjrWOUR8VaKOXU3AOdl5isi4kTgGOBOigH635aZa5s89/XA6wHmzZu3/9KlSyctrvXr1zM4ODhp+5uqLKfWLKPWLKNqLKfW+qmMDjrooMszc1GzdW1L3BExB1hGMcn77cDXKSa+Px+4DUjgfcAemfmasfa1aNGidACWzrOcWrOMWrOMqrGcWuunMoqIURN3O5vKDwGuy8xbM3MTcBbw9My8OTM3Z+YQ8CngKW2MQZKkKaWdifv3wNPKCecDOBi4OiL2aNjmBcCVbYxBkqQppW29yjPz0og4E7gCuA/4OXAacHpELKRoKr8eeEO7YpAkaapp6yQjmXkCcMKIxUe385iSJE1ljpwmSVKNmLglSaoRE7fUY9as38gvbrydNes3djsUST2oree4JY3P2StWc/yylUwfGGDT0BAnH7kvhy+c3+2wJPUQa9xSj1izfiPHL1vJPZuGWLfxPu7ZNMRxy1Za85a0BRO31CNWrd3A9IEt/yWnDwywau2GLkUkqReZuKUesWDOLDYNDW2xbNPQEAvmzOpSRJJ6kYlb6hFzB2dw8pH7MnP6ADvN2I6Z0wc4+ch9mTs4o9uhSeohdk6TesjhC+ezeO/dWLV2AwvmzDJpS9qKiVvqMXMHZ5iwJY3KpnJJkmrExC1JUo2YuCVJqhETtyRJNWLiliSpRkzckiTViIlbkqQaMXFLklQjJm5Jfcc5z1Vnjpwmqa8457nqzhq3+pI1rv7knOeaCqxxq+9Y4+pfw3Oe38MD06cOz3nu+PCqC2vc6ivWuPqbc55rKjBxq68M17gaDde4NPU557mmApvK1Vea1bju3WyNq58457nqzhq3+spwjWv6tLh/2eahIS7+zW1djEqdNndwBk/cc7ZJW7Vk4lbfWbz3bgw8kLe5bwjPc0uqDRO3+s6qtRvYftq0LZZ5nltSXZi41XfsWSypzkzc6jvd7lns4C/bxnKTCvYqV+2tWb9x3D2Eu9Wz2MFfto3lJj3AxK1am8gX+tzBGR3tVdw4+MvwyF3HLVvJ4r13s3fzGCw3aUs2lasnbEszaN1GQevW4C91b2J20BxpS9a41XXbWmuu27jT3egUNxWamO1MKG3JGre6aiK15rp9oXe6U1zdWiRG0+3OhFKvscatrppIrXn4C/24ETXKXv5C72SnuIm2SGxLp792cZhS6QEmbnXVRGvNdfxC71SnuImUbS82sXe6M6HUq2wqV1dNRjOo4043t61lO1Wa2KWpyhq3uq6Otea62JayrVunP6nfmLjVE2wGnVwjz0+Pp2zr1ulP6jc2lUtTzNkrVrP4pAs46vRLWXzSBZyzYvWo2za7xtte3FJvs8YtTSHjGWVsrA5onr6Qepc1bmkKqTrKWJUOaHb6k3qTiVuaQqqen3YYUam+TNzSFFL1/LQd0KT68hy3NMVUOT9dx1HnJBVM3NIUVOUSMDugSfVk4pb6mNfPS/XjOW5JkmrExC21SbPBTSRpomwql9qgyuxavTRt5rBejEnSlkzc0iSrMnpZr0yb2ZioL/rNbT0Rk6SxmbilSdZqdq3xDEvaTo0/Hu7dvJmhhE2bs6sxSWrNc9yaFJ7PfUCrwU16YdSykUOebrwv2bQ5xx2T77vUeda4NWG90uzbK1oNbtILo5Y1axUYqVVMvu9Sd5i4NSG90Ozbix2qxhrcpBdGLWv242G7AZg2MMD208aOac36jfzqD3dy3Jkr2Xhfd5v7pX5k4taEtDqf2269XOsba3CTbo9aNtqPh1YxDZf3AMHG+7ZM/J1836V+ZuLWhHSz2bcXavsT0e1Ry0b78TBaTI3l3YyTlEidYec0TUjV2ajaoRc6edXdeObcblbeADtsP62j77vU76xxa8K61ezbC528+kmz8p6xXXDqUfvx+IfsYtKWOsQatybFeGpuk3nMbtX2+1Gz8v73Fz6RZz56d8tc6iBr3Kq1bnfy6jeWt9R9Jm7VXrc7eU0lVS6ts7yl7jJxSwJ6+9I6SQ/wHLemDIff3HYjh0C9Z9MQxy1baVlKPcgat6YEa4sT0+2BdCRVZ41btWdtceJ66dI6W06ksZm4VXsOxDJxvXJp3dkrVrP4pAs46vRLWXzSBZyzYnVHjy/VgU3lqr1eqi1ORLcnS+n2pV51H8JW6hQTt2qvF2bbmqheOUffzUu9PM8uVWPi1pTQ7driRFjTLEyVlhOp3TzHrSmjG8OuTgbP0Rd65Ty71OuscUtdZk3zAXVuOZE6xRq31GXWNLdU15YTqVOscUs9wJqmpKpM3FKPcPIOSVXYVC5JUo2YuCVJqhETtybEcaUlqbM8xz1FdWL4zF4Z7UuS+omJewrqREJ1tC9J6g6byqeYTk1x6WhfktQdJu4pplMJ1dG+JKk7TNxTTKcSqqN9SVJ3eI57iunkFJeO9iVJnWfinoI6mVAd7UuSOsvEPUWZUCVpamrrOe6IODYifhURV0bEVyJiZkTsGhHnR8Svy79z2hmDJElTSdsSd0TMB94CLMrMJwDTgJcC7wC+n5mPAr5fPpYkSRW0u1f5dsCsiNgO2AH4A3AEcEa5/gzg+W2OQZKkKaNtiTszVwOnAL8HbgLuyMzzgHmZeVO5zU3A7u2KQZKkqSYysz07Ls5dLwNeAtwOfB04E/h4Zs5u2G5tZm51njsiXg+8HmDevHn7L126dNJiW79+PYODg5O2v6nKcmrNMmrNMqrGcmqtn8rooIMOujwzFzVb185e5YcA12XmrQARcRbwdODmiNgjM2+KiD2AW5o9OTNPA04DWLRoUS5ZsmTSAlu+fDmTub+pynJqzTJqzTKqxnJqzTIqtPMc9++Bp0XEDhERwMHA1cA5wKvKbV4FnN3GGCRJmlLaVuPOzEsj4kzgCuA+4OcUNehB4GsR8TcUyf1F7YpBkqSppq0DsGTmCcAJIxZvpKh9S5KkcXKSEUmSasTELUlSjZi4JUmqERO3JEk1YuKWJKlGTNySJNWIiVuSpBoxcUuSVCMmbkmSasTELUlSjZi4JUmqERO3JEk1YuKWJKlGTNya8tas38gvbrydNes3djsUSZqwtk7rKXXb2StWc/yylUwfGGDT0BAnH7kvhy+c3+2wJGmbWeNW23Wrxrtm/UaOX7aSezYNsW7jfdyzaYjjlq205i2p1qxxq626WeNdtXYD0wcGuIeh+5dNHxhg1doNzB2c0ZEYJGmyWeNW23S7xrtgziw2DQ1tsWzT0BAL5szqyPElqR1M3Gqb4Rpvo+EabyfMHZzByUfuy8zpA+w0YztmTh/g5CP3tbYtqdZsKlfb9EKN9/CF81m8926sWruBBXNmmbQl1Z41brVNr9R45w7O4Il7zjZpS5oSrHGrrazxStLkMnHXwJr1G2ud+OYOzqhl3JLUi0zcPc4BRCRJjTzH3cO6fTmVJKn3mLh7WLcvp5Ik9R4Tdw/rhcupJEm9ZczEHREzI+KFEfGRiPh6RHw+Io6LiMd3KsB+1iuXU0mSRtfp+RhG7ZwWEScChwHLgUuBW4CZwKOBD0bETOBtmbmy/WH2Ly+nkqTe1Y0OxGP1Kv9ZZp44yroPRcTuwEMnPySN5OVUktR7GjsQD09mdNyylSzee7e2fmeP2lSemf87cllEDETEzuX6WzLzsrZFJklSD+tWB+KWndMi4ssRsXNE7AhcBVwbEf/Y1qgkSepx3epAXKVX+T6ZeSfwfODbFM3jR7c1KkmSely3OhBXGTltekRMp0jcH8/MTRGRbY1KPavuw69K0mTqRgfiKon7VOB64BfADyPiYcCd7QxKvcnhVyVpa53uQNzqOu4B4ObMnJ+Zh2ZmAr8HDupIdOoZDr8qSb1hzMSdmUPAm0csy8y8r61Rqec4/Kok9YYqndPOj4i3R8SeEbHr8K3tkamnOPyqJPWGKon7NcCbgB8Cl5c3r9/uMw6/Kkm9oWXntMx8eCcCUe9z+FVJ6r4qvcqJiCcA+1CMVQ5AZn6+XUGpdzn8qiR1V8vEHREnAEsoEve3gecCFwEmbkmSOqzKOe4XAgcDf8zMVwNPBKxy9ZFOT1knSRpdlabyDZk5FBH3lROM3AI8os1xqUc46Iok9ZYqNe7LImI28CmKHuVXAD9ta1TqCZuH0kFXJKnHVOlV/rfl3VMj4lxg58xc2d6w1Avu3TzE9IGB++eZhQcGXbGDmiR1R5VpPSMijoqId2fm9cDtEfGU9oembtt+2oCDrkhSj6nSVP7fwAHAy8rH64D/altE6hnTBsJBVySpx1TpnPbUzNwvIn4OkJlrI2L7NselHuGgK5LUW6ok7k0RMQ1IgIh4EDA09lM0lTjoiiT1jipN5R8FvgHsHhH/SjH4yr+1NSpJktRUlV7lX4qIyykGYQng+Zl5ddsjkyRJW6ky5OkpwGcz0w5pkiR1WZWm8muA0yLi0oh4Y0Ts0u6gJElScy0Td2aenpmLgVcCewErI+LLEXFQu4Obihz3W5I0EVWn9ZwGPLa83Qb8AviHiHhDZr60jfFNKY77LUmaqCojp32Iorn8UODfMnP/zDwpMw8DntTuAKeKNes3Ou63JGnCqtS4rwTemZl3N1nn0KcVrVq7wXG/JUkTNmqNOyL2AsjMzzRL2hERwE5ti6xN1qzfyIZNmzte010wZ5bjfkuSJmyspvJ/j4hlEfHKiHh8ROweEQ+NiGdFxPuAi4HHdSjOSXH2itUsPukCrrv1LhafdAHnrFjdsWPPHZwxoXG/7dQmSYIxmsoz80URsQ/wCuA1wB7A3cDVwLeBf83MezoS5SRoPMe8OfP+c8yL996tY03V2zrut53aJEnDxjzHnZlXAf/SoVjaqlfOMY933O/GHxzDsXf6B4ckqXdUGYBlSqjrOebhHxyNhn9wSJL6T98k7sZzzNMiajO3dF1/cEiS2qNvEjcU55gvPv5ZPPxBO3Lx8c+qxXniiXZqkyRNLVUmGVkGfAb4TmbWfh7uuYMzmDV9Wq0S37Z2apMkTT1VatyfAF4O/DoiPhgRj21zTGpi7uAMnrjnbJO2JPW5KpOMfC8zXwHsB1wPnB8RP46IV0fE9HYHqN7jNeWS1D1VJxmZCxwFHA38HPgScCDwKmBJu4JT7/GacknqriqTjJwF/AjYATgsMw/PzK9m5t8Bg+0OUL3DiVIkqfuq1Lg/npkXNFuRmYsmOR71sF4ZxEaS+lmVzmmPi4jZww8iYk5E/G0bY1KP8ppySeq+Kon7dZl5+/CDzFwLvK59IalXTeY15XZwk6RtU6WpfCAiIjMTICKmAdu3NyyN15r1GztynfdkXFNuBzdJ2nZVEvd3ga9FxKlAAm8Ezm1rVBqXTifC8U6U0shJUyRpYqo0lR8PXAD8P+BNwPeB49oZlKqrW09vJ02RpIlpWeMuhzn9RHlTj6lbT287uEnSxFS5jntxRJwfEf8XEb+LiOsi4nedCE6t1S0ROmmKJE1MlXPcnwaOBS4HNrc3HI3XcCI8bsQ57l5OhE6aIknbrkriviMzv9P2SLTN6pgIJ9LBTZL6WZXE/YOI+HfgLOD+Hk+ZeUXbotK4tSMRbh5KfnHj7bX5MSBJ/aBK4n5q+bdxeNMEnjX54ahXnL1iNav+uI5TL7zUa60lqYdU6VV+UCcCUe8YvsTsTY9N1m28D/Baa0nqFVWn9fwr4PHAzOFlmfnedgWl7hrrWmsTtyR1V5XLwU4FXgL8HRDAi4CHtTkudVHdLjGTpH5SZeS0p2fmK4G1mfke4ABgz/aGpW4avsRsIMJrrSWpx1RpKh8ei/LuiHgIsAZ4ePtCUi84fOF8vv+n/+OLz3iSvcolqYdUSdzfKufj/nfgCooe5ae3NSoBnZvxazTTBoIn7jm79YaSpI6pkrhPzsyNwLKI+BZFB7V7Wj0pIh4DfLVh0SOAdwOzKebzvrVc/s+Z+e1xRd0HnPpSktRMlXPclwzfycyNmXlH47LRZOa1mbkwMxcC+wN3A98oV394eJ1Je2t1m/FLktQ5o9a4I+LBwHxgVkQ8iaJHOcDOwA7jPM7BwG8z84aIaLlxv6vbjF+SpM4Zq6n8OcAxwALgP3ggcd8J/PM4j/NS4CsNj98cEa8ELgPelplrx7m/Kc3LsSRJo4nMHHuDiCMzc9k2HyBie+APwOMz8+aImAfcRtHJ7X3AHpn5mibPez3weoB58+btv3Tp0m0NYSvr169ncHBw0vbXDnds2MSqtRsIioJaMGcWu8ya3tEY6lBO3WYZtWYZVWM5tdZPZXTQQQddnpmLmq2r0jlt/4j4fmbeDhARcyhqye+sePznAldk5s0Aw3/LfX0K+FazJ2XmacBpAIsWLcolS5ZUPFxry5cvZzL31y7d7lVel3LqJsuoNcuoGsupNcuoUKVz2nOHkzZA2ax96DiO8TIamskjYo+GdS8ArhzHvvrK3MEZPHHP2Z7XliTdr0qNe1pEzCgvCSMiZgGVMklE7AA8G3hDw+KTI2IhRQvw9SPWSZKkMVRJ3F8Evh8Rn6VItq8Bzqiy88y8G5g7YtnR4w1SkiQVqkzreXJErAQOoehZ/r7M/G7bI5MkSVupNK0ncDVwX2Z+LyJ2iIidMnNdOwOTJElbqzKt52l/dVoAABkLSURBVOuAM4FPlovmA99sZ1CSJKm5Kr3K3wQsphh4hcz8NbB7O4OSJEnNVUncGzPz3uEHEbEdRSc1SZLUYVUS94UR8c8UY5Y/G/g68D/tDUuSJDVTJXG/g2IKzl9SXHP9baDqqGmSJGkSVbkcbCgizgAupWgivzZbDXAuSZLaomXijoi/Ak4FfktxHffDI+INmfmddgcnSZK2VOU67v8ADsrM3wBExCOB/wVM3JIkdViVc9y3DCft0u+AW9oUjyRJGkOVGvevIuLbwNcoznG/CPhZRPw1QGae1cb4JElSgyqJeyZwM/Dn5eNbgV2BwygSuYlbkqQOqdKr/NUjl0XE9o2DskiSpM6oMlb58ojYq+Hxk4GftTEmSZI0iipN5R8Azo2Ij1JMMHIosFUtXJIktV+VpvLvRsQbgfOB24AnZeYf2x6ZJEnaSpWm8ncBHwOeCZwILC8HZZEkSR1Wpal8N+ApmbkBuCQizgVOpxiERZIkdVCVpvK3jnh8gzVuSZK6Y9Sm8oi4qOH+F0as/knbIpIkSaMa6xz3jg33Hz9iXbQhFkmS1MJYiXusqTud1lOSpC4Y6xz37Ih4AUVynz08NjlFbXuXtkcmSZK2MlbivhA4vOH+YQ3rfti2iCRJ0qhGTdzNxiiXJEndVWU+bkmS1CNM3JIk1YiJW5KkGqkyVvkOEfGuiPhU+fhREfG89ocmSZJGqlLj/iywETigfLwKeH/bImqzNes3smHTZtas39jtUCRJGrcqifuRmXkysAmgnGykliOnnb1iNYtPuoDrbr2LxSddwDkrVnc7JEmSxqVK4r43ImZRjpYWEY+kqIHXypr1Gzl+2Uru2TTE5kzu2TTEcctWWvOWJNVKlcR9AnAusGdEfAn4PnBcW6Nqg1VrNzB9YMuXO31ggFVrN3QpIkmSxm/UAVgiYnFmXkwxStpfA0+jaCJ/a2be1qH4Js2CObPYNDS0xbJNQ0MsmDOrSxFJkjR+Y9W4P1r+vSQz12Tm/2bmt+qYtAHmDs7g5CP3Zeb0AaZFMHP6ACcfuS9zB2d0OzRJkioba6zyTRHxWWB+RHx05MrMfEv7wmqPwxfOZ/Heu/HTSy7i4sMPNGlLkmpnrMT9POAQ4FnA5Z0Jp/3mDs5g1vRpJm1JUi2NNcnIbcDSiLg6M3/RwZgkSdIoxuqcdlx5/fZrIyJHrq9jU7kkSXU3VlP51eXfy5qs2yqRS5Kk9hurqfx/yr9njFwXEae0MyhJktTcts4O9uJJjUKSJFWyrYm7lmOVS5JUd2N1Ttt1tFWYuCVJ6oqxOqddTtEJrVmSvrc94UiSpLGM1Tnt4Z0MRJIktbat57glSVIXmLglSaoRE7ckSTVSKXFHxIER8ery/oMiwvPfkiR1QcvEHREnAMcD/1Qumg58sZ1BSZKk5qrUuF8AHA7cBZCZfwB2amdQkiSpuSqJ+97MTMqJRSJix/aGJEmSRlMlcX8tIj4JzI6I1wHfAz7V3rAkSVIzY42cBkBmnhIRzwbuBB4DvDszz297ZJIkaSstEzdAmahN1pIkdVnLxB0R6yjPbze4A7gMeFtm/q4dgUmSpK1VqXF/CPgD8GWKCUdeCjwYuBb4DLCkXcFJkqQtVemc9peZ+cnMXJeZd2bmacChmflVYE6b45MkSQ2qJO6hiHhxRAyUtxc3rBvZhC5JktqoSuJ+BXA0cAtwc3n/qIiYBby5jbFJkqQRqlwO9jvgsFFWXzS54UiSpLFU6VU+E/gb4PHAzOHlmfmaNsYlSZKaqNJU/gWKXuTPAS4EFgDr2hmUJElqrkri3jsz3wXclZlnAH8F/Fl7w5IkSc1USdybyr+3R8QTgF2AvdoWkSRJGlWVAVhOi4g5wDuBc4BB4F1tjUqSJDU1ZuKOiAHgzsxcC/wQeERHopIkSU2N2VSemUN4rbYkST2jyjnu8yPi7RGxZ0TsOnxre2SSJGkrVc5xD1+v/aaGZYnN5pIkdVyVkdMe3olAJElSay2byiNih4h4Z0ScVj5+VEQ8r/2hSZKkkaqc4/4scC/w9PLxKuD9bYtIkiSNqkrifmRmnkw5EEtmbgCirVFJkqSmqiTue8spPBMgIh4JbGxrVJIkqakqvcpPBM4F9oyILwGLgWPaGJMkSRpFlV7l50XE5cDTKJrI35qZt7U9MkmStJUq83GfA3wFOCcz72p/SJIkaTRVznH/B/AM4KqI+HpEvDAiZrY5LkmS1ESVpvILgQsjYhrwLOB1wGeAndscmyRJGqFK5zTKXuWHAS8B9gPOaGdQkiSpuSrnuL8KPJWiZ/l/AcvLWcMkSVKHValxfxZ4eWZuBoiIxRHx8sx8U4vnSZKkSVblHPe5EbEwIl5G0VR+HXBW2yOTJElbGTVxR8SjgZcCLwPWAF8FIjMP6lBskiRphLEuB7sGOBg4LDMPzMyPAZur7jgiHhMRKxpud0bE30fErhFxfkT8uvw7Z6IvQpKkfjFW4j4S+CPwg4j4VEQczDgmF8nMazNzYWYuBPYH7ga+AbwD+H5mPgr4fvlYkiRVMGrizsxvZOZLgMcCy4FjgXkR8YmI+ItxHudg4LeZeQNwBA9cTnYG8PxxRy1JUp9qOXJaZt6VmV/KzOcBC4AVjL+W/FKKYVMB5mXmTeW+bwJ2H+e+JEnqW5GZ7T1AxPbAH4DHZ+bNEXF7Zs5uWL82M7c6zx0RrwdeDzBv3rz9ly5dOmkxrV+/nsHBwUnb31RlObVmGbVmGVVjObXWT2V00EEHXZ6Zi5qtqzRy2gQ9F7giM28uH98cEXtk5k0RsQdwS7MnZeZpwGkAixYtyiVLlkxaQMuXL2cy9zdVWU6tWUatWUbVWE6tWUaFKpOMTNTLeKCZHOAc4FXl/VcBZ3cgBkmSpoS2Ju6I2AF4NlsO2PJB4NkR8ety3QfbGYMkSVNJW5vKM/NuYO6IZWsoeplLkqRx6kRTuSRJmiQm7hHWrN/IL268nTXrN3Y7FEmSttKJXuW1cfaK1Ry/bCXTBwbYNDTEyUfuy+EL53c7LEmS7meNu7Rm/UaOX7aSezYNsW7jfdyzaYjjlq205i1J6ikm7tKqtRuYPrBlcUwfGGDV2g1dikiSpK2ZuEsL5sxi09DQFss2DQ2xYM6sLkUkSdLWTNyluYMzOPnIfZk5fYCdZmzHzOkDnHzkvswdnNHt0CRJup+d0xocvnA+i/fejVVrN7BgziyTtiSp55i4R5g7OMOELUnqWTaV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UhbE3dEzI6IMyPimoi4OiIOiIgTI2J1RKwob4e2MwZJkqaS7dq8/48A52bmCyNie2AH4DnAhzPzlDYfW5KkKadtiTsidgaeCRwDkJn3AvdGRLsOKUnSlNfOpvJHALcCn42In0fE6RGxY7nuzRGxMiI+ExFz2hiDJElTSmRme3YcsQj4CbA4My+NiI8AdwIfB24DEngfsEdmvqbJ818PvB5g3rx5+y9dunTSYlu/fj2Dg4OTtr+pynJqzTJqzTKqxnJqrZ/K6KCDDro8Mxc1W9fOxP1g4CeZuVf5+BnAOzLzrxq22Qv4VmY+Yax9LVq0KC+77LJJi2358uUsWbJk0vY3VVlOrVlGrVlG1VhOrfVTGUXEqIm7bU3lmflH4MaIeEy56GDgqojYo2GzFwBXtisGSZKmmnb3Kv874Etlj/LfAa8GPhoRCymayq8H3tDmGCRJmjLamrgzcwUwsqp/dDuPKUnSVObIaZIk1YiJW5KkGjFxS5JUIyZuSZJqxMQtSVKNmLglSaoRE7ckSTVi4pYkqUZM3JIk1YiJW5KkGjFxS5JUI32XuNes38iGTZtZs35jt0ORJGnc+ipxn71iNYtPuoDrbr2LxSddwDkrVnc7JEmSxqVvEvea9Rs5ftlK7tk0xOZM7tk0xHHLVlrzliTVSt8k7lVrNzB9YMuXO31ggFVrN3QpIkmSxq9vEveCObPYNDS0xbJNQ0MsmDOrSxFJkjR+fZO45w7O4OQj92Xm9AGmRTBz+gAnH7kvcwdndDs0SZIq267bAXTS4Qvns3jv3fjpJRdx8eEHmrQlSbXTNzXuYXMHZzBr+jSTtiSplvoucUuSVGcmbkmSasTELUlSjZi4JUmqERO3JEk1YuKWJKlGTNySJNWIiVuSpBoxcUuSVCMmbkmSasTELUlSjZi4JUmqERO3JEk1YuKWJKlGTNySJNVIZGa3Y2gpIm4FbpjEXe4G3DaJ+5uqLKfWLKPWLKNqLKfW+qmMHpaZD2q2ohaJe7JFxGWZuajbcfQ6y6k1y6g1y6gay6k1y6hgU7kkSTVi4pYkqUb6NXGf1u0AasJyas0yas0yqsZyas0yok/PcUuSVFf9WuOWJKmW+i5xR8RfRsS1EfGbiHhHt+PppIjYMyJ+EBFXR8SvIuKt5fJdI+L8iPh1+XdOw3P+qSyrayPiOQ3L94+IX5brPhoR0Y3X1C4RMS0ifh4R3yofW0YNImJ2RJwZEdeUn6cDLKOtRcSx5f/alRHxlYiYaTlBRHwmIm6JiCsblk1auUTEjIj4arn80ojYq5Ovr+0ys29uwDTgt8AjgO2BXwD7dDuuDr7+PYD9yvs7Af8H7AOcDLyjXP4O4KTy/j5lGc0AHl6W3bRy3U+BA4AAvgM8t9uvb5LL6h+ALwPfKh9bRluWzxnAa8v72wOzLaOtymg+cB0wq3z8NeAYyykBngnsB1zZsGzSygX4W+DU8v5Lga92+zVP5q3fatxPAX6Tmb/LzHuBpcARXY6pYzLzpsy8ory/Dria4svlCIovYsq/zy/vHwEszcyNmXkd8BvgKRGxB7BzZl6SxX/G5xueU3sRsQD4K+D0hsWWUSkidqb44v00QGbem5m3Yxk1sx0wKyK2A3YA/oDlRGb+EPjTiMWTWS6N+zoTOLjurRSN+i1xzwdubHi8qlzWd8qmoycBlwLzMvMmKJI7sHu52WjlNb+8P3L5VPGfwHHAUMMyy+gBjwBuBT5bnk44PSJ2xDLaQmauBk4Bfg/cBNyRmedhOY1mMsvl/udk5n3AHcDctkXeYf2WuJv94uq7bvURMQgsA/4+M+8ca9Mmy3KM5bUXEc8DbsnMy6s+pcmyKV1GFLXI/YBPZOaTgLsomjZH049lRHmO9giK5t2HADtGxFFjPaXJsilfThVsS7lM6TLrt8S9Ctiz4fECiqarvhER0ymS9pcy86xy8c1lsxPl31vK5aOV16ry/sjlU8Fi4PCIuJ7iVMqzIuKLWEaNVgGrMvPS8vGZFIncMtrSIcB1mXlrZm4CzgKejuU0msksl/ufU56m2IWtm+Zrq98S98+AR0XEwyNie4pOC+d0OaaOKc/xfBq4OjM/1LDqHOBV5f1XAWc3LH9p2UPz4cCjgJ+WzVjrIuJp5T5f2fCcWsvMf8rMBZm5F8Xn44LMPArL6H6Z+Ufgxoh4TLnoYOAqLKORfg88LSJ2KF/fwRT9Siyn5iazXBr39UKK/+MpU+Pueu+4Tt+AQyl6U/8W+Jdux9Ph134gRXPRSmBFeTuU4tzP94Ffl393bXjOv5RldS0NPVmBRcCV5bqPUw7mM5VuwBIe6FVuGW1ZNguBy8rP0jeBOZZR03J6D3BN+Rq/QNEzuu/LCfgKxXn/TRS147+ZzHIBZgJfp+jI9lPgEd1+zZN5c+Q0SZJqpN+ayiVJqjUTtyRJNWLiliSpRkzckiTViIlbkqQaMXFrSomI9SMeHxMRH9/GfS2JB2YHWxIRT29Y97mIeGGFffxLOTvUyohYERFP3ZZYxhHziRHx9vL+eyPikHYeb1tFxFMi4oflbE/XlMOm7rCN+/px+XeviHj5Njx/VkRcGMWMcPe/5w3r73+vI+J55TCvv4iIqyLiDeXyEyNidfke/zoizoqIfRr2sTQiHrUtr08aabtuByDVxBJgPfDjqk+IiAOA51HMyLYxInajmEmrIzLz3Z061lgiYrssxosefjyP4hrbl2bmJeXgGUdSzFh393j3n5nDP6j2Al5OMavbeLwGOCszN481D0U56uBpwFMyc1VEzCiPOezDmXlKue1LgAsi4s8y81bgExTj379unLFJW7HGrb4REQ+KiGUR8bPytrhc/pSI+HFZk/pxw4hgw8/bC3gjcGxZo3pGueqZ5fa/G6X2vQdwW2ZuBMjM2zLzD+U+r4+IkyLip+Vt7xYxnhjFHMbLy+O9pSG+fylrrt8DHtOwvLGmeH1EvCcirohi/uLHNhzv/HL5JyPihvIHxsiyWx8R/1Fu9/2IeFC5/JERcW5EXB4RP2rY7+ci4kMR8QPgpBG7exNwRmZeUpZLZuaZmXnzaO9F2XJydnmsayPihMbYyrsfBJ5RvkfHljXwH5UxXxENLSYjvIJqI5HtRFHZWVPGvTEzr222YWZ+FTiP4ocEwI+AQ6IYflOaEBO3pppZ5Rf3iohYAby3Yd1HKGpFT6ao4Q1P23kN8MwsJsx4N/BvjTvMzOuBU8vnLszMH5Wr9qAYje55FEljpPOAPSPi/yLivyPiz0esvzMzn0Ix4tN/togR4LHAcyimpz0hIqZHxP4UQ7M+Cfhr4MljlM1tmbkfRe3v7eWyEyiGg9wP+Abw0FGeuyNwRbndheXzoKiB/l1m7l/u878bnvNo4JDMfNuIfT0BGG0Sl7Hei6dQJNmFwIsiYtGI574D+FH5Hn2YYqzrZ5cxvwT46MiDRTH08SPK93hMmfkniqE0b4iIr0TEKyJirO/QKyjeMzJziGIUrye2Oo7Uir/+NNVsyMyFww8i4hiKYRGhmPRhn4bm0J0jYieKCQjOKM9BJjC94rG+WX4hX1U2/24hM9eXifUZwEHAVyPiHZn5uXKTrzT8/XCLGAH+t6y9b4yIW4B55b6/kZl3l693rLH3hyeVuZwiyUPxw+MFZbznRsTaUZ47BHy1vP9F4KwoZpl7OvD1hnhnNDzn65m5eYx4mhnrvTg/M9cARMRZZeyXjbGv6cDHI2IhsJnih8RIuwG3NzwebSjJBMjM10bEn1G8T28Hng0cM8pzRra730IxS1jVmeekpkzc6icDwAGZuaFxYUR8DPhBZr6gbBZfXnF/Gxt302yDMnEtB5ZHxC8pJj743PDqxk1bxDjyeJt54P+36rjFw89vfO7oJ3XHlhSx3t74Q2mEu0ZZ/itgf5o3T7+P0d+Lka+z1es+FriZopY7ANzTZJsNFONaD1tDMe56o12B2+4/aOYvgV9GxBeA6xg9cT+JLX9YzCyPJ02ITeXqJ+cBbx5+UNbEoKjlrS7vHzPKc9dRnOOsLCIeE1v2JF4I3NDw+CUNfy9pEeNofgi8IIqe0TsBh40nRuAi4MXlsf6CrZPWsAGKWZagOG97URZzuV8XES8qnx8RUaUp+OPAq6Khh31EHBURD2bs9+LZEbFrRMwCng9cPGL9yPdoF+CmslXkaGDayEAycy0wLSKGk/evgYdExOPKuB5GkfhXRMRgRCxpePrI9/N+EXEk8Bc80KoCRY3/V822l8bDxK1+8hZgURSXZl1F0eEM4GTgAxFxMU2+3Ev/Q5EgGzuntTJI0ex7VUSsBPYBTmxYPyMiLgXeSlE7HCvGpjLzCoom7BUU86z/aKztm3gP8BcRcQXwXIoZm9Y12e4u4PERcTnwLB7oO/AK4G8i4hcUSemIVgfMzJspzsufUnY0u5qiyf9Oxn4vLqKYYWsFsCwzRzaTrwTui+JSrWMpzre/KiJ+QpE0R2sBOI+i2Z3yVMRRwGfLPhJnAq/NzDsoWieOK2NeQVF2xzTsZ7jz4q/LfTyr7FE+3JN+QxZTUUoT4uxgUhdExPXAosy8rdW2bY5jBrA5M++L4vK1TzRr+o6I9Zk52PkI7z/+MRTl9eZW227Dvp8E/ENmHj3Z+244xrEUnRE/3a5jqH94jlvqbw8Fvlb2jr6XPrzOODN/HhE/iIhp29CZrqrbKVoLpAmzxi1JUo14jluSpBoxcUuSVCMmbkmSasTELUlSjZi4JUmqERO3JEk18v8BigyxjAVzA9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5016926" cy="501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956418" y="5701375"/>
            <a:ext cx="9149152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00"/>
                </a:solidFill>
                <a:cs typeface="Courier New" panose="02070309020205020404" pitchFamily="49" charset="0"/>
              </a:rPr>
              <a:t>Population and LE- Correlation: -39%</a:t>
            </a:r>
            <a:endParaRPr lang="en-US" altLang="en-US" sz="105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 descr="data:image/png;base64,iVBORw0KGgoAAAANSUhEUgAAAX4AAAEWCAYAAABhffzLAAAABHNCSVQICAgIfAhkiAAAAAlwSFlzAAALEgAACxIB0t1+/AAAADh0RVh0U29mdHdhcmUAbWF0cGxvdGxpYiB2ZXJzaW9uMy4yLjIsIGh0dHA6Ly9tYXRwbG90bGliLm9yZy+WH4yJAAAgAElEQVR4nO3deZgU1dn38e+PgREMxmVQ4wrEIHGLqLiMGw1oVFRASV41CvK4oDHGBzXG5dGExChq4pJNjRIXjDExohiNa0bbdVBBccU1brgAosYVB2bu949TA03T3VM9TE13T9+f6+qru/ZTp6vvPnXq1CmZGc4556pHt1InwDnnXOfywO+cc1XGA79zzlUZD/zOOVdlPPA751yV8cDvnHNVxgN/GZO0m6SXMoYHSnpK0qeSTihl2lx5kXSGpCkJrXu549BVPg/8ZUDSG5L2yB5vZg+Z2cCMUT8F0ma2mpn9rshtjJfULOmzrNf6K5v+9pCUkjS3FNvOR9Ldkn6ZY/woSe9L6h5zPfWSPpe0Wo5pT0k6viPSm8nMzjWzozpiXZJM0rcy1p19HHYISf2ibbUei29IOq2I5a+R9KuOTlc18MBfWfoCz6/E8o1m1jvr9W5HJa4LuAYYK0lZ48cC15vZkjgrMbNGYC4wJnO8pC2BzYEbVj6pXcoaZtYb+B5wlqQ9S52gLs/M/FXiF/AGsEeO8SlgbvT5PqAZWAR8BmwKrAL8BngLmAdcDvTKs43xwMN5pm0CfAhsGw2vD3wApKLhNDAZeBz4L3ArsFbG8jsBjwIfA0+3LhdNWwu4GngX+AiYDnwN+BJoifbls2ibOwCN0XreA/4A1Gasy4BjgVeidf0RUMb0o4E5wKfAC8C2wCnAtKz9/T1wSY586BXt3+4Z49aM8nzraHhEtO5PgXeAn+TJ0zOA+7LGXQDcHH3+LfA28AkwC9gtY76aaPnXou3MAjaKpm0B3Bt9X/OAM6Lxk4C/RJ/7RXl1eHRsfAD8X8b68+Yz8GC07OfR93IQGcdhNM9m0THxMaEgMjJj2jXR9/KvKO2PAZvkyaPWdHbPGPc4cErG8D+A96Pv5UFgi2j8BGAx0BSl87aMY3casAB4HTgha79nRnk+D7io1L/9Ur1KngB/xQv80XAaOCpj+BLgn4TguhpwGzA5zzbGkyfwR9Nbg+aqwN3Ab7K2+w6wJSFoT8sIMhsACwkBsRuwZzS8djT9X8DfCQG0BzAk175F47Yj/Il0j4LCHGBixnQDbgfWADaOftx7R9O+H6Vxe0DAtwhnSOsRgtga0XzdgfnAdnny4UpgSsbwMcDsjOH3iIJ0tE/b5lnPRlFg2jga7kY4CxgdDR8G1EXpOZkQ3HpG004BngUGRvuydTTvatH2TwZ6RsM7RstMYsXAfyXhz2xr4CtgsyLy+Vu5jsPoO3yV8MdUCwwjBPiB0fRrCH9KO0Trvx74W548ak1n92h4J+AL4ICMeY6I9nMVwvGe+V1cA/wqY7gb4U/yZ1Havgn8B9grmt4IjI0+9wZ2KvVvv1SvkifAX+0L/FFA+JyM0hRQD7yeZxvjgSWEUlrr67Wsef4ZBZxngFWytntexvDmhJJWDXAqcF3Weu4mlDbXI5Tq12xr3/KkeSJwS8awAbtmDN8InJaxzf/Ns547gaOjz/sBLxTY5q6E0mWvaPgR4MSM6W8R/gy+HuN7/TfLSuR7EkrePfLM+xHLzipeAkblmOcQ4Kk8y09ixcC/Ycb0x4GDi8jnfIF/N8KfVLeM6TcAk6LP17D8H+cI4MU8221N58eEM0AjnMEqz/xrRPOsnrGtzMC/I/BW1jKnA1dHnx8EfgH0KfY32tVeXsdfudYmlM5nSfpY0sfAXdH4fGaY2RoZr02ypl9JKNX/3sy+ypr2dsbnNwklvz6EUvX3W9MQpWNXQtDfCPjQzD6Ks0OSNpV0e3Qh9RPg3Ggbmd7P+PwFoeRGtK3X8qz6WkIJm+j9unxpMLOHCWcSoyR9k3AG8deMWcYQgtmbkh6QVF9gl64FxkWfxwJ/NbPFAJJOljRH0n+jPFudZfuab18K7WMuOfMqZj7nsz7wtpm1ZIx7k3DmV3C7BfSJ5vkJ4U+mR5TOGknnSXotSucbGfPn0hdYP+tYPANYN5p+JKGK9EVJT0jar410dVke+CvXB4RS0hYZgXx1CxfJiiapN+FU+s/AJElrZc2yUcbnjQnVGB8Q/hCuy/pD+ZqZnRdNW0vSGjk2aTnGXQa8CAwws68TfrTZF1rzeZtwrSKX6cB3oour+xGqHwqZSgjYY4F7zGze0kSbPWFmo4B1ovXeWGA9NwMbSBoKHBitF0m7Ec6U/h/hbGgNwllG677m25dC+1iMlcnnd4GNJGXGjo0J1WztZmbNZnYh4XrKcdHoHwCjgD0If4z9ovGtac0+ht4mnPFmHourmdmIaBuvmNkhhO/ufOAmSV9bmXRXKg/85aOHpJ4Zr4JNB6MS15XAxZLWAZC0gaS92rn93wKzLDQJ/BfhQnGmwyRtLmlV4JfATWbWDPwF2F/SXlEJrWfUVHNDM3uPUM1yqaQ1JfWQtHu0vnlAnaTVM7axGuHC22eSvg38sIj0TwF+Imk7Bd+S1BfAzBYBNxFK7o+b2VttrGsqIdgcTSi1AyCpVtKhklaPSu6fEC6452Rmn0fbvRp408xmZuznEsKZRXdJPwO+nrUvZ0saEO3LdyTVEa5vfEPSREmrSFpN0o7xsmc5beXzPEL9eC6PEaoYfxp9nylgf+Bv7UhHLudF6269hvEV4ZrRqoQzk0LpfBz4RNKpknpFx+OWkrYHkHSYpLWj387H0TJ5v7+uzAN/+biDUIJvfU2KscyphAttM6JT4X8TLgjmU5+jHf/2kkYBexNazACcBGwr6dCMZa8j1Km+T7iweAKAmb1NKJWdQQhkbxMuTrYeW2MJZwcvEi6qToyWe5FQN/yf6LR8fcKp/g8IFwuvJFwUjsXM/gGcQwjunxJK45lnLdcCW1GgmidjXW8QWil9jXDdI9NY4I0ov49lWRVSPtcSqiCmZoy7m/CH+DKhmmQRy1elXUQ4k7iHEKD/TLjm8CnhWsH+hO/hFWBoW/uTQ1v5PAm4Nvpe/l/mBDNrAkYC+xDO+C4FxkXfZ0f4F+F6x9GEPHuTcDbxAjAja94/A5tH6ZweFUT2BwYRWvR8QPgTbS1c7A08L+kzQkHn4KhQUHUUXfRwLi9JacKFw0TuDO0MkjYm/Pl8w8w+KXV6nCslL/G7Li+qjz6J0KzQg76rerFuQXeuUkUX7+YRqgz2LnFynCsLXtXjnHNVxqt6nHOuylREVU+fPn2sX79+pU6Gc85VlFmzZn1gZivc1FkRgb9fv37MnDmz7Rmdc84tJenNXOMTreqRdKKk5yU9J+mG6OaeSZLekTQ7eo1IMg3OOeeWl1iJX9IGhJt8NjezLyXdCBwcTb7YzH6T1Ladc87ll/TF3e5Ar6j7gVUJ/Xw455wrocQCv5m9w7KHhLwH/NfM7okmHy/pGUlXSVoz1/KSJkiaKWnmggULkkqmc85VncQCfxTQRwH9CV25fk3SYYSeATch9KfxHnBhruXN7AozG2xmg9deu1BPw84554qRZFXPHoQuUhdEPRneDOxsZvOiLlhbe5fcIcE0OOecy5Jk4H8L2EnSqpIEDAfmSFovY54DgOcSTINzzrWtsREmTw7vHTdr2UqsVY+ZPSbpJuBJQt/jTwFXAFMkDSI8ROENwmPsnHOuNBobYfhwaGqC2lpoaID63A9WK2LWspboDVxm9nPg51mjxya5TeecK0o6HSJ5c3N4T6fzRvMiZi1r3lePc666pVKh+F5TE95TqY6YtaxVRJcNzjmXmPr6UGeTTodIXqAIX8SsZa0iumUePHiweV89zjlXHEmzzGxw9niv6nHOuSrjgd8556qM1/E75ypXY+PSCvdG6iu+7r2zeOB3zlWmjEb1zd1rOd0aeLi5vqLb13cWr+pxzq2cTriVNecmshrV77I4vVz7epefl/idc+3XCbey5t1Ea6P6piboXssjlqKmubLb13cWD/zOufYr8lbWjCr52P8PeTeR0ai+JpVickfV8bcnkRXGA79zrv0yS91tFLXbe3JQcBP19UtX0vpfsFK6Smc8bfDA71wVKViYbU9Jt4hbWdvbz81K3S0b7dOzdSluX1jf5vJvTk2z0Zdf0Y0W+Oqryu2Mpw0e+J1LUhlVGxQszK5MSTej1F1IEScHRW8iZzZH+2RfNbFJSy3/6tbA2avU5921xka4bkodf6QFA2hpQXV1+ddfSBl977l44HcuKWVWbVCwxN0J3U4m1c9N3myO9kktzfSgid1a0sxoqs+7a+k0rNm8kGa60Z0WWtQNLVxY/NdYZt97Lt6c07mk5AqmJVSwZ8lO6nayvh5OP71j42DebI72ybrVsJhaHuqWWrZrOdqH1tXBg91SNLEKi6nBaleBVKr4r7HMvvdcvMTvXFJWpm4jAQVL3BXc7WTebI72Sek0r9Wl2HdhPb9OQT0rlsgbqWfiRPjK6tmrpoEL90+zw09TUF9PiiK/xjL73nPx3jmdS1Jn1vWWSb1yKZJR1DYnT4azzgol8poaOPtsJnN69ihOP72d68+zwLNXNLJwWpq6MSm2mtA5GZOvd07MrOxf2223nTnnCnj0UbNevcxqasL7o49WczIKy5HIpNP9zJ8etc/pZYupsc/pZc/8qXMyBphpOWKq1/E71xWUSb1ymSSjsNZqrbPPXnrhNceoDrVwWppamuhOuNC8cFq6YzdQJK/jd64rKJN65TJJRttytA+N2Sq1XerGpGi6pxajicXUUjcmlcyGYvLA71xXUCYXZ8skGWVnqwn1PEtDp9fx5+OB37nO0s6rnldcAdOmwZgxMGFCp2xypSRZcl5BmVzQjmOrCfVQ4oDfygO/c52hnTf1XHEFHHNM+HzPPeE9Z/DPsf5G6sv9PqKV09gIQ4cu28H77++UHayg/5q8/OKuc52hnVc9p00rPFxo/R1+oTVPv/ud0B1/blOnhv50zML71Knxl21nolv/X886K7wXs3jJ8ikHL/G7DtUVSkOJaOdVzzFjlpX0W4fjrj9FB15ozXPGkj36sUsa2WphurwPgJXoUqG9PVs0NsKpuzey65I0p3ZPcf6D9SXNHg/8rsNUQBclpdPOq56t1Tpt1vHnWH89HXihNU/Eyxy97VeNfPv44dDSSQfAuHFw1VWweDH06BGGV2Jf4mhvq6WHLmjkriXDqaWJpiW1/OGCBupvKd2PwwO/6zCd0M9XZWvnVc8JE2Je1E2yiWKeiJc5epjSdG9ugpZOOgDq68M2iv1nW4k2p+1ttbTpu8va8RtNbPpumvAEgdLwwO86TMW04XbFyxPxMkfvV5dCE6MDoKYG3nornAYmGPwbqSdN6E8n9lZWss1pe/5MNzkyRdPjy9rxb3JkqrgVdDDvq8d1KK/jryK5vuzGxnCR9eqrYckSmrvXcv3/NDBgXMfXaVda1WI59dXjJX7XoTq1DbdLRKw/73xRt7X6ZckSaG6mpbmJl/6U5thr8z8Apb06pGqxE0sq3o7fObdyEgpY+eL5CpsrFHWjOr/mRU0stlrus1QiVf4rXbVYaacMHcgDv3OVJsGAla/t/wqbKxR1ozr0uVPTHH5Viiea6xO55rPS3UNUcWsED/zOVZoEA1aueJ5zc6e3EXXr6+lbX8/kccnWpKxU1WIVt0bwwO9cpUkwYOUrRed9wlUbUbesr/lUcY9y3qrHuUrUyc2nvLVWZcrXqscDv3POdVH5Ar930uac6zhxeiJrY57syeXUuVlX4XX8zrmOEae1URvzZE++5BKYOLEqW1wmykv8zrmOEacf6DbmyZ48bVoFPMO3AiUa+CWdKOl5Sc9JukFST0lrSbpX0ivR+5pJpsE510laWxvV1ORvbdTGPNmTx4xpe5WueIld3JW0AfAwsLmZfSnpRuAOYHPgQzM7T9JpwJpmdmqhdfnFXecqRJzmP23Mkz3ZWxS1X6e36okC/wxga+ATYDrwO+D3QMrM3pO0HpA2s4GF1uWB3znnitfprXrM7B3gN8BbwHvAf83sHmBdM3svmuc9YJ08CZ4gaaakmQsWLEgqmc45V3XabNUjaR1gF2B94EvgOWCmmbW0sdyawCigP/Ax8A9Jh8VNmJldAVwBocQfdznnnHOF5Q38koYCpwFrAU8B84GewGhgE0k3ARea2Sd5VrEH8LqZLYjWdzOwMzBP0noZVT3zO2xvnHPOtalQiX8EcLSZvZU9QVJ3YD9gT2BanuXfAnaStCrhTGE4MBP4HDgcOC96v7XdqXfOOVe0vIHfzE4pMG0J4WJtXmb2WHRW8CSwhHDWcAXQG7hR0pGEP4fvtyPdzjnn2ilOHf//AlcDnwJTgG2A06ILtQWZ2c+Bn2eN/opQ+nfOOVcCcVr1HBHV438XWBv4H0I1jXPOuQoUJ/Areh8BXG1mT2eMc845V2HiBP5Zku4hBP67Ja0GFGzK6ZxzrnwVrOOXJOBnhCqe/5jZF5LqCNU9zjnXtjLqc6GMklJSBQO/mZmk6Wa2Xca4hcDCxFPmXKlUSHSoiGQm+GD4Ck5KycXpj3+GpO3N7InEU+NcqVVIdKiQZCb6YPgKTkrJxanjHwo0SnpN0jOSnpX0TNIJc64k4vQpXwYqJJnxumquvqSUXJwS/z6Jp8K5ctEaHVqL0mUaHSokmaFI3dBQmjqprLqwpJJSEVVuWWJ3yxx11tazdThXVw5J8W6ZXaeqkF9yhSSzNDqpLqzcq9zydcsc587dkcCFhN455wN9gTnAFh2dSOfKQn19ef1686iQZJZGJ1XoV+p1gzh1/GcDOwEvm1l/QncLjySaKufcMo2NMHlyeC8jZZqsoJMq9Cv1ukGcOv7FZrZQUjdJ3czsfknnJ54y51zZ1iWUabKW6aRrC6W8hLEy4gT+jyX1Bh4Crpc0n9DbpnMuaWVal1CmyVpeJ9WFVWKVW5yqnlHAF8BE4C7gNWD/JBPlnIuUoi4hRh1OEskq66qjLqbNEr+ZfS6pLzDAzK6NHqxSk3zSnHOdXpcQsw6no5NV9lVHXUycVj1HAxMIj2DcBNgAuBzvU9+5ztGZdQlF1OF0ZLIqouqoC4lT1fMjwsPWPwEws1eAdZJMlHOuRErUTKVSW8dUqjgXd78ys6bQUefS5+3Gu+vLOVdZStRMZaU2G+NONr/ZbXlxAv8Dks4AeknaEzgOuC3ZZDnnSqZEzVTatdkYFwf8+sGK4lT1nAYsAJ4FjgHuAM5MMlHOORdLjN7qKqZDu04Up8Q/AvizmV2ZdGKcc64oMXqrq5gO7TpRnMB/MPBbSdMIz9ydk3CanHMunhgXByr17tokxeqdU9LXgUMIj1w04GrgBjP7NNnkBd47p3POFS9f75xx6vgxs0+AacDfgPWAA4AnJf24Q1PpnHNdQZ7bkMvl7uQ4N3DtDxxBuHnrOmAHM5sf3cE7B/h9skl0zrkKkqcZUTm1LopT4v8+cLGZfcfMfm1m8wHM7AvCH4KrMuVSaqk4nnHVIU8zonJqXZS3xC9JFowrsPx9CaTJlbFyKrVUlArKuJLc7NSV7rDK04yonFoXFarquT9qyXNr5mMWJdUCuwKHA/cD1ySaQldWvE+VdqqQjCvJ/1MF/SnGkqcZUTm1LioU+PcmVOXcIKk/8DHhmbs1wD2E6p/ZySfRlZNyKrVUlArJuJL8P1XIn2JR8tyGXC599+cN/Ga2CLgUuFRSD6AP8KWZfdxZiXPlp5xKLRWlQjKuJP9PFfKn2JW02Y5f0m+Aq8zshc5J0oq8Hb9zncfr+MtEYyNvTk3zACkGjKtvV7bka8cfJ/AfRbhxqzvLbtz6b/FJaD8P/M65qtLYSPPQ4dhXTTRRy4jaBianiw/+7b6By8ymmNkuwDigH/CMpL9KGlpcEpxziclqKuotRytcOo2amuhOMz1oYpfF6Q5t/hmnrx4k1QDfjl4fAE8DJ0k6xswO7rjkdCw/e3RdXmMjTJ0KV18NS5ZAbS3PXtLA8In1XaaRTFVKpbDaWhZ/1cRianmkR4rJqY5bfZw7dy8CRgINwLlm9ng06XxJL3VcUjpWV2sh5twKWg/yRYugtcq2qYmF09I0NdV3qUYyVae+npr7G5gb1fFPbmcdfz5xSvzPAWdGd+pm26HjktKxumILMeeW03qQtwZ9CWprqRuTovYhbyRT8err6VtfT6E7aNsrTuD/COjROiBpDSBlZtM7+yJvMbyFmOvyMg/ymho44ggYN46t6utp2MqrOUvp2SsaWTgtTd2YFFtNKL8vIE6rntlmNihr3FNmtk2iKcvQ3lY9Xsfvujw/yMvOs1c0sskxw6kltMh57U8NJQv++Vr1xCnx52r5E+uicKmVy11yziXGD/Kys3Bams0ILXKMcM2FMiv1x+mdc6akiyRtIumbki4GZiWdMOecq0R1Y1I0UctialhMuOZSbuKU3H8MnAX8HRChn54ftbWQpIHRMq2+CfwMWAM4mvAAd4AzzOyOItJcuarstLzKdtc5ALaaUM+zNFR2HX+HbCTcB/AOsCPhLuDPzOw3cZfvEnfuVln70irbXefKUrvv3JW0qaQrJN0j6b7WV5HbHw68ZmZvFrlc11FOT2HoBFW2u85VlDhVPf8ALgemAM3t3M7BwA0Zw8dLGgfMBE42s4+yF5A0AZgAsPHGG7dzs2WkytqXVtnuOldR4jTnnGVm27V7A+HBLe8CW5jZPEnrErp9MOBsYD0zK/gIxy5R1QNVV+ldZbvrXNlZmeact0k6DrgF+Kp1pJl9GHPb+wBPmtm8aLl5GYm6Erg95noqX5U1vauy3XWuYsQJ/IdH76dkjDNCK504DiGjmkfSemb2XjR4AKFLCOecc52kzcBvZv3bu3JJqwJ7AsdkjL5A0iDCn8cbWdOcc84lLG63zFsCmxOeuQuAmU1ta7moY7e6rHFji0yjc865DhSnW+afAylC4L+DUGf/MNBm4HfOOVd+4nTZ8D1CO/z3zex/gK2BVRJNlXPOucTECfxfmlkLsETS14H5xL+w65xzrszEqeOfGfXBfyWhc7bPgMcLL+Kcc65cxWnVc1z08XJJdwFfN7Nnkk2Wc865pMTpq6eh9bOZvWFmz2SOc845V1nylvgl9QRWBfpIWpPQJTPA14H1OyFtzjnnElCoqucYYCIhyM9iWeD/BPhjwulyzjmXkLyB38x+C/xW0o/N7PedmCbnnHMJitOcsyVq1QOApDWjTtucc85VoDiB/2gz+7h1IOo7/+jkkuSccy5JcQJ/N0mt9futj1GsTS5JzjmXnMZGmDw5vHfszJUjzg1cdwM3Srqc0KPmscBdiabKOecSUNSzoLvwg6PjlPhPBe4Dfgj8CGgAfppkopxzLglFPQu6Cz84Os6duy2SrgHuM7OXkk+Sc84lo6hnQXfhB0fH6ZZ5JPBrQr1+/+ghKr80s5FJJ8455zpSfX2osYn1LOiiZq4ssR62DgwD0ma2TTTuGTP7TiekD+hCD1t3zrlOlO9h63Hq+JeY2X8TSJNzzrkSiNOq5zlJPwBqJA0ATgAeTTZZzjnnkhKnxP9jYAvgK+AGQl89E5NMlHPOueTEadXzBfB/ks4Pg/Zp8slyzjmXlDj98W8v6VngGeBZSU9L2i75pDnnnEtCnDr+PwPHmdlDAJJ2Ba4GOq1Vj3POuY4Tp47/09agD2BmDwNe3eOccxUqTon/cUl/IlzYNeAgIC1pWwAzezLB9DnnnOtgcQL/oOj951njdyb8EQzr0BQ555xLVJxWPUM7IyHOOec6R5xWPddJWj1juK+khmST5ZxzLilxLu4+DDwmaYSko4F7gUuSTZZzzrmkxKnq+ZOk54H7gQ+Abczs/cRT5pxzLhFxqnrGAlcB44BrgDskbZ1wupxzziUkTqueMcCuZjYfuEHSLcC1LGvt45xzroLEqeoZnTX8uKQdkkuSc865JOWt6pF0Y8bn87Mm355YipxzziWqUB3/gIzPe2ZNWzuBtDjnnOsEhQJ/oWcyFn5eo3POubJVqI5/VUnbEP4cekWfFb16dUbinHPOdbxCgf894KLo8/sZn1uHnXPOVaC8gd/76HHOua4pTpcN7SJpoKTZGa9PJE2UtJakeyW9Er2vmVQanHPOrSixwG9mL5nZIDMbBGwHfAHcApwGNJjZAKAhGnbOOddJEgv8WYYDr5nZm8Aowp2/RO+j8y7lnHOuw8Xpq0eSDpP0s2h443bcuXsw4QleAOua2XsA0fs6ebY7QdJMSTMXLFhQ5Oacc87lE6fEfylQDxwSDX8K/DHuBiTVAiOBfxSTMDO7wswGm9ngtdf2+8Wcc66jxAn8O5rZj4BFAGb2EVBbxDb2AZ40s3nR8DxJ6wFE7/OLWJdzXUZjI0yeHN5dGamCLyZO75yLJdUQ3a0raW2gpYhtHMKyah6AfwKHA+dF77cWsS7nuoTGRhg+HJqaoLYWGhqgvr7UqXLV8sXEKfH/jtAaZx1J5xCeyHVunJVLWpXQz8/NGaPPA/aU9Eo07byiUuxcF5BOh9jS3Bze0+lSp8gBVfPF5C3xS+pvZq+b2fWSZhFa5ggYbWZz4qzczL4A6rLGLYzW5VzVSqVCgbK1YJlKlTpFDqiaL6ZQVc9NwHaSGsxsOPBiJ6XJuS6vvj7UIqTTIbZ0wdqEylQlX0yhwN9N0s+BTSWdlD3RzC7KsYxzLqb6+i4bVypbFXwxher4Dya05OkOrJbj5ZxzrgIV6qTtJeB8Sc+Y2Z2dmCbnnHMJKnRx9zAz+wuwuaTNsqd7VY9zzlWmQnX8X4vee+eY5k/gcs65ClWoqudP0fsvsqdJmphkopxzziWnvb1zrtDKxznnXGVob+BXh6bCOedcp2lv4Pc6fuecq1CFWvV8Su4AL6BXYilyzjmXqEIXd/0mLeec64I669GLzjnnyoQHfuecqzIe+J1zrsp44HfOuSrjgd8556qMB37nnKsyHvidc67KeOB3zrkq44HfOeeqjAd+55yrMh74nXOuynjgd865KuOB3znnqowHfuecqzIe+J1zrsp44HfOuSrjgd8556qMB37nnKsyHvidc67KeOB3zuMGdSwAABQZSURBVLkq44HfOeeqjAd+55yrMh74nXOuynjgd865KuOB3znnqowHfuecqzIe+J1zrsokGvglrSHpJkkvSpojqV7SJEnvSJodvUYkmQbnnHPL657w+n8L3GVm35NUC6wK7AVcbGa/SXjbzjnnckgs8Ev6OrA7MB7AzJqAJklJbdI551wMSZb4vwksAK6WtDUwC/jfaNrxksYBM4GTzeyj7IUlTQAmAGy88cYJJtN1NYsXL2bu3LksWrSo1ElxrtP07NmTDTfckB49erQ5r8wskURIGgzMAHYxs8ck/Rb4BPgD8AFgwNnAemZ2RKF1DR482GbOnJlIOl3X8/rrr7PaaqtRV1eHn2G6amBmLFy4kE8//ZT+/fsvHS9plpkNzp4/yYu7c4G5ZvZYNHwTsK2ZzTOzZjNrAa4EdkgwDa4KLVq0yIO+qyqSqKuri32Wm1jgN7P3gbclDYxGDQdekLRexmwHAM8llQZXvTzou2pTzDGfdDv+HwPXS3oGGAScC1wg6dlo3FDgxITT4Fwi0uk0ffv2Zfjw4aRSKW644QYA9tlnH1KpFKuvvjqpVIp99tmHa665hoEDBzJkyBDGjx+/3HoOPvhgnn/++aXDF198MVOnTm1XmmbPns2f//zndu9TuUqn03Tv3p358+cD8MQTTyCJN954Y6XWeeaZZxa1jJmxzTbb0NLSsnTc6NGjefPNN9uVhmuuuYZZs2a1a9mVkWjgN7PZZjbYzL5jZqPN7CMzG2tmW0XjRprZe0mmwbkkjR07loaGBu68806uv/56nnzySe68807S6TRbbbUV6XSaO++8E4BTTjmFBx54gF69evHwww8vXceBBx7ILbfcsnT49ttvZ7/99mtXegYNGsSRRx65cjtVpgYNGsStt94KwC233MLgwStUXSdOEvX19Tz66KMAfPHFFyxcuJC+ffu2a33jx49nu+2268gkxuJ37jrXAXr16sXJJ5/Mbbfd1ua8gwYNYu7cuUuHR4wYwd133w3AggUL6N69O4sWLWLo0KHsuuuuHHfccQC0tLRw1FFHMWTIEPbZZx8AHnnkEXbZZReGDh3K3//+9+VKsVtvvTXjxo1j6623Zvbs2QBMmTKF3Xbbjd12240nn3ySDz/8kFQqxdChQznhhBM6NE862rBhw2hoaADg+eefZ4sttgDgyy+/5JBDDmHYsGEcdNBBLF68mNmzZzNkyBB22mknzj33XCD8Weywww4MGzaMO+64Y7l1F5MvBx54INOnTwfgrrvuYq+99uKuu+5iyJAhDB48eOnZ2vvvv7/07O/0008H4LLLLmOnnXZi6NChvPTSS0yaNIl///vfpNNpRo0axf77788uu+zCZ599hpnxwx/+kGHDhrHvvvvy0Ucf8eijj7LjjjsybNgwrrrqqnbnZdI3cDlXthobIZ2GVArq61d+feuvvz7vv/9+m/M9+OCDnHzyyUuHe/fuzVprrcXcuXO5++67GTlyJH369OHee++le/fuHHbYYbzyyis899xzrLPOOkyZMmVpVcNpp53GrbfeSp8+fWhpaeHBBx9cut7333+fxx57jFmzZnHttdey4YYb8s9//pMHH3yQjz76iCOOOILjjz+eVCrFpEmTSKqF31IrmeG1tbX07NmTGTNmsNlmmy3N6ylTpjBy5EgOOeQQLrvsMm666SZGjx5NOp1GEkOHDuXEE09k2rRp3HjjjfTr1w8z44EHHgDggw8+KCpfUqkUZ5xxBhD+TE477TT69+/P3nvvzZIlS0ilUowbN47Jkydz4okn8t3vfpeWlhbmz5/PP/7xDx555BFqamqWqy5qddttt3HOOefQ0NBAt27d2Hjjjbnsssu48847ufzyy/n88885//zzSaVSK/V9eYm/0jU2wuTJ4T35xbqMxkYYPhzOOiu8d0Q+vPPOO6y33np5p//6178mlUoxYMAAtt122+WmjR49munTpzN9+nRGjx7NwoUL+d73vkcqleLhhx/m3Xff5eWXX2bnnXcGoFu3ZT/dPn36rDAO4Fvf+hY9e/Zkgw024OOPP+Y///kPTz/9NEOHDuXAAw/k448/ZsiQIbS0tPCDH/yAv/zlLyufCfl0UIaPGDGCY489lgMPPHDpuDlz5nDJJZeQSqW49tprmT9/Pq+//jojRoxgyJAhzJkzh/nz53PmmWfyq1/9ivHjx/Pqq68uXb7YfOnevTubbbYZs2fP5uWXX2aLLbZg1qxZ7LHHHgwfPnzp9Zrs7+v1119n2223paamZum4TFtuuSXA0u9rzpw5/O1vfyOVSnHOOefw4Ycfctxxx3HjjTcyduxYnnjiiXblIXiJv7K1/piamqC2FhoaYpWk2rlYl5JOh/1vbg7v6fTK5cGiRYu45JJL+MUvfpF3nlNOOYWjjjoq57SRI0cyevRounXrxgYbbMCFF17I6NGjGT9+PIceeihmxsCBA5kxYwb77bcfLS0tdOvWDUksXLiQurq6FUqQma08zIz+/fuz/fbbc9NNNwHhRrfm5mZ++ctfAqEKauzYse3PhEI6KMNbq8W23377peMGDhzI8OHDGTNmDBD266STTuLUU08llUqx6667Ymb07duXKVOm8Oijj3LRRRdx0EEHAbQrXw488EAmTpxIKpUC4IILLmDKlClssMEGDBgwYGm6ZsyYwR577EFLSwvf/OY3eeqpp5Z+d219XwMHDmTcuHFLzw4XL17MkiVLuPTSS3n33Xc58sgjl14/KpYH/krWzh9TRwe9SpRKhT+91j+/6PdbtOuuu47Gxkaam5uZMGEC22yzTbvWU1dXR21tLXvuuScQ6rPHjRu3tC4Zwp/Dbbfdxu67707v3r254447mDx5Mvvvvz+rrLIKxx57LOuuu27ebay99trsu+++7L777tTU1DBs2DCGDBnCGWecweLFi9ljjz3alfZYOijDe/fuvUKrpQkTJnD00Udz6aWXYmZMnjyZfffdl+OPP57NN9+c2tpaACZNmsSMGTP47LPPuPDCC5cu35582WuvvTj00EM577zzADjggAMYNWoUgwYNYs011wRCNdzhhx/Or371K3beeWfOPfdcxowZw84770yvXr24/PLLC+7ryJEjOeGEExg2bBgAEydO5D//+Q8333wzn332Gaeeemq78hASvHO3I/mdu3l4iT+nOXPmsNlmm7U5X0fX8bs2eIYnLvvYz3fnrpf4K1l9fYjaRf6Y2rlYl1NfX737XhKe4WXDA3+la+ePyX+DzlUvb9XjuqRKqMJ0riMVc8x74HddTs+ePVm4cKEHf1c1Wnvn7NmzZ6z5varHdTkbbrghc+fOZcGCBaVOinOdprU//jg88Lsup0ePHsv1Se6cW55X9TjnXJXxwO+cc1WmIm7gkrQAaF+H18npQ3iEpFuR501+njf5ed7k19686Wtma2ePrIjAX44kzcx1R5zzvCnE8yY/z5v8OjpvvKrHOeeqjAd+55yrMh742++KUiegjHne5Od5k5/nTX4dmjdex++cc1XGS/zOOVdlPPA751yV8cAfg6QTJT0v6TlJN0jqKWktSfdKeiV6X7PU6SyFPHkzSdI7kmZHrxGlTmcpSPrfKF+elzQxGufHDXnzpmqPG0lXSZov6bmMcXmPFUmnS3pV0kuS9ip2ex742yBpA+AEYLCZbQnUAAcDpwENZjYAaIiGq0qBvAG42MwGRa87SpbIEpG0JXA0sAOwNbCfpAH4cVMob6B6j5trgL2zxuU8ViRtTvidbREtc6mkmmI25oE/nu5AL0ndgVWBd4FRwLXR9GuB0SVKW6nlyhsHmwEzzOwLM1sCPAAcgB83kD9vqpaZPQh8mDU637EyCvibmX1lZq8DrxL+RGPzwN8GM3sH+A3wFvAe8F8zuwdY18zei+Z5D1indKksjQJ5A3C8pGeiU9hqrM54DthdUp2kVYERwEb4cQP58wb8uMmU71jZAHg7Y7650bjYPPC3ITr4RgH9gfWBr0k6rLSpKg8F8uYyYBNgEOEP4cKSJbJEzGwOcD5wL3AX8DSwpKSJKhMF8qbqj5uYlGNcUe3yPfC3bQ/gdTNbYGaLgZuBnYF5ktYDiN7nlzCNpZIzb8xsnpk1m1kLcCVFnoZ2FWb2ZzPb1sx2J5zGv4IfN0DuvPHjZgX5jpW5LDtDAtiQIqtYPfC37S1gJ0mrShIwHJgD/BM4PJrncODWEqWvlHLmTevBGjmAcGpfdSStE71vDBwI3IAfN0DuvPHjZgX5jpV/AgdLWkVSf2AA8HgxK/Y7d2OQ9AvgIMLp6FPAUUBv4EZgY0IA/L6ZZV+c6fLy5M0Uwum6AW8Ax7TWVVYTSQ8BdcBi4CQza5BUhx83+fLmOqr0uJF0A5AidL88D/g5MJ08x4qk/wOOIPzuJprZnUVtzwO/c85VF6/qcc65KuOB3znnqowHfuecqzIe+J1zrsp44HfOuSrjgb+CSUpn98wnaaKkS6PPa0taLOmYrHm+Ielvkl6T9IKkOyRtGk3bNBp+VdIcSTdKWldSStLt0TzjJbVI+k7GOp+T1C9jeBtJ1po+SbdEPS6+Kum/GT0w7hztx+BovtUlTY3S9lr0efVoWr9onT/O2M4fJI3PkTeZPT2+IOmQrOkHROv6djT8WDTvW5IWZKSvn6Q3JD2bMe530TI7ZSw3R9KkHOlIZe3vvzOmTZD0YvR6XNKuWd/tS5KelvSEpEF5joHjozw1SX1yTF9H0uuSvpEx7lJJp+VI22xJe+TLo4zv4MuMfJ0qqUeetG0h6T5JLyv0MHmWJEXTxkv6Q45lWvP62Wj9v5K0SjStm6TfRcfas1G+9M+1bdcGM/NXhb6AY4Crs8bNAHaLPh8HPASkM6YLaASOzRg3CNgN6Em4u3T/jGlDgS0JbYxvj8aNJ7Qr/nvGfM8B/TKGL4i2fU1W+pauJ2NcmtDDJ8BNwKSMab8A/hF97kdo4/wqUBuN+wMwPkfeTAJ+En0eAHwC9MiYfmOUvklZy40H/pA17g2gT45tvARsHX2uATbPMc8K+xuN3w+Y1bpeYNsoT7+RI0/+B7g3zzGwTZQvOdMYzXMs8JeM7TwD9MiXtkJ5FG3ruYx9vg84NMeyvYDXgO9Gw6sCdwI/ypfP2XlNuFfmr8C10fAh0fHRLRreEFiz1L/DSnx5ib+y3UTo0ra1RNSP0GfOw9H0Q4CTgQ0VulCGEMgXm9nlrSsxs9lm9hDwA6DRzG7LmHa/meW6g/J2YAtJA7MnRKW67xF+3N+V1DPOzkj6FrAdcHbG6F8CgyVtEg0vIHRRezgxmdkrwBfAmtF2egO7AEeyrBvp9liH0KcMFroaeKGIZU8FTjGzD6LlnyT0wPijHPM2kqcTLjN7yszeaGNbVwCbSBpK+KM83kIXG3nFySMzaybcMZorbT8AHrGo0z4z+wI4niK6oTazzwh/WqMlrQWsB7xnoUsHzGyumX0Ud31uGQ/8FczMFhJ+eK39eB9MKIWbpI0IpcfHCSW3g6J5tiSUNHMpNC1bC6FUf0aOabsQ+vB5jVByjftAjc2B2VFAAZYGl9mEvsdbnQecrJh9kEvaltAXTGtfJ6OBu8zsZeDDaHpb7s+oDjkxGncx8FJUjXVMgT+43TKW/b9o3BasmNczWX4/W+1NuIuzXaJA+UNgGvCyhS6Ac6VtdsYfbJt5FO3vjoSO1rKtsH/R8dBb0teLSPsnwOuEs7Ybgf2jdF4oaZu463HL88Bf+W5gWYns4Gi49fON0ee/EUr/He2vhL56sutZD4m2Wey2Re5eBpcbb6EP8scJpcpCTpT0EvAYoepnZdI31JY9IOTiKB2/BAYD90RpyRUAAR7KWPacAtvI3v/rJc0lnB38PkYa8zKz2YTquEsLpG1QFJyhcB5tImk2sBB4y8yeibEvyyWnyOQr2oe5wEDgdELBo0HS8CLX5QgP0XCVbTpwUVQi6xVVGUD4oa4r6dBoeH2Fpxw9T6iGyeV5YEjcDZvZEkkXEgITAFEpfAwwMirdCqiTtJqZfdrGKp8HtpHUrfV0XlI3wlOa5mTNey6hqutB8rvYzH4j6UBgalSa/RowDNhSkhHqqU3ST82s6P5LokB5maQrgQWS6qIzsba8QKjWui9j3LbR+FaHErosPg/4I6Ezs5XREr0KUuhPKGceRbO8ZmaDFDpVS0saaWb/zFrN88DuWev9JvCZmX0aXeNtk6TVCNcVXgYws68I1wrulDSPcGbSEGtlbikv8Ve4qB40DVxFVNqP6t2/ZmYbmFk/M+sHTCacBdwHrCLp6NZ1SNpe0hBCCX5nSftmTNtb0lYFknANoXvmtaPhPYCnzWyjaNt9CVUMbT5pysxeJXT0dmbG6DOBJ6NpmfO+SAiS+8VY782EapTDCX96U82sb5S+jQhVCbsWWkcukvbVsgg2AGgGPo65+AXA+VGQJWq1M56sEnlUF38m4cxqs2LT2E6x8shCB2qnEUrg2a4Hdm1tJSSpF/A7wn7HEl1nuBSYbmYfSdpW0vrRtG7Ad4A3i94754G/i7iBUCpuPTU/BLgla55pwCFRqfYAYE+F5pLPE6pB3jWzLwmB9MdR87sXCMEob5/xZtZE+EG3Ph0o37bbqpZpdSSwqUITxdeATaNxuZxDaNkRxy+Bkwil6PakL7OOf2o0biyhjn82cB2hdUtz/lUsE5WQrwIelfQiof/5wyxHb5TR93Ih8JPsaZJOiKqDNgSekTQlzvYzZNfxf4/ivsPpwKqSdsuR5lHAmVF127PAE4SLy63GS5qb8Wr9Lu9XeOj444SWTq3NkdcBboumPUPomXKFJqGubd47p3POVRkv8TvnXJXxwO+cc1XGA79zzlUZD/zOOVdlPPA751yV8cDvnHNVxgO/c85Vmf8PwEpIoS99qQ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data:image/png;base64,iVBORw0KGgoAAAANSUhEUgAAARwAAAEICAYAAACNs0ttAAAABHNCSVQICAgIfAhkiAAAAAlwSFlzAAALEgAACxIB0t1+/AAAADh0RVh0U29mdHdhcmUAbWF0cGxvdGxpYiB2ZXJzaW9uMy4yLjIsIGh0dHA6Ly9tYXRwbG90bGliLm9yZy+WH4yJAAAf8ElEQVR4nO3deZhcVbX+8e+bGAiYMAYUgyEBgRtpFCEKYi4Shp8gg6IyRHDAiFfFgDhjuCA+9u+iDCJBUbSBoKQFFGT2ghDAOKCJMkfmAEHmMYRAQlj3j70bKk119anururu0+/nec7TVftMq5r0Yp996uyliMDMrBmG9XcAZjZ0OOGYWdM44ZhZ0zjhmFnTOOGYWdM44ZhZ0zjhmPWSpLMkfa8X+z8vaeO+jGmgcsJpIkmflnSLpBckPSLpNElrVaz/jqTl+R9gx/JMxXpJOkzSrZKWSFok6XxJW+b1Z0laJmlxXm6V9D+S1uwmrs3ycZ6Q9KykmyV9RdLwxv02ev+H2sUxF0pamn93j0o6U9KovjxHb0i6VtJnK9siYlRE3NtfMTWTE06TSPoq8H3g68CawHbARsBVklap2PTc/A+wY1mrYt2PgMOBw4B1gM2A3wF7VGzzg4gYDawHHJzP8ydJb+wirk2AG4AHgS0jYk1gX2ASMLqXH7tXJL2hh7vuFRGjgK2BdwNH9V1U1isR4aXBC7AG8DywX6f2UcBjwGfy++8Av+riGJsCK4D31DjPWcD3OrWNBh4GvtTFPr8CLusm/r2B24BngGuBiRXrAnhbtRiAHYFFwFfz53wYODiv+xywHFiWfzeX5PaFwDeBm4GXSAn6t53imQmc3EWsC4FdKt4fD1xa4HMsBI4EbgeeBs4ERuZ1nwbmdjrPq5+702deG7gUeDwf51Jgw7yuNf83fDF/5lOrHGtN4Oy8//2kZDmsMg7ghHzs+4Dd+/vfdz2LezjNsT0wErigsjEingeuAHYtcIydgUUR8bd6ThwRi4GrgP/sYpNdgN90tb+kzYB24MukXtPlwCWdemW1vJn0RzQWmAb8WNLaEXE6cA6pRzYqIvaq2Gcqqde2Fikh7tZx6Zl7PfsDv+zuxJLeCnwQ+GfBz3Eg8AFgE1LvsSc9o2GkZLURMA5YCpwKEBEzgD+Skv+oiPhSlf1nkn5fGwPvBz5J6ql22Ba4AxgD/ABok6QexNkvnHCaYwzwRES8XGXdw3l9h/0kPVOxzMnt6+Zte+LfpEuwaro77v6kHtBVEbGc9H/X1UhJtIjlwHcjYnlEXE76P/vm3exzSkQ8GBFLI+Jh4HrSZR7AbqTf5fwa+/8uj33NBa4D/n/Bz3FqPu9TpN7I1IKf8VUR8WRE/DYiXsjJvpWUOLqVx8z2B46MiMURsRA4EfhExWb3R8TPI2IFMAvYAHhTvXH2l55eI1t9ngDGSHpDlaSzQV7f4byIOKjKMZ7M2/bEWOCpLtZ1d9y3kLr2AETEK5IezMcs4slOn/kF0qVkLQ92ej8L+ALwc+Aguu/dfDgi/lDZIKnI56g87/2kz14XSasDPyQlxrVz82hJw3OSqGUMsEplnPl1ZYyPdLyIiBdy52bADIp3xz2c5vgLaTziI5WNeSB3d+DqAse4GthQ0qR6Tpzv0OxC6spX8wfgozUO8W/S5UHH8QS8FXgoN70ArF6x/ZvrCK+rqQo6t/8OeIekFmBP0qVYvbr7HOT3HcblfQCWUPEZJdX6jF8l9eC2jYg1gB06dss/a03P8ASpR7hRRdu4TjEOak44TRARzwLHAjMl7SZphKTxwPmkQdVuxyMi4i7gJ0C7pB0lrSJppKQDJH2r8/aSVpW0DemPtWMQtJpjgO0lHd/xhyTpbZJ+lcdNzgP2kLSzpBGkP6iXgD/n/W8EPi5puKTdKHj5kD1KGqvo7rO/SBpnmg38LSIeqOMcHbr7HACHStpQ0jrAt4Fzc/tNwBaStpI0kjS435XRpHGbZ/Jxjum0vsvPnHtA5wGtkkZL2gj4CmkcqxSccJokIn5A+kd8AvAcr92K3jkiXqrYdP9O38N5XtL6ed1hpAHIH5PutNwD7ANcUrH/NyQtJl1CnQ3MB7aPiCVdxHUP8F5gPHCbpGeB3wLzgMURcQfpMmYm6f/Ae5FuOy/Lhzg8tz1DGnT9XR2/ljbg7Xmsqrv9ZgFbUiA5V1Pgc0BKaFcC9+ble3nfO4HvknqDd5HGhrpyMmls6Angr8DvO63/EfAxSU9LOqXK/tNJPap783lmA2cU/qADnPLtNrMBTdI44F/AmyPiuQYcfyHw2c5jP9a33MOxAU/SMNKlxa8bkWyseXyXyga0PLD+KOluzW79HI71ki+pzKxpfEllZk1T2kuqMWPGxPjx4/s7DLMhZ/78+U9ExHrV1pU24YwfP5558+b1dxhmQ46k+7ta50sqM2saJxwzaxonHDNrGiccM2saJxwzaxonHBsw2tvbaWlpYfjw4bS0tNDe3t7fIVkfK+1tcRtc2tvbmTFjBm1tbUyePJm5c+cybdo0AKZOrXviPRugSvtow6RJk8Lfwxk8WlpamDlzJlOmTHm1bc6cOUyfPp1bb721HyOzekmaHxFVJ4pr2CWVpDMkPSbpdf9aJH1NUkgaU9F2pKS7Jd0h6QMV7dso1XK6W9Ipg2nCaCtuwYIFTJ48eaW2yZMns2DBgn6KyBqhkWM4Z1Hl6d48k/6uwAMVbW8HDgC2yPv8pKII22mkkiKb5sVPDJfQxIkTmTt35Xmt5s6dy8SJE/spImuEhiWciLie6hN3/xD4BivP7foh0lwnL0XEfcDdwHskbQCsERF/iXTtdzbw4UbFbP1nxowZTJs2jTlz5rB8+XLmzJnDtGnTmDFjRn+HZn2oqYPGkvYGHoqImzpdGY0lTcfYYVFuW55fd27v6vifI/WGGDduXB9Fbc0wdepU/vznP7P77rvz0ksvseqqq3LIIYd4wLhkmnZbPJfPmAEcXW11lbao0V5VRJweEZMiYtJ661V9WNUGqPb2di677DKuuOIKli1bxhVXXMFll13mW+Ml08zv4WwCTABuyvPHbgj8I1cKWMTKJTo2JJXoWJRfd263kmltbaWtrY0pU6YwYsQIpkyZQltbG62trf0dmvWhpiWciLglItaPiPERMZ6UTLaOiEeAi4EDcmmTCaTB4b/lqouLJW2X7059ErioWTFb8/gu1dDQyNvi7aQCcJtLWiRpWlfbRsRtpHo8t5PKahxaUaXwC8AvSAPJ95BqcVvJ+C7VEBERXS6kekU/Bm4GHifdyr4cOBRYs9a+/b1ss802YYPH7NmzY8KECXHNNdfEsmXL4pprrokJEybE7Nmz+zs0qxMwL7r4u+zyLpWkK0jjJReRCrI/BowENgOmABdJOikiLm5cOrShouNu1PTp01mwYAETJ06ktbXVd6lKpstHGySNiYgnau5cYJv+4kcbzPpHjx5t6Egkkt6YC5EhaTNJe+fazAzUZGNmA1ORQePrgZGSxgJXAweTHlswM6tLkYSjiHgB+AgwMyL2Ad7e2LDMrIwKJRxJ7wUOBC7LbZ5Hx8zqViThHA4cCVwYEbdJ2hiY09iwzKyMuu2pRHrq+/qK9/cChzUyKDMrp24TjqTNgK8B4yu3j4idGheWmZVRkbGY84Gfkh4vWNHNtmZmXSqScF6OiNMaHomZlV6RQeNLJH1R0gaS1ulYGh6ZmZVOkR7Op/LPr1e0BbBx34djZmVW5C7VhGYEYmblV+Qu1QjSnDQ75KZrgZ9FxPIGxmVmJVTkkuo0YATwk/z+E7nts40KyszKqUjCeXdEvLPi/TWSbmpUQGZWXkXuUq2QtEnHm/xog7+PY2Z1K9LD+TowR9K9pLItG5GmqDAzq0u3PZyIuJpUReGwvGweEd0+vFmttrik4yX9S9LNki6UtFbFOtcWNyu5LhOOpJ3yz48AewBvI9WW2iO3decsXl8H/CqgJSLeAdxJegrdtcXNhohal1TvB64B9qqyLoALah04Iq6XNL5T25UVb/8KfCy/frW2OHCfpI7a4gvJtcUBJHXUFnepGLNBqMuEExHH5J+NGq/5DHBufu3a4mZDQK0yMV+ptWNEnNTTk0qaAbwMnNPRVO0UNdq7iul04HRIVRt6Gp+ZNUatS6rRjTihpE8BewI7x2s1alxb3GwIqHVJdWxfn0zSbsA3gffnidk7XAzMlnQS8BZeqy2+QtJiSdsBN5Bqi8/s67jMrDlqXVKdUmvHiKg5zWiuLb4jMEbSIuAY0l2pVYGr8t3tv0bE5/NcyR21xV/m9bXFzwJWIw0We8DYbJCqdUk1vzcHjohqNVrbamzfSiop3Ll9HtDSm1jMbGCodUk1q5mBmFn51bqkOjkivizpEqrcGYqIvRsamZmVTq1Lql/mnyc0IxAzK79al1Tz88/rmheOmZVZrUuqm2vtmJ+HMjMrrNYl1SuksZvZwCXA0qZEZGal1eXT4hGxFTAVGEVKOq2kp7kfioj7mxOemZVJzflwIuJfEXFMRGxN6uWcDRzRlMjMrHRqzvgnaSxpnpp9gKdJyebCJsRlZiVUa9D4OtIDnOcBnwaeyqtWkbRORDzV1b5mZtXU6uFsRBo0/i/yHDOZcOVNM+uBWt/DGd/EOMxsCKg1p/H4Wjsq2bDWNmZmlWpdUh0vaRhwEenJ8ceBkaTJ1KcAO5OmnFjU5RHMzCrUuqTaN1dTOJA0//AGwAvAAuByoDUiXmxKlGZWCjVvi0fE7cCMJsViZiVXpNSvmVmfcMIxs6ZxwjGzpimUcCSNlbS9pB06lgL7VKstvo6kqyTdlX+uXbHOtcXNSq7bhCPp+8CfgKOAr+flawWOfRavrwP+LeDqiNgUuDq/d21xsyGi5l2q7MPA5rnud2HVaouTaojvmF/PAq4l1alybXGzIaDIJdW9wIg+Ot+bIuJhgPxz/dw+FniwYruOGuJjqbO2uKR5kuY9/vjjfRSymfWVIj2cF4AbJV0NvNrL6a4QXp1cW9xsCCiScC7OS194VNIGEfGwpA2Ax3K7a4ubDQHdJpyImCVpFWCz3HRHRCzv4fkuBj4FHJd/XlTR7triZiXXbcKRtCNpgHch6RLnrZI+FRHXd7NftdrixwHnSZoGPADsC+Da4mZDgyJqD3VImg98PCLuyO83A9ojYpsmxNdjkyZNinnz5vV3GGZDjqT5ETGp2roid6lGdCQbgIi4k767a2VmQ0iRQeN5ktp4rfTvgaT5cczM6lIk4XwBOBQ4jDSGcz3wk0YGZWblVOQu1UvASXkxM+uxWmVizouI/STdQpUv27m2uJnVq1YP5/D8c89mBGJm5VertvjD+eUXI+L+ygX4YnPCM7MyKXJbfNcqbbv3dSBmVn61xnC+QOrJbCzp5opVo0nz45iZ1aXWGM5s0mME/0OeKCtb7LriZtYTtepSPQs8C0wFkLQ+qRDeKEmjIuKB5oRoZmVRZIrRvSTdBdwHXEd6iNMPUJpZ3YoMGn8P2A64MyImkEr8egzHzOpWJOEsj4gngWGShkXEHGCrBsdlZiVU5FmqZySNIj1DdY6kx0hz1piZ1aVID+dDwFLgCOD3wD3AXo0MyszKqcjDm0sq3s5qYCxmVnK1vvi3mOoVEgRERKzRsKjMrJRqPUs1OiLWqLKM7m2ykXSEpNsk3SqpXdLInpQBNrPBpcj3cMZVW3p6QkljSZN5TYqIFmA4qcxvT8oAm9kgUuQu1WUVr0cCE4A7SAmgN+ddTdJyYHVSrakjqaMMMPCXXpzfzPpBkUHjLSvfS9oa+K+enjAiHpJ0AqlMzFLgyoi4UtJKZYDzoxSQSvv+teIQNcv9mtnAVeS2+Eoi4h/Au3t6wjw28yFST+ktwBslHVRrl2phdHFs1xY3G8CKFML7SsXbYcDWQG/+mncB7ouIx/PxLwC2p/4ywK/j2uJmA1uRHs7oimVV0pjOh3pxzgeA7SStLkmkZ7MW8FoZYHh9GeADJK0qaQK5DHAvzm9m/aTIGM6xAJLWSG9jcW9OGBE3SPoN8A/SIxL/JPVKRlF/GWAzG0SKlPqdBJxJ6uFAmiPnMxExoIvhudSvWf+oVeq3yG3xM0gTqf8xH2wyKQG5TIyZ1aXIGM7ijmQDEBFzgV5dVpnZ0FSkh/M3ST8D2km3o/cHrs3fx+m4TW5m1q0iCadjsq1jOrVvT0pAO/VpRGZWWkXuUk1pRiBmVn5FHt5cU9JJHd/glXSipDWbEZyZlUuRQeMzSIPE++XlOdJdKjOzuhQZw9kkIj5a8f5YSTc2KiAzK68iPZyl+bs3AEh6H+kpbzOzuhTp4XweOLti3OZpXnvmycyssJoJR9K7gE1IM+49BBARzzUhLjMroS4vqSQdDZwLfJT0hPj+TjZm1hu1ejj7A1tFxAuS1iXVpPp5c8IyszKqNWj8YkS8ANBR6rc5IZlZWdXq4Wwi6eL8Wp3eExF7NzQyMyudWgmn86x+JzQyEDMrvy4TTkRc18xAzKz8PC5jZk3jhGNmTVPkafGWvj6ppLUk/UbSvyQtkPRe1xY3K78iPZyfSvqbpC9KWquPzvsj4PcR8R/AO0llYlxb3Kzkuk04ETEZOJBUjG6epNmSdu3pCXO5mR2Atnz8ZRHxDOmu2Ky82Szgw/n1q7XFI+I+oKO2uJkNMoXGcCLiLuAo4JvA+4FT8uXQR3pwzo1JlTvPlPRPSb+Q9EZgpdriQGVt8Qcr9u+ytrhL/ZoNbEXGcN4h6Yeky56dgL0iYmJ+/cMenPMNpHLBp0XEu4Al5MunrkKo0la1mFZEnB4RkyJi0nrrrdeD0MyskYr0cE4lVcl8Z0Qc2lGlISL+Ter11GsRsCgibsjvf0NKQI/mmuL0tLa4mQ1sNRNOHpx9MCJ+GRGvm3QrIn5Z7wkj4hHgQUmb56adSWV8XVvcrORqzocTESskrStplYhY1ofnnQ6cI2kV4F7gYFLyc21xsxIrMuPf/cCf8oObSzoaI+Kknp40Im4EqtUe3rmL7VuB1p6ez8wGhiIJ5995GQaMzm1VB23NzGopknBuj4jzKxsk7dugeMysxIrcpTqyYJuZWU1d9nAk7Q58EBgr6ZSKVWuQBm/NzOpS65Lq38A8YG9gfkX7YuCIRgZlZuVUawKum4CbJM2OiOVNjMnMSqrIoPF7JH0H2ChvLyAiYuNGBmZm5VMk4bSRLqHmA/7CnZn1WJGE82xEXNHwSMys9IoknDmSjgcuAF7qaOx4iNPMrKgiCWfb/LPyUYQgTU9hZlZYtwknIqY0IxAzK79uE46ko6u1R8R3+z4cMyuzIpdUSypejwT2JM3+Z2ZWlyKXVCdWvpd0AmlSLDOzuvSkEN7qpInQzczqUmQM5xZem/9mOLAe4PEbM6tbkTGcPStevww8GhF+WtzM6lakEN79wFrAXsA+wNsbHZSZlVORulSHA+eQCtOtT5r8fHpvTyxpeC6Ed2l+79riZiVXZNB4GrBtRBwdEUcD2wGH9MG5D2fl2+uuLW5WckUSjlj5KfEVVK+GWZikDYE9gF9UNLu2uFnJFRk0PhO4QdKF+f2HSVNW9MbJwDd4rQoEdKotLqmytvhfK7arWVsc+BzAuHHjehmimfW1IoPGJ5EK1T0FPA0cHBEn9/SEkvYEHouI+d1unHepFla1DV1b3GxgqzWJ+ruBMRFxRZ6K4h+5fW9Jw+pIGJ29D9hb0gdJj0qsIelX5NriuXfj2uJmJVSrh3M81Z+Zuj2v65GIODIiNoyI8aTB4Gsi4iBcW9ys9GqN4awbEQs7N0bE3ZLWbUAsx+Ha4malVivhrFZj3Rv74uQRcS1wbX79JK4tblZqtS6p/iCpVdJKg7aSjgWuaWxYZlZGtRLOV0lPhd8t6bd5uRvYHPhKU6KzIaW9vZ2WlhaGDx9OS0sL7e3t/R2S9bFahfCWAFMlbUz6li/AbRFxb1MisyGlvb2dGTNm0NbWxuTJk5k7dy7Tpk0DYOrUqf0cnfUVRVT9SsugN2nSpJg3b15/h2EFtbS0MHPmTKZMeW0K7Tlz5jB9+nRuvfXWfozM6iVpfkRMqrrOCccGguHDh/Piiy8yYsSIV9uWL1/OyJEjWbHCNyUHk1oJpycz/pn1uYkTJzJ37tyV2ubOncvEiRP7KSJrhEIJR9JkSQfn1+vlL+CZ9ZkZM2Ywbdo05syZw/Lly5kzZw7Tpk1jxowZ/R2a9aEiU4weQyqCtznpQc4RwK9IjyiY9YmOgeHp06ezYMECJk6cSGtrqweMS6bbMRxJNwLvAv4REe/KbTdHxDuaEF+PeQzHrH/0dgxnWaSsFPlgffItYzMbeooknPMk/QxYS9IhwB+Anzc2LDMroyKF8E6QtCvwHGkc5+iIuKrhkZlZ6RSZ8Y+cYJxkzKxXitylWszrZ9h7FpgHfNWPOphZUUV6OCeRZtibTZru8wDgzcAdwBnAjo0KzszKpcig8W4R8bOIWBwRz0XE6cAHI+JcYO3udjYz61Ak4bwiaT9Jw/KyX8W6cj6IZWYNUSThHAh8gjSp+aP59UGSVgO+1MDYzKxkipSJuTci9oqIMRGxXn59d0QsjYi53e1vVpQn4Cq/InepRpLK/W5BKusCQER8picnlPRW4GzSwPMrwOkR8SNJ6wDnAuOBhcB+EfF03ufIHMMK4LCI+N+enNsGLk/ANTQUuaT6JSk5fAC4jlQXanEvzvky6Xb6RFKd8kNz/XDXFh/CWltbaWtrY8qUKYwYMYIpU6bQ1tZGa6vnzi+TIgnnbRHx38CSiJhFqgm+ZU9PGBEP58J6RMRiUu2rsbi2+JC2YMECJk+evFLb5MmTWbCgWmk0G6yKJJzl+eczklqANUmXPb0maTzpSfQb6FRbHKisLf5gxW41a4tLmidp3uOPP94XIVqTeAKuoaFIwjld0trAUaQqmLcD3+/tiSWNAn4LfDkinqu1aZU21xYvGU/ANTTUHDSWNAx4Lg/eXk8qG9NrkkaQks05EXFBbnZt8SHME3ANDUUm4Lo+InbosxOmwnqzgKci4ssV7ccDT0bEcZK+BawTEd+QtAXpsYr3AG8hDShv2l25X0/AZdY/ak3AVeRZqqskfY10y3pJR2NEPNXDeN5H+vLgLXk2QYBv49riZqVXpIdzX5XmiIg+ubxqFPdwzPpHr3o4EeEKDWbWJ7q9SyVpdUlHSTo9v99U0p6ND83MyqbIbfEzgWXA9vn9IuB7DYvISk9Snyw2+BRJOJtExA/IXwCMiKVU/26MWSERUXPZ6JuXdrtNWUtUl12hMjF5KoqOMjGbAC81NCozK6Uit8W/A/weeKukc0i3tT/dwJjMrKSK3KW6UtJ80pPdAg6PiCcaHpmZlU6R+XAuBtqBiyNiSXfbm5l1pcgYzonAfwK3Szpf0sfypFxmZnUpckl1HXBdnvRqJ+AQUnmYNRocm5mVTKHKm/ku1V7A/sDWvDZRlplZYUXGcM4FtiXdqfoxcG1EvNLowMysfIr0cM4EPt7xhLak90n6eEQc2tjQzKxsiozh/F7SVpKmki6p7gMu6GY3G8LeeeyVPLt0efcb1jD+W5f1av81VxvBTcf8v14dw/pelwlH0makaglTgSdJ8+EoIqY0KTYbpJ5dupyFx+3RrzH0NmFZY9Tq4fwL+COwV0TcDSDpiKZEZWalVOt7OB8FHgHmSPq5pJ3xQ5tm1gtdJpyIuDAi9gf+A7gWOAJ4k6TTJPni2MzqVqS2+JKIOCci9iRVTLiRXBXTzKweRR5teFVEPBURP4uInRoVUFck7SbpDkl356oOZjbIFPqmcX/Lj1X8GNiVNOPg3yVdHBG3929kVs3oid9iy1n9+/+E0RMhVaW2gWRQJBxSTaq7I+JeAEm/JtUcd8IZgBYvOK6/Q2DN1Ub0dwhWxWBJONXqi2/beSNJnwM+BzBu3LjmRGav0913cPpqPmJPMzr41DWG048K1Rd3bfHBoch8xZ7TuJwGS8JxfXGzEhgsCefvwKaSJkhahfTIxcX9HJOZ1WlQjOFExMuSvgT8LzAcOCMibuvnsMysToMi4QBExOXA5f0dh5n13GC5pDKzEnDCMbOmccIxs6ZxwjGzplFZv0Al6XHg/v6Ow3pkDODqroPXRhFR9Zu3pU04NnhJmhcRk/o7Dut7vqQys6ZxwjGzpnHCsYHo9P4OwBrDYzhm1jTu4ZhZ0zjhmFnTOOFYlyStkHSjpFslnS9p9dy+oaSLJN0l6R5JP8rThiBpR0nPSvqnpAWSjsntn5Z0aqfjXytpUn69UNKYLuI4QtKLktaUtG6O6UZJj0h6qOL9KpKer9hvC0nXSLozx/rfytMN5nhekfSOiu1vlTS+b3+LVskJx2pZGhFbRUQLsAz4fP6DvQD4XURsCmwGjAJaK/b7Y0S8C5gEHCRpm17GMZU0J9I+EfFkjmkr4KfADzveR8Syjh0krUaaM+m4iNgMeCewPfDFiuMuAmb0MjargxOOFfVH4G3ATsCLEXEmQESsIBVJ/ExHD6hDRCwB5gOb9PSkkjYhJbSjSImnqI8Df4qIK3MsLwBfYuWaapcCW0javKfxWX2ccKxbkt4A7A7cAmxBSiKviojngAdICalyv3WB7YDeTJY2FWgnJbzNJa1fcL9qcd4DjJK0Rm56BfgB8O1exGd1cMKxWlaTdCMwj5RQ2kgT2lf7LkVl+39K+idwJemS5rYu9qFGe4cDgF9HxCukS7l9C8beVZydzzkb2E7ShILHtV4YNDP+Wb9YmsdKXiXpNuCjndrWIE1yfw+wLmkMZ89Ox3oSWLtT2zrUeEgzD+huClyVx3pXAe4lFUXszm3ADp2OtzHwfEQs7ihVk6evPRH4ZoFjWi+5h2P1uhpYXdIn4dWqqCcCZ+Vxkq78HXifpDfn/SYBq7JyvbHOpgLfiYjxeXkLMFbSRgXiPAeYLGmXfL7VgFNIl1CdnQXsAri2UIM54VhdIn01fR9gX0l3AXcCL9LNOEhEPAocDlyeL9NOBqbmS6UON0talJeTSJdTF3Y61IW5vbs4l5Kqsx4l6Q7S+NPfgVOrbLuMlIyKjg9ZD/nRBjNrGvdwzKxpnHDMrGmccMysaZxwzKxpnHDMrGmccMysaZxwzKxp/g9rvTIPwFfGB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68" y="1883626"/>
            <a:ext cx="3902433" cy="3918232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68D8E924-2D6D-7695-77A4-CCC42CBE4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672" y="1965239"/>
            <a:ext cx="5697287" cy="414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36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92" y="1399149"/>
            <a:ext cx="7448994" cy="4059701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CC0FCF-4B14-CF02-9721-CAE407E0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>
                <a:solidFill>
                  <a:srgbClr val="FFFFFF"/>
                </a:solidFill>
              </a:rPr>
              <a:t>Overall, Health Spending &amp; GDP per Capita are strongest indicators to determine Life Expectancy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9C14D5-64ED-4C3C-A0D2-6C2AE1AE9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rgbClr val="1E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AutoShape 2" descr="data:image/png;base64,iVBORw0KGgoAAAANSUhEUgAAAX4AAAEWCAYAAABhffzLAAAABHNCSVQICAgIfAhkiAAAAAlwSFlzAAALEgAACxIB0t1+/AAAADh0RVh0U29mdHdhcmUAbWF0cGxvdGxpYiB2ZXJzaW9uMy4yLjIsIGh0dHA6Ly9tYXRwbG90bGliLm9yZy+WH4yJAAAgAElEQVR4nO3deZgU1dn38e+PgREMxmVQ4wrEIHGLqLiMGw1oVFRASV41CvK4oDHGBzXG5dGExChq4pJNjRIXjDExohiNa0bbdVBBccU1brgAosYVB2bu949TA03T3VM9TE13T9+f6+qru/ZTp6vvPnXq1CmZGc4556pHt1InwDnnXOfywO+cc1XGA79zzlUZD/zOOVdlPPA751yV8cDvnHNVxgN/GZO0m6SXMoYHSnpK0qeSTihl2lx5kXSGpCkJrXu549BVPg/8ZUDSG5L2yB5vZg+Z2cCMUT8F0ma2mpn9rshtjJfULOmzrNf6K5v+9pCUkjS3FNvOR9Ldkn6ZY/woSe9L6h5zPfWSPpe0Wo5pT0k6viPSm8nMzjWzozpiXZJM0rcy1p19HHYISf2ibbUei29IOq2I5a+R9KuOTlc18MBfWfoCz6/E8o1m1jvr9W5HJa4LuAYYK0lZ48cC15vZkjgrMbNGYC4wJnO8pC2BzYEbVj6pXcoaZtYb+B5wlqQ9S52gLs/M/FXiF/AGsEeO8SlgbvT5PqAZWAR8BmwKrAL8BngLmAdcDvTKs43xwMN5pm0CfAhsGw2vD3wApKLhNDAZeBz4L3ArsFbG8jsBjwIfA0+3LhdNWwu4GngX+AiYDnwN+BJoifbls2ibOwCN0XreA/4A1Gasy4BjgVeidf0RUMb0o4E5wKfAC8C2wCnAtKz9/T1wSY586BXt3+4Z49aM8nzraHhEtO5PgXeAn+TJ0zOA+7LGXQDcHH3+LfA28AkwC9gtY76aaPnXou3MAjaKpm0B3Bt9X/OAM6Lxk4C/RJ/7RXl1eHRsfAD8X8b68+Yz8GC07OfR93IQGcdhNM9m0THxMaEgMjJj2jXR9/KvKO2PAZvkyaPWdHbPGPc4cErG8D+A96Pv5UFgi2j8BGAx0BSl87aMY3casAB4HTgha79nRnk+D7io1L/9Ur1KngB/xQv80XAaOCpj+BLgn4TguhpwGzA5zzbGkyfwR9Nbg+aqwN3Ab7K2+w6wJSFoT8sIMhsACwkBsRuwZzS8djT9X8DfCQG0BzAk175F47Yj/Il0j4LCHGBixnQDbgfWADaOftx7R9O+H6Vxe0DAtwhnSOsRgtga0XzdgfnAdnny4UpgSsbwMcDsjOH3iIJ0tE/b5lnPRlFg2jga7kY4CxgdDR8G1EXpOZkQ3HpG004BngUGRvuydTTvatH2TwZ6RsM7RstMYsXAfyXhz2xr4CtgsyLy+Vu5jsPoO3yV8MdUCwwjBPiB0fRrCH9KO0Trvx74W548ak1n92h4J+AL4ICMeY6I9nMVwvGe+V1cA/wqY7gb4U/yZ1Havgn8B9grmt4IjI0+9wZ2KvVvv1SvkifAX+0L/FFA+JyM0hRQD7yeZxvjgSWEUlrr67Wsef4ZBZxngFWytntexvDmhJJWDXAqcF3Weu4mlDbXI5Tq12xr3/KkeSJwS8awAbtmDN8InJaxzf/Ns547gaOjz/sBLxTY5q6E0mWvaPgR4MSM6W8R/gy+HuN7/TfLSuR7EkrePfLM+xHLzipeAkblmOcQ4Kk8y09ixcC/Ycb0x4GDi8jnfIF/N8KfVLeM6TcAk6LP17D8H+cI4MU8221N58eEM0AjnMEqz/xrRPOsnrGtzMC/I/BW1jKnA1dHnx8EfgH0KfY32tVeXsdfudYmlM5nSfpY0sfAXdH4fGaY2RoZr02ypl9JKNX/3sy+ypr2dsbnNwklvz6EUvX3W9MQpWNXQtDfCPjQzD6Ks0OSNpV0e3Qh9RPg3Ggbmd7P+PwFoeRGtK3X8qz6WkIJm+j9unxpMLOHCWcSoyR9k3AG8deMWcYQgtmbkh6QVF9gl64FxkWfxwJ/NbPFAJJOljRH0n+jPFudZfuab18K7WMuOfMqZj7nsz7wtpm1ZIx7k3DmV3C7BfSJ5vkJ4U+mR5TOGknnSXotSucbGfPn0hdYP+tYPANYN5p+JKGK9EVJT0jar410dVke+CvXB4RS0hYZgXx1CxfJiiapN+FU+s/AJElrZc2yUcbnjQnVGB8Q/hCuy/pD+ZqZnRdNW0vSGjk2aTnGXQa8CAwws68TfrTZF1rzeZtwrSKX6cB3oour+xGqHwqZSgjYY4F7zGze0kSbPWFmo4B1ovXeWGA9NwMbSBoKHBitF0m7Ec6U/h/hbGgNwllG677m25dC+1iMlcnnd4GNJGXGjo0J1WztZmbNZnYh4XrKcdHoHwCjgD0If4z9ovGtac0+ht4mnPFmHourmdmIaBuvmNkhhO/ufOAmSV9bmXRXKg/85aOHpJ4Zr4JNB6MS15XAxZLWAZC0gaS92rn93wKzLDQJ/BfhQnGmwyRtLmlV4JfATWbWDPwF2F/SXlEJrWfUVHNDM3uPUM1yqaQ1JfWQtHu0vnlAnaTVM7axGuHC22eSvg38sIj0TwF+Imk7Bd+S1BfAzBYBNxFK7o+b2VttrGsqIdgcTSi1AyCpVtKhklaPSu6fEC6452Rmn0fbvRp408xmZuznEsKZRXdJPwO+nrUvZ0saEO3LdyTVEa5vfEPSREmrSFpN0o7xsmc5beXzPEL9eC6PEaoYfxp9nylgf+Bv7UhHLudF6269hvEV4ZrRqoQzk0LpfBz4RNKpknpFx+OWkrYHkHSYpLWj387H0TJ5v7+uzAN/+biDUIJvfU2KscyphAttM6JT4X8TLgjmU5+jHf/2kkYBexNazACcBGwr6dCMZa8j1Km+T7iweAKAmb1NKJWdQQhkbxMuTrYeW2MJZwcvEi6qToyWe5FQN/yf6LR8fcKp/g8IFwuvJFwUjsXM/gGcQwjunxJK45lnLdcCW1GgmidjXW8QWil9jXDdI9NY4I0ov49lWRVSPtcSqiCmZoy7m/CH+DKhmmQRy1elXUQ4k7iHEKD/TLjm8CnhWsH+hO/hFWBoW/uTQ1v5PAm4Nvpe/l/mBDNrAkYC+xDO+C4FxkXfZ0f4F+F6x9GEPHuTcDbxAjAja94/A5tH6ZweFUT2BwYRWvR8QPgTbS1c7A08L+kzQkHn4KhQUHUUXfRwLi9JacKFw0TuDO0MkjYm/Pl8w8w+KXV6nCslL/G7Li+qjz6J0KzQg76rerFuQXeuUkUX7+YRqgz2LnFynCsLXtXjnHNVxqt6nHOuylREVU+fPn2sX79+pU6Gc85VlFmzZn1gZivc1FkRgb9fv37MnDmz7Rmdc84tJenNXOMTreqRdKKk5yU9J+mG6OaeSZLekTQ7eo1IMg3OOeeWl1iJX9IGhJt8NjezLyXdCBwcTb7YzH6T1Ladc87ll/TF3e5Ar6j7gVUJ/Xw455wrocQCv5m9w7KHhLwH/NfM7okmHy/pGUlXSVoz1/KSJkiaKWnmggULkkqmc85VncQCfxTQRwH9CV25fk3SYYSeATch9KfxHnBhruXN7AozG2xmg9deu1BPw84554qRZFXPHoQuUhdEPRneDOxsZvOiLlhbe5fcIcE0OOecy5Jk4H8L2EnSqpIEDAfmSFovY54DgOcSTINzzrWtsREmTw7vHTdr2UqsVY+ZPSbpJuBJQt/jTwFXAFMkDSI8ROENwmPsnHOuNBobYfhwaGqC2lpoaID63A9WK2LWspboDVxm9nPg51mjxya5TeecK0o6HSJ5c3N4T6fzRvMiZi1r3lePc666pVKh+F5TE95TqY6YtaxVRJcNzjmXmPr6UGeTTodIXqAIX8SsZa0iumUePHiweV89zjlXHEmzzGxw9niv6nHOuSrjgd8556qM1/E75ypXY+PSCvdG6iu+7r2zeOB3zlWmjEb1zd1rOd0aeLi5vqLb13cWr+pxzq2cTriVNecmshrV77I4vVz7epefl/idc+3XCbey5t1Ea6P6piboXssjlqKmubLb13cWD/zOufYr8lbWjCr52P8PeTeR0ai+JpVickfV8bcnkRXGA79zrv0yS91tFLXbe3JQcBP19UtX0vpfsFK6Smc8bfDA71wVKViYbU9Jt4hbWdvbz81K3S0b7dOzdSluX1jf5vJvTk2z0Zdf0Y0W+Oqryu2Mpw0e+J1LUhlVGxQszK5MSTej1F1IEScHRW8iZzZH+2RfNbFJSy3/6tbA2avU5921xka4bkodf6QFA2hpQXV1+ddfSBl977l44HcuKWVWbVCwxN0J3U4m1c9N3myO9kktzfSgid1a0sxoqs+7a+k0rNm8kGa60Z0WWtQNLVxY/NdYZt97Lt6c07mk5AqmJVSwZ8lO6nayvh5OP71j42DebI72ybrVsJhaHuqWWrZrOdqH1tXBg91SNLEKi6nBaleBVKr4r7HMvvdcvMTvXFJWpm4jAQVL3BXc7WTebI72Sek0r9Wl2HdhPb9OQT0rlsgbqWfiRPjK6tmrpoEL90+zw09TUF9PiiK/xjL73nPx3jmdS1Jn1vWWSb1yKZJR1DYnT4azzgol8poaOPtsJnN69ihOP72d68+zwLNXNLJwWpq6MSm2mtA5GZOvd07MrOxf2223nTnnCnj0UbNevcxqasL7o49WczIKy5HIpNP9zJ8etc/pZYupsc/pZc/8qXMyBphpOWKq1/E71xWUSb1ymSSjsNZqrbPPXnrhNceoDrVwWppamuhOuNC8cFq6YzdQJK/jd64rKJN65TJJRttytA+N2Sq1XerGpGi6pxajicXUUjcmlcyGYvLA71xXUCYXZ8skGWVnqwn1PEtDp9fx5+OB37nO0s6rnldcAdOmwZgxMGFCp2xypSRZcl5BmVzQjmOrCfVQ4oDfygO/c52hnTf1XHEFHHNM+HzPPeE9Z/DPsf5G6sv9PqKV09gIQ4cu28H77++UHayg/5q8/OKuc52hnVc9p00rPFxo/R1+oTVPv/ud0B1/blOnhv50zML71Knxl21nolv/X886K7wXs3jJ8ikHL/G7DtUVSkOJaOdVzzFjlpX0W4fjrj9FB15ozXPGkj36sUsa2WphurwPgJXoUqG9PVs0NsKpuzey65I0p3ZPcf6D9SXNHg/8rsNUQBclpdPOq56t1Tpt1vHnWH89HXihNU/Eyxy97VeNfPv44dDSSQfAuHFw1VWweDH06BGGV2Jf4mhvq6WHLmjkriXDqaWJpiW1/OGCBupvKd2PwwO/6zCd0M9XZWvnVc8JE2Je1E2yiWKeiJc5epjSdG9ugpZOOgDq68M2iv1nW4k2p+1ttbTpu8va8RtNbPpumvAEgdLwwO86TMW04XbFyxPxMkfvV5dCE6MDoKYG3nornAYmGPwbqSdN6E8n9lZWss1pe/5MNzkyRdPjy9rxb3JkqrgVdDDvq8d1KK/jryK5vuzGxnCR9eqrYckSmrvXcv3/NDBgXMfXaVda1WI59dXjJX7XoTq1DbdLRKw/73xRt7X6ZckSaG6mpbmJl/6U5thr8z8Apb06pGqxE0sq3o7fObdyEgpY+eL5CpsrFHWjOr/mRU0stlrus1QiVf4rXbVYaacMHcgDv3OVJsGAla/t/wqbKxR1ozr0uVPTHH5Viiea6xO55rPS3UNUcWsED/zOVZoEA1aueJ5zc6e3EXXr6+lbX8/kccnWpKxU1WIVt0bwwO9cpUkwYOUrRed9wlUbUbesr/lUcY9y3qrHuUrUyc2nvLVWZcrXqscDv3POdVH5Ar930uac6zhxeiJrY57syeXUuVlX4XX8zrmOEae1URvzZE++5BKYOLEqW1wmykv8zrmOEacf6DbmyZ48bVoFPMO3AiUa+CWdKOl5Sc9JukFST0lrSbpX0ivR+5pJpsE510laWxvV1ORvbdTGPNmTx4xpe5WueIld3JW0AfAwsLmZfSnpRuAOYHPgQzM7T9JpwJpmdmqhdfnFXecqRJzmP23Mkz3ZWxS1X6e36okC/wxga+ATYDrwO+D3QMrM3pO0HpA2s4GF1uWB3znnitfprXrM7B3gN8BbwHvAf83sHmBdM3svmuc9YJ08CZ4gaaakmQsWLEgqmc45V3XabNUjaR1gF2B94EvgOWCmmbW0sdyawCigP/Ax8A9Jh8VNmJldAVwBocQfdznnnHOF5Q38koYCpwFrAU8B84GewGhgE0k3ARea2Sd5VrEH8LqZLYjWdzOwMzBP0noZVT3zO2xvnHPOtalQiX8EcLSZvZU9QVJ3YD9gT2BanuXfAnaStCrhTGE4MBP4HDgcOC96v7XdqXfOOVe0vIHfzE4pMG0J4WJtXmb2WHRW8CSwhHDWcAXQG7hR0pGEP4fvtyPdzjnn2ilOHf//AlcDnwJTgG2A06ILtQWZ2c+Bn2eN/opQ+nfOOVcCcVr1HBHV438XWBv4H0I1jXPOuQoUJ/Areh8BXG1mT2eMc845V2HiBP5Zku4hBP67Ja0GFGzK6ZxzrnwVrOOXJOBnhCqe/5jZF5LqCNU9zjnXtjLqc6GMklJSBQO/mZmk6Wa2Xca4hcDCxFPmXKlUSHSoiGQm+GD4Ck5KycXpj3+GpO3N7InEU+NcqVVIdKiQZCb6YPgKTkrJxanjHwo0SnpN0jOSnpX0TNIJc64k4vQpXwYqJJnxumquvqSUXJwS/z6Jp8K5ctEaHVqL0mUaHSokmaFI3dBQmjqprLqwpJJSEVVuWWJ3yxx11tazdThXVw5J8W6ZXaeqkF9yhSSzNDqpLqzcq9zydcsc587dkcCFhN455wN9gTnAFh2dSOfKQn19ef1686iQZJZGJ1XoV+p1gzh1/GcDOwEvm1l/QncLjySaKufcMo2NMHlyeC8jZZqsoJMq9Cv1ukGcOv7FZrZQUjdJ3czsfknnJ54y51zZ1iWUabKW6aRrC6W8hLEy4gT+jyX1Bh4Crpc0n9DbpnMuaWVal1CmyVpeJ9WFVWKVW5yqnlHAF8BE4C7gNWD/JBPlnIuUoi4hRh1OEskq66qjLqbNEr+ZfS6pLzDAzK6NHqxSk3zSnHOdXpcQsw6no5NV9lVHXUycVj1HAxMIj2DcBNgAuBzvU9+5ztGZdQlF1OF0ZLIqouqoC4lT1fMjwsPWPwEws1eAdZJMlHOuRErUTKVSW8dUqjgXd78ys6bQUefS5+3Gu+vLOVdZStRMZaU2G+NONr/ZbXlxAv8Dks4AeknaEzgOuC3ZZDnnSqZEzVTatdkYFwf8+sGK4lT1nAYsAJ4FjgHuAM5MMlHOORdLjN7qKqZDu04Up8Q/AvizmV2ZdGKcc64oMXqrq5gO7TpRnMB/MPBbSdMIz9ydk3CanHMunhgXByr17tokxeqdU9LXgUMIj1w04GrgBjP7NNnkBd47p3POFS9f75xx6vgxs0+AacDfgPWAA4AnJf24Q1PpnHNdQZ7bkMvl7uQ4N3DtDxxBuHnrOmAHM5sf3cE7B/h9skl0zrkKkqcZUTm1LopT4v8+cLGZfcfMfm1m8wHM7AvCH4KrMuVSaqk4nnHVIU8zonJqXZS3xC9JFowrsPx9CaTJlbFyKrVUlArKuJLc7NSV7rDK04yonFoXFarquT9qyXNr5mMWJdUCuwKHA/cD1ySaQldWvE+VdqqQjCvJ/1MF/SnGkqcZUTm1LioU+PcmVOXcIKk/8DHhmbs1wD2E6p/ZySfRlZNyKrVUlArJuJL8P1XIn2JR8tyGXC599+cN/Ga2CLgUuFRSD6AP8KWZfdxZiXPlp5xKLRWlQjKuJP9PFfKn2JW02Y5f0m+Aq8zshc5J0oq8Hb9zncfr+MtEYyNvTk3zACkGjKtvV7bka8cfJ/AfRbhxqzvLbtz6b/FJaD8P/M65qtLYSPPQ4dhXTTRRy4jaBianiw/+7b6By8ymmNkuwDigH/CMpL9KGlpcEpxziclqKuotRytcOo2amuhOMz1oYpfF6Q5t/hmnrx4k1QDfjl4fAE8DJ0k6xswO7rjkdCw/e3RdXmMjTJ0KV18NS5ZAbS3PXtLA8In1XaaRTFVKpbDaWhZ/1cRianmkR4rJqY5bfZw7dy8CRgINwLlm9ng06XxJL3VcUjpWV2sh5twKWg/yRYugtcq2qYmF09I0NdV3qUYyVae+npr7G5gb1fFPbmcdfz5xSvzPAWdGd+pm26HjktKxumILMeeW03qQtwZ9CWprqRuTovYhbyRT8err6VtfT6E7aNsrTuD/COjROiBpDSBlZtM7+yJvMbyFmOvyMg/ymho44ggYN46t6utp2MqrOUvp2SsaWTgtTd2YFFtNKL8vIE6rntlmNihr3FNmtk2iKcvQ3lY9Xsfvujw/yMvOs1c0sskxw6kltMh57U8NJQv++Vr1xCnx52r5E+uicKmVy11yziXGD/Kys3Bams0ILXKMcM2FMiv1x+mdc6akiyRtIumbki4GZiWdMOecq0R1Y1I0UctialhMuOZSbuKU3H8MnAX8HRChn54ftbWQpIHRMq2+CfwMWAM4mvAAd4AzzOyOItJcuarstLzKdtc5ALaaUM+zNFR2HX+HbCTcB/AOsCPhLuDPzOw3cZfvEnfuVln70irbXefKUrvv3JW0qaQrJN0j6b7WV5HbHw68ZmZvFrlc11FOT2HoBFW2u85VlDhVPf8ALgemAM3t3M7BwA0Zw8dLGgfMBE42s4+yF5A0AZgAsPHGG7dzs2WkytqXVtnuOldR4jTnnGVm27V7A+HBLe8CW5jZPEnrErp9MOBsYD0zK/gIxy5R1QNVV+ldZbvrXNlZmeact0k6DrgF+Kp1pJl9GHPb+wBPmtm8aLl5GYm6Erg95noqX5U1vauy3XWuYsQJ/IdH76dkjDNCK504DiGjmkfSemb2XjR4AKFLCOecc52kzcBvZv3bu3JJqwJ7AsdkjL5A0iDCn8cbWdOcc84lLG63zFsCmxOeuQuAmU1ta7moY7e6rHFji0yjc865DhSnW+afAylC4L+DUGf/MNBm4HfOOVd+4nTZ8D1CO/z3zex/gK2BVRJNlXPOucTECfxfmlkLsETS14H5xL+w65xzrszEqeOfGfXBfyWhc7bPgMcLL+Kcc65cxWnVc1z08XJJdwFfN7Nnkk2Wc865pMTpq6eh9bOZvWFmz2SOc845V1nylvgl9QRWBfpIWpPQJTPA14H1OyFtzjnnElCoqucYYCIhyM9iWeD/BPhjwulyzjmXkLyB38x+C/xW0o/N7PedmCbnnHMJitOcsyVq1QOApDWjTtucc85VoDiB/2gz+7h1IOo7/+jkkuSccy5JcQJ/N0mt9futj1GsTS5JzjmXnMZGmDw5vHfszJUjzg1cdwM3Srqc0KPmscBdiabKOecSUNSzoLvwg6PjlPhPBe4Dfgj8CGgAfppkopxzLglFPQu6Cz84Os6duy2SrgHuM7OXkk+Sc84lo6hnQXfhB0fH6ZZ5JPBrQr1+/+ghKr80s5FJJ8455zpSfX2osYn1LOiiZq4ssR62DgwD0ma2TTTuGTP7TiekD+hCD1t3zrlOlO9h63Hq+JeY2X8TSJNzzrkSiNOq5zlJPwBqJA0ATgAeTTZZzjnnkhKnxP9jYAvgK+AGQl89E5NMlHPOueTEadXzBfB/ks4Pg/Zp8slyzjmXlDj98W8v6VngGeBZSU9L2i75pDnnnEtCnDr+PwPHmdlDAJJ2Ba4GOq1Vj3POuY4Tp47/09agD2BmDwNe3eOccxUqTon/cUl/IlzYNeAgIC1pWwAzezLB9DnnnOtgcQL/oOj951njdyb8EQzr0BQ555xLVJxWPUM7IyHOOec6R5xWPddJWj1juK+khmST5ZxzLilxLu4+DDwmaYSko4F7gUuSTZZzzrmkxKnq+ZOk54H7gQ+Abczs/cRT5pxzLhFxqnrGAlcB44BrgDskbZ1wupxzziUkTqueMcCuZjYfuEHSLcC1LGvt45xzroLEqeoZnTX8uKQdkkuSc865JOWt6pF0Y8bn87Mm355YipxzziWqUB3/gIzPe2ZNWzuBtDjnnOsEhQJ/oWcyFn5eo3POubJVqI5/VUnbEP4cekWfFb16dUbinHPOdbxCgf894KLo8/sZn1uHnXPOVaC8gd/76HHOua4pTpcN7SJpoKTZGa9PJE2UtJakeyW9Er2vmVQanHPOrSixwG9mL5nZIDMbBGwHfAHcApwGNJjZAKAhGnbOOddJEgv8WYYDr5nZm8Aowp2/RO+j8y7lnHOuw8Xpq0eSDpP0s2h443bcuXsw4QleAOua2XsA0fs6ebY7QdJMSTMXLFhQ5Oacc87lE6fEfylQDxwSDX8K/DHuBiTVAiOBfxSTMDO7wswGm9ngtdf2+8Wcc66jxAn8O5rZj4BFAGb2EVBbxDb2AZ40s3nR8DxJ6wFE7/OLWJdzXUZjI0yeHN5dGamCLyZO75yLJdUQ3a0raW2gpYhtHMKyah6AfwKHA+dF77cWsS7nuoTGRhg+HJqaoLYWGhqgvr7UqXLV8sXEKfH/jtAaZx1J5xCeyHVunJVLWpXQz8/NGaPPA/aU9Eo07byiUuxcF5BOh9jS3Bze0+lSp8gBVfPF5C3xS+pvZq+b2fWSZhFa5ggYbWZz4qzczL4A6rLGLYzW5VzVSqVCgbK1YJlKlTpFDqiaL6ZQVc9NwHaSGsxsOPBiJ6XJuS6vvj7UIqTTIbZ0wdqEylQlX0yhwN9N0s+BTSWdlD3RzC7KsYxzLqb6+i4bVypbFXwxher4Dya05OkOrJbj5ZxzrgIV6qTtJeB8Sc+Y2Z2dmCbnnHMJKnRx9zAz+wuwuaTNsqd7VY9zzlWmQnX8X4vee+eY5k/gcs65ClWoqudP0fsvsqdJmphkopxzziWnvb1zrtDKxznnXGVob+BXh6bCOedcp2lv4Pc6fuecq1CFWvV8Su4AL6BXYilyzjmXqEIXd/0mLeec64I669GLzjnnyoQHfuecqzIe+J1zrsp44HfOuSrjgd8556qMB37nnKsyHvidc67KeOB3zrkq44HfOeeqjAd+55yrMh74nXOuynjgd865KuOB3znnqowHfuecqzIe+J1zrsp44HfOuSrjgd8556qMB37nnKsyHvidc67KeOB3zuMGdSwAABQZSURBVLkq44HfOeeqjAd+55yrMh74nXOuynjgd865KuOB3znnqowHfuecqzIe+J1zrsokGvglrSHpJkkvSpojqV7SJEnvSJodvUYkmQbnnHPL657w+n8L3GVm35NUC6wK7AVcbGa/SXjbzjnnckgs8Ev6OrA7MB7AzJqAJklJbdI551wMSZb4vwksAK6WtDUwC/jfaNrxksYBM4GTzeyj7IUlTQAmAGy88cYJJtN1NYsXL2bu3LksWrSo1ElxrtP07NmTDTfckB49erQ5r8wskURIGgzMAHYxs8ck/Rb4BPgD8AFgwNnAemZ2RKF1DR482GbOnJlIOl3X8/rrr7PaaqtRV1eHn2G6amBmLFy4kE8//ZT+/fsvHS9plpkNzp4/yYu7c4G5ZvZYNHwTsK2ZzTOzZjNrAa4EdkgwDa4KLVq0yIO+qyqSqKuri32Wm1jgN7P3gbclDYxGDQdekLRexmwHAM8llQZXvTzou2pTzDGfdDv+HwPXS3oGGAScC1wg6dlo3FDgxITT4Fwi0uk0ffv2Zfjw4aRSKW644QYA9tlnH1KpFKuvvjqpVIp99tmHa665hoEDBzJkyBDGjx+/3HoOPvhgnn/++aXDF198MVOnTm1XmmbPns2f//zndu9TuUqn03Tv3p358+cD8MQTTyCJN954Y6XWeeaZZxa1jJmxzTbb0NLSsnTc6NGjefPNN9uVhmuuuYZZs2a1a9mVkWjgN7PZZjbYzL5jZqPN7CMzG2tmW0XjRprZe0mmwbkkjR07loaGBu68806uv/56nnzySe68807S6TRbbbUV6XSaO++8E4BTTjmFBx54gF69evHwww8vXceBBx7ILbfcsnT49ttvZ7/99mtXegYNGsSRRx65cjtVpgYNGsStt94KwC233MLgwStUXSdOEvX19Tz66KMAfPHFFyxcuJC+ffu2a33jx49nu+2268gkxuJ37jrXAXr16sXJJ5/Mbbfd1ua8gwYNYu7cuUuHR4wYwd133w3AggUL6N69O4sWLWLo0KHsuuuuHHfccQC0tLRw1FFHMWTIEPbZZx8AHnnkEXbZZReGDh3K3//+9+VKsVtvvTXjxo1j6623Zvbs2QBMmTKF3Xbbjd12240nn3ySDz/8kFQqxdChQznhhBM6NE862rBhw2hoaADg+eefZ4sttgDgyy+/5JBDDmHYsGEcdNBBLF68mNmzZzNkyBB22mknzj33XCD8Weywww4MGzaMO+64Y7l1F5MvBx54INOnTwfgrrvuYq+99uKuu+5iyJAhDB48eOnZ2vvvv7/07O/0008H4LLLLmOnnXZi6NChvPTSS0yaNIl///vfpNNpRo0axf77788uu+zCZ599hpnxwx/+kGHDhrHvvvvy0Ucf8eijj7LjjjsybNgwrrrqqnbnZdI3cDlXthobIZ2GVArq61d+feuvvz7vv/9+m/M9+OCDnHzyyUuHe/fuzVprrcXcuXO5++67GTlyJH369OHee++le/fuHHbYYbzyyis899xzrLPOOkyZMmVpVcNpp53GrbfeSp8+fWhpaeHBBx9cut7333+fxx57jFmzZnHttdey4YYb8s9//pMHH3yQjz76iCOOOILjjz+eVCrFpEmTSKqF31IrmeG1tbX07NmTGTNmsNlmmy3N6ylTpjBy5EgOOeQQLrvsMm666SZGjx5NOp1GEkOHDuXEE09k2rRp3HjjjfTr1w8z44EHHgDggw8+KCpfUqkUZ5xxBhD+TE477TT69+/P3nvvzZIlS0ilUowbN47Jkydz4okn8t3vfpeWlhbmz5/PP/7xDx555BFqamqWqy5qddttt3HOOefQ0NBAt27d2Hjjjbnsssu48847ufzyy/n88885//zzSaVSK/V9eYm/0jU2wuTJ4T35xbqMxkYYPhzOOiu8d0Q+vPPOO6y33np5p//6178mlUoxYMAAtt122+WmjR49munTpzN9+nRGjx7NwoUL+d73vkcqleLhhx/m3Xff5eWXX2bnnXcGoFu3ZT/dPn36rDAO4Fvf+hY9e/Zkgw024OOPP+Y///kPTz/9NEOHDuXAAw/k448/ZsiQIbS0tPCDH/yAv/zlLyufCfl0UIaPGDGCY489lgMPPHDpuDlz5nDJJZeQSqW49tprmT9/Pq+//jojRoxgyJAhzJkzh/nz53PmmWfyq1/9ivHjx/Pqq68uXb7YfOnevTubbbYZs2fP5uWXX2aLLbZg1qxZ7LHHHgwfPnzp9Zrs7+v1119n2223paamZum4TFtuuSXA0u9rzpw5/O1vfyOVSnHOOefw4Ycfctxxx3HjjTcyduxYnnjiiXblIXiJv7K1/piamqC2FhoaYpWk2rlYl5JOh/1vbg7v6fTK5cGiRYu45JJL+MUvfpF3nlNOOYWjjjoq57SRI0cyevRounXrxgYbbMCFF17I6NGjGT9+PIceeihmxsCBA5kxYwb77bcfLS0tdOvWDUksXLiQurq6FUqQma08zIz+/fuz/fbbc9NNNwHhRrfm5mZ++ctfAqEKauzYse3PhEI6KMNbq8W23377peMGDhzI8OHDGTNmDBD266STTuLUU08llUqx6667Ymb07duXKVOm8Oijj3LRRRdx0EEHAbQrXw488EAmTpxIKpUC4IILLmDKlClssMEGDBgwYGm6ZsyYwR577EFLSwvf/OY3eeqpp5Z+d219XwMHDmTcuHFLzw4XL17MkiVLuPTSS3n33Xc58sgjl14/KpYH/krWzh9TRwe9SpRKhT+91j+/6PdbtOuuu47Gxkaam5uZMGEC22yzTbvWU1dXR21tLXvuuScQ6rPHjRu3tC4Zwp/Dbbfdxu67707v3r254447mDx5Mvvvvz+rrLIKxx57LOuuu27ebay99trsu+++7L777tTU1DBs2DCGDBnCGWecweLFi9ljjz3alfZYOijDe/fuvUKrpQkTJnD00Udz6aWXYmZMnjyZfffdl+OPP57NN9+c2tpaACZNmsSMGTP47LPPuPDCC5cu35582WuvvTj00EM577zzADjggAMYNWoUgwYNYs011wRCNdzhhx/Or371K3beeWfOPfdcxowZw84770yvXr24/PLLC+7ryJEjOeGEExg2bBgAEydO5D//+Q8333wzn332Gaeeemq78hASvHO3I/mdu3l4iT+nOXPmsNlmm7U5X0fX8bs2eIYnLvvYz3fnrpf4K1l9fYjaRf6Y2rlYl1NfX737XhKe4WXDA3+la+ePyX+DzlUvb9XjuqRKqMJ0riMVc8x74HddTs+ePVm4cKEHf1c1Wnvn7NmzZ6z5varHdTkbbrghc+fOZcGCBaVOinOdprU//jg88Lsup0ePHsv1Se6cW55X9TjnXJXxwO+cc1WmIm7gkrQAaF+H18npQ3iEpFuR501+njf5ed7k19686Wtma2ePrIjAX44kzcx1R5zzvCnE8yY/z5v8OjpvvKrHOeeqjAd+55yrMh742++KUiegjHne5Od5k5/nTX4dmjdex++cc1XGS/zOOVdlPPA751yV8cAfg6QTJT0v6TlJN0jqKWktSfdKeiV6X7PU6SyFPHkzSdI7kmZHrxGlTmcpSPrfKF+elzQxGufHDXnzpmqPG0lXSZov6bmMcXmPFUmnS3pV0kuS9ip2ex742yBpA+AEYLCZbQnUAAcDpwENZjYAaIiGq0qBvAG42MwGRa87SpbIEpG0JXA0sAOwNbCfpAH4cVMob6B6j5trgL2zxuU8ViRtTvidbREtc6mkmmI25oE/nu5AL0ndgVWBd4FRwLXR9GuB0SVKW6nlyhsHmwEzzOwLM1sCPAAcgB83kD9vqpaZPQh8mDU637EyCvibmX1lZq8DrxL+RGPzwN8GM3sH+A3wFvAe8F8zuwdY18zei+Z5D1indKksjQJ5A3C8pGeiU9hqrM54DthdUp2kVYERwEb4cQP58wb8uMmU71jZAHg7Y7650bjYPPC3ITr4RgH9gfWBr0k6rLSpKg8F8uYyYBNgEOEP4cKSJbJEzGwOcD5wL3AX8DSwpKSJKhMF8qbqj5uYlGNcUe3yPfC3bQ/gdTNbYGaLgZuBnYF5ktYDiN7nlzCNpZIzb8xsnpk1m1kLcCVFnoZ2FWb2ZzPb1sx2J5zGv4IfN0DuvPHjZgX5jpW5LDtDAtiQIqtYPfC37S1gJ0mrShIwHJgD/BM4PJrncODWEqWvlHLmTevBGjmAcGpfdSStE71vDBwI3IAfN0DuvPHjZgX5jpV/AgdLWkVSf2AA8HgxK/Y7d2OQ9AvgIMLp6FPAUUBv4EZgY0IA/L6ZZV+c6fLy5M0Uwum6AW8Ax7TWVVYTSQ8BdcBi4CQza5BUhx83+fLmOqr0uJF0A5AidL88D/g5MJ08x4qk/wOOIPzuJprZnUVtzwO/c85VF6/qcc65KuOB3znnqowHfuecqzIe+J1zrsp44HfOuSrjgb+CSUpn98wnaaKkS6PPa0taLOmYrHm+Ielvkl6T9IKkOyRtGk3bNBp+VdIcSTdKWldSStLt0TzjJbVI+k7GOp+T1C9jeBtJ1po+SbdEPS6+Kum/GT0w7hztx+BovtUlTY3S9lr0efVoWr9onT/O2M4fJI3PkTeZPT2+IOmQrOkHROv6djT8WDTvW5IWZKSvn6Q3JD2bMe530TI7ZSw3R9KkHOlIZe3vvzOmTZD0YvR6XNKuWd/tS5KelvSEpEF5joHjozw1SX1yTF9H0uuSvpEx7lJJp+VI22xJe+TLo4zv4MuMfJ0qqUeetG0h6T5JLyv0MHmWJEXTxkv6Q45lWvP62Wj9v5K0SjStm6TfRcfas1G+9M+1bdcGM/NXhb6AY4Crs8bNAHaLPh8HPASkM6YLaASOzRg3CNgN6Em4u3T/jGlDgS0JbYxvj8aNJ7Qr/nvGfM8B/TKGL4i2fU1W+pauJ2NcmtDDJ8BNwKSMab8A/hF97kdo4/wqUBuN+wMwPkfeTAJ+En0eAHwC9MiYfmOUvklZy40H/pA17g2gT45tvARsHX2uATbPMc8K+xuN3w+Y1bpeYNsoT7+RI0/+B7g3zzGwTZQvOdMYzXMs8JeM7TwD9MiXtkJ5FG3ruYx9vg84NMeyvYDXgO9Gw6sCdwI/ypfP2XlNuFfmr8C10fAh0fHRLRreEFiz1L/DSnx5ib+y3UTo0ra1RNSP0GfOw9H0Q4CTgQ0VulCGEMgXm9nlrSsxs9lm9hDwA6DRzG7LmHa/meW6g/J2YAtJA7MnRKW67xF+3N+V1DPOzkj6FrAdcHbG6F8CgyVtEg0vIHRRezgxmdkrwBfAmtF2egO7AEeyrBvp9liH0KcMFroaeKGIZU8FTjGzD6LlnyT0wPijHPM2kqcTLjN7yszeaGNbVwCbSBpK+KM83kIXG3nFySMzaybcMZorbT8AHrGo0z4z+wI4niK6oTazzwh/WqMlrQWsB7xnoUsHzGyumX0Ud31uGQ/8FczMFhJ+eK39eB9MKIWbpI0IpcfHCSW3g6J5tiSUNHMpNC1bC6FUf0aOabsQ+vB5jVByjftAjc2B2VFAAZYGl9mEvsdbnQecrJh9kEvaltAXTGtfJ6OBu8zsZeDDaHpb7s+oDjkxGncx8FJUjXVMgT+43TKW/b9o3BasmNczWX4/W+1NuIuzXaJA+UNgGvCyhS6Ac6VtdsYfbJt5FO3vjoSO1rKtsH/R8dBb0teLSPsnwOuEs7Ybgf2jdF4oaZu463HL88Bf+W5gWYns4Gi49fON0ee/EUr/He2vhL56sutZD4m2Wey2Re5eBpcbb6EP8scJpcpCTpT0EvAYoepnZdI31JY9IOTiKB2/BAYD90RpyRUAAR7KWPacAtvI3v/rJc0lnB38PkYa8zKz2YTquEsLpG1QFJyhcB5tImk2sBB4y8yeibEvyyWnyOQr2oe5wEDgdELBo0HS8CLX5QgP0XCVbTpwUVQi6xVVGUD4oa4r6dBoeH2Fpxw9T6iGyeV5YEjcDZvZEkkXEgITAFEpfAwwMirdCqiTtJqZfdrGKp8HtpHUrfV0XlI3wlOa5mTNey6hqutB8rvYzH4j6UBgalSa/RowDNhSkhHqqU3ST82s6P5LokB5maQrgQWS6qIzsba8QKjWui9j3LbR+FaHErosPg/4I6Ezs5XREr0KUuhPKGceRbO8ZmaDFDpVS0saaWb/zFrN88DuWev9JvCZmX0aXeNtk6TVCNcVXgYws68I1wrulDSPcGbSEGtlbikv8Ve4qB40DVxFVNqP6t2/ZmYbmFk/M+sHTCacBdwHrCLp6NZ1SNpe0hBCCX5nSftmTNtb0lYFknANoXvmtaPhPYCnzWyjaNt9CVUMbT5pysxeJXT0dmbG6DOBJ6NpmfO+SAiS+8VY782EapTDCX96U82sb5S+jQhVCbsWWkcukvbVsgg2AGgGPo65+AXA+VGQJWq1M56sEnlUF38m4cxqs2LT2E6x8shCB2qnEUrg2a4Hdm1tJSSpF/A7wn7HEl1nuBSYbmYfSdpW0vrRtG7Ad4A3i94754G/i7iBUCpuPTU/BLgla55pwCFRqfYAYE+F5pLPE6pB3jWzLwmB9MdR87sXCMEob5/xZtZE+EG3Ph0o37bbqpZpdSSwqUITxdeATaNxuZxDaNkRxy+Bkwil6PakL7OOf2o0biyhjn82cB2hdUtz/lUsE5WQrwIelfQiof/5wyxHb5TR93Ih8JPsaZJOiKqDNgSekTQlzvYzZNfxf4/ivsPpwKqSdsuR5lHAmVF127PAE4SLy63GS5qb8Wr9Lu9XeOj444SWTq3NkdcBboumPUPomXKFJqGubd47p3POVRkv8TvnXJXxwO+cc1XGA79zzlUZD/zOOVdlPPA751yV8cDvnHNVxgO/c85Vmf8PwEpIoS99qQ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data:image/png;base64,iVBORw0KGgoAAAANSUhEUgAAARwAAAEICAYAAACNs0ttAAAABHNCSVQICAgIfAhkiAAAAAlwSFlzAAALEgAACxIB0t1+/AAAADh0RVh0U29mdHdhcmUAbWF0cGxvdGxpYiB2ZXJzaW9uMy4yLjIsIGh0dHA6Ly9tYXRwbG90bGliLm9yZy+WH4yJAAAf8ElEQVR4nO3deZhcVbX+8e+bGAiYMAYUgyEBgRtpFCEKYi4Shp8gg6IyRHDAiFfFgDhjuCA+9u+iDCJBUbSBoKQFFGT2ghDAOKCJMkfmAEHmMYRAQlj3j70bKk119anururu0+/nec7TVftMq5r0Yp996uyliMDMrBmG9XcAZjZ0OOGYWdM44ZhZ0zjhmFnTOOGYWdM44ZhZ0zjhmPWSpLMkfa8X+z8vaeO+jGmgcsJpIkmflnSLpBckPSLpNElrVaz/jqTl+R9gx/JMxXpJOkzSrZKWSFok6XxJW+b1Z0laJmlxXm6V9D+S1uwmrs3ycZ6Q9KykmyV9RdLwxv02ev+H2sUxF0pamn93j0o6U9KovjxHb0i6VtJnK9siYlRE3NtfMTWTE06TSPoq8H3g68CawHbARsBVklap2PTc/A+wY1mrYt2PgMOBw4B1gM2A3wF7VGzzg4gYDawHHJzP8ydJb+wirk2AG4AHgS0jYk1gX2ASMLqXH7tXJL2hh7vuFRGjgK2BdwNH9V1U1isR4aXBC7AG8DywX6f2UcBjwGfy++8Av+riGJsCK4D31DjPWcD3OrWNBh4GvtTFPr8CLusm/r2B24BngGuBiRXrAnhbtRiAHYFFwFfz53wYODiv+xywHFiWfzeX5PaFwDeBm4GXSAn6t53imQmc3EWsC4FdKt4fD1xa4HMsBI4EbgeeBs4ERuZ1nwbmdjrPq5+702deG7gUeDwf51Jgw7yuNf83fDF/5lOrHGtN4Oy8//2kZDmsMg7ghHzs+4Dd+/vfdz2LezjNsT0wErigsjEingeuAHYtcIydgUUR8bd6ThwRi4GrgP/sYpNdgN90tb+kzYB24MukXtPlwCWdemW1vJn0RzQWmAb8WNLaEXE6cA6pRzYqIvaq2Gcqqde2Fikh7tZx6Zl7PfsDv+zuxJLeCnwQ+GfBz3Eg8AFgE1LvsSc9o2GkZLURMA5YCpwKEBEzgD+Skv+oiPhSlf1nkn5fGwPvBz5J6ql22Ba4AxgD/ABok6QexNkvnHCaYwzwRES8XGXdw3l9h/0kPVOxzMnt6+Zte+LfpEuwaro77v6kHtBVEbGc9H/X1UhJtIjlwHcjYnlEXE76P/vm3exzSkQ8GBFLI+Jh4HrSZR7AbqTf5fwa+/8uj33NBa4D/n/Bz3FqPu9TpN7I1IKf8VUR8WRE/DYiXsjJvpWUOLqVx8z2B46MiMURsRA4EfhExWb3R8TPI2IFMAvYAHhTvXH2l55eI1t9ngDGSHpDlaSzQV7f4byIOKjKMZ7M2/bEWOCpLtZ1d9y3kLr2AETEK5IezMcs4slOn/kF0qVkLQ92ej8L+ALwc+Aguu/dfDgi/lDZIKnI56g87/2kz14XSasDPyQlxrVz82hJw3OSqGUMsEplnPl1ZYyPdLyIiBdy52bADIp3xz2c5vgLaTziI5WNeSB3d+DqAse4GthQ0qR6Tpzv0OxC6spX8wfgozUO8W/S5UHH8QS8FXgoN70ArF6x/ZvrCK+rqQo6t/8OeIekFmBP0qVYvbr7HOT3HcblfQCWUPEZJdX6jF8l9eC2jYg1gB06dss/a03P8ASpR7hRRdu4TjEOak44TRARzwLHAjMl7SZphKTxwPmkQdVuxyMi4i7gJ0C7pB0lrSJppKQDJH2r8/aSVpW0DemPtWMQtJpjgO0lHd/xhyTpbZJ+lcdNzgP2kLSzpBGkP6iXgD/n/W8EPi5puKTdKHj5kD1KGqvo7rO/SBpnmg38LSIeqOMcHbr7HACHStpQ0jrAt4Fzc/tNwBaStpI0kjS435XRpHGbZ/Jxjum0vsvPnHtA5wGtkkZL2gj4CmkcqxSccJokIn5A+kd8AvAcr92K3jkiXqrYdP9O38N5XtL6ed1hpAHIH5PutNwD7ANcUrH/NyQtJl1CnQ3MB7aPiCVdxHUP8F5gPHCbpGeB3wLzgMURcQfpMmYm6f/Ae5FuOy/Lhzg8tz1DGnT9XR2/ljbg7Xmsqrv9ZgFbUiA5V1Pgc0BKaFcC9+ble3nfO4HvknqDd5HGhrpyMmls6Angr8DvO63/EfAxSU9LOqXK/tNJPap783lmA2cU/qADnPLtNrMBTdI44F/AmyPiuQYcfyHw2c5jP9a33MOxAU/SMNKlxa8bkWyseXyXyga0PLD+KOluzW79HI71ki+pzKxpfEllZk1T2kuqMWPGxPjx4/s7DLMhZ/78+U9ExHrV1pU24YwfP5558+b1dxhmQ46k+7ta50sqM2saJxwzaxonHDNrGiccM2saJxwzaxonHBsw2tvbaWlpYfjw4bS0tNDe3t7fIVkfK+1tcRtc2tvbmTFjBm1tbUyePJm5c+cybdo0AKZOrXviPRugSvtow6RJk8Lfwxk8WlpamDlzJlOmTHm1bc6cOUyfPp1bb721HyOzekmaHxFVJ4pr2CWVpDMkPSbpdf9aJH1NUkgaU9F2pKS7Jd0h6QMV7dso1XK6W9Ipg2nCaCtuwYIFTJ48eaW2yZMns2DBgn6KyBqhkWM4Z1Hl6d48k/6uwAMVbW8HDgC2yPv8pKII22mkkiKb5sVPDJfQxIkTmTt35Xmt5s6dy8SJE/spImuEhiWciLie6hN3/xD4BivP7foh0lwnL0XEfcDdwHskbQCsERF/iXTtdzbw4UbFbP1nxowZTJs2jTlz5rB8+XLmzJnDtGnTmDFjRn+HZn2oqYPGkvYGHoqImzpdGY0lTcfYYVFuW55fd27v6vifI/WGGDduXB9Fbc0wdepU/vznP7P77rvz0ksvseqqq3LIIYd4wLhkmnZbPJfPmAEcXW11lbao0V5VRJweEZMiYtJ661V9WNUGqPb2di677DKuuOIKli1bxhVXXMFll13mW+Ml08zv4WwCTABuyvPHbgj8I1cKWMTKJTo2JJXoWJRfd263kmltbaWtrY0pU6YwYsQIpkyZQltbG62trf0dmvWhpiWciLglItaPiPERMZ6UTLaOiEeAi4EDcmmTCaTB4b/lqouLJW2X7059ErioWTFb8/gu1dDQyNvi7aQCcJtLWiRpWlfbRsRtpHo8t5PKahxaUaXwC8AvSAPJ95BqcVvJ+C7VEBERXS6kekU/Bm4GHifdyr4cOBRYs9a+/b1ss802YYPH7NmzY8KECXHNNdfEsmXL4pprrokJEybE7Nmz+zs0qxMwL7r4u+zyLpWkK0jjJReRCrI/BowENgOmABdJOikiLm5cOrShouNu1PTp01mwYAETJ06ktbXVd6lKpstHGySNiYgnau5cYJv+4kcbzPpHjx5t6Egkkt6YC5EhaTNJe+fazAzUZGNmA1ORQePrgZGSxgJXAweTHlswM6tLkYSjiHgB+AgwMyL2Ad7e2LDMrIwKJRxJ7wUOBC7LbZ5Hx8zqViThHA4cCVwYEbdJ2hiY09iwzKyMuu2pRHrq+/qK9/cChzUyKDMrp24TjqTNgK8B4yu3j4idGheWmZVRkbGY84Gfkh4vWNHNtmZmXSqScF6OiNMaHomZlV6RQeNLJH1R0gaS1ulYGh6ZmZVOkR7Op/LPr1e0BbBx34djZmVW5C7VhGYEYmblV+Qu1QjSnDQ75KZrgZ9FxPIGxmVmJVTkkuo0YATwk/z+E7nts40KyszKqUjCeXdEvLPi/TWSbmpUQGZWXkXuUq2QtEnHm/xog7+PY2Z1K9LD+TowR9K9pLItG5GmqDAzq0u3PZyIuJpUReGwvGweEd0+vFmttrik4yX9S9LNki6UtFbFOtcWNyu5LhOOpJ3yz48AewBvI9WW2iO3decsXl8H/CqgJSLeAdxJegrdtcXNhohal1TvB64B9qqyLoALah04Iq6XNL5T25UVb/8KfCy/frW2OHCfpI7a4gvJtcUBJHXUFnepGLNBqMuEExHH5J+NGq/5DHBufu3a4mZDQK0yMV+ptWNEnNTTk0qaAbwMnNPRVO0UNdq7iul04HRIVRt6Gp+ZNUatS6rRjTihpE8BewI7x2s1alxb3GwIqHVJdWxfn0zSbsA3gffnidk7XAzMlnQS8BZeqy2+QtJiSdsBN5Bqi8/s67jMrDlqXVKdUmvHiKg5zWiuLb4jMEbSIuAY0l2pVYGr8t3tv0bE5/NcyR21xV/m9bXFzwJWIw0We8DYbJCqdUk1vzcHjohqNVrbamzfSiop3Ll9HtDSm1jMbGCodUk1q5mBmFn51bqkOjkivizpEqrcGYqIvRsamZmVTq1Lql/mnyc0IxAzK79al1Tz88/rmheOmZVZrUuqm2vtmJ+HMjMrrNYl1SuksZvZwCXA0qZEZGal1eXT4hGxFTAVGEVKOq2kp7kfioj7mxOemZVJzflwIuJfEXFMRGxN6uWcDRzRlMjMrHRqzvgnaSxpnpp9gKdJyebCJsRlZiVUa9D4OtIDnOcBnwaeyqtWkbRORDzV1b5mZtXU6uFsRBo0/i/yHDOZcOVNM+uBWt/DGd/EOMxsCKg1p/H4Wjsq2bDWNmZmlWpdUh0vaRhwEenJ8ceBkaTJ1KcAO5OmnFjU5RHMzCrUuqTaN1dTOJA0//AGwAvAAuByoDUiXmxKlGZWCjVvi0fE7cCMJsViZiVXpNSvmVmfcMIxs6ZxwjGzpimUcCSNlbS9pB06lgL7VKstvo6kqyTdlX+uXbHOtcXNSq7bhCPp+8CfgKOAr+flawWOfRavrwP+LeDqiNgUuDq/d21xsyGi5l2q7MPA5rnud2HVaouTaojvmF/PAq4l1alybXGzIaDIJdW9wIg+Ot+bIuJhgPxz/dw+FniwYruOGuJjqbO2uKR5kuY9/vjjfRSymfWVIj2cF4AbJV0NvNrL6a4QXp1cW9xsCCiScC7OS194VNIGEfGwpA2Ax3K7a4ubDQHdJpyImCVpFWCz3HRHRCzv4fkuBj4FHJd/XlTR7triZiXXbcKRtCNpgHch6RLnrZI+FRHXd7NftdrixwHnSZoGPADsC+Da4mZDgyJqD3VImg98PCLuyO83A9ojYpsmxNdjkyZNinnz5vV3GGZDjqT5ETGp2roid6lGdCQbgIi4k767a2VmQ0iRQeN5ktp4rfTvgaT5cczM6lIk4XwBOBQ4jDSGcz3wk0YGZWblVOQu1UvASXkxM+uxWmVizouI/STdQpUv27m2uJnVq1YP5/D8c89mBGJm5VertvjD+eUXI+L+ygX4YnPCM7MyKXJbfNcqbbv3dSBmVn61xnC+QOrJbCzp5opVo0nz45iZ1aXWGM5s0mME/0OeKCtb7LriZtYTtepSPQs8C0wFkLQ+qRDeKEmjIuKB5oRoZmVRZIrRvSTdBdwHXEd6iNMPUJpZ3YoMGn8P2A64MyImkEr8egzHzOpWJOEsj4gngWGShkXEHGCrBsdlZiVU5FmqZySNIj1DdY6kx0hz1piZ1aVID+dDwFLgCOD3wD3AXo0MyszKqcjDm0sq3s5qYCxmVnK1vvi3mOoVEgRERKzRsKjMrJRqPUs1OiLWqLKM7m2ykXSEpNsk3SqpXdLInpQBNrPBpcj3cMZVW3p6QkljSZN5TYqIFmA4qcxvT8oAm9kgUuQu1WUVr0cCE4A7SAmgN+ddTdJyYHVSrakjqaMMMPCXXpzfzPpBkUHjLSvfS9oa+K+enjAiHpJ0AqlMzFLgyoi4UtJKZYDzoxSQSvv+teIQNcv9mtnAVeS2+Eoi4h/Au3t6wjw28yFST+ktwBslHVRrl2phdHFs1xY3G8CKFML7SsXbYcDWQG/+mncB7ouIx/PxLwC2p/4ywK/j2uJmA1uRHs7oimVV0pjOh3pxzgeA7SStLkmkZ7MW8FoZYHh9GeADJK0qaQK5DHAvzm9m/aTIGM6xAJLWSG9jcW9OGBE3SPoN8A/SIxL/JPVKRlF/GWAzG0SKlPqdBJxJ6uFAmiPnMxExoIvhudSvWf+oVeq3yG3xM0gTqf8xH2wyKQG5TIyZ1aXIGM7ijmQDEBFzgV5dVpnZ0FSkh/M3ST8D2km3o/cHrs3fx+m4TW5m1q0iCadjsq1jOrVvT0pAO/VpRGZWWkXuUk1pRiBmVn5FHt5cU9JJHd/glXSipDWbEZyZlUuRQeMzSIPE++XlOdJdKjOzuhQZw9kkIj5a8f5YSTc2KiAzK68iPZyl+bs3AEh6H+kpbzOzuhTp4XweOLti3OZpXnvmycyssJoJR9K7gE1IM+49BBARzzUhLjMroS4vqSQdDZwLfJT0hPj+TjZm1hu1ejj7A1tFxAuS1iXVpPp5c8IyszKqNWj8YkS8ANBR6rc5IZlZWdXq4Wwi6eL8Wp3eExF7NzQyMyudWgmn86x+JzQyEDMrvy4TTkRc18xAzKz8PC5jZk3jhGNmTVPkafGWvj6ppLUk/UbSvyQtkPRe1xY3K78iPZyfSvqbpC9KWquPzvsj4PcR8R/AO0llYlxb3Kzkuk04ETEZOJBUjG6epNmSdu3pCXO5mR2Atnz8ZRHxDOmu2Ky82Szgw/n1q7XFI+I+oKO2uJkNMoXGcCLiLuAo4JvA+4FT8uXQR3pwzo1JlTvPlPRPSb+Q9EZgpdriQGVt8Qcr9u+ytrhL/ZoNbEXGcN4h6Yeky56dgL0iYmJ+/cMenPMNpHLBp0XEu4Al5MunrkKo0la1mFZEnB4RkyJi0nrrrdeD0MyskYr0cE4lVcl8Z0Qc2lGlISL+Ter11GsRsCgibsjvf0NKQI/mmuL0tLa4mQ1sNRNOHpx9MCJ+GRGvm3QrIn5Z7wkj4hHgQUmb56adSWV8XVvcrORqzocTESskrStplYhY1ofnnQ6cI2kV4F7gYFLyc21xsxIrMuPf/cCf8oObSzoaI+Kknp40Im4EqtUe3rmL7VuB1p6ez8wGhiIJ5995GQaMzm1VB23NzGopknBuj4jzKxsk7dugeMysxIrcpTqyYJuZWU1d9nAk7Q58EBgr6ZSKVWuQBm/NzOpS65Lq38A8YG9gfkX7YuCIRgZlZuVUawKum4CbJM2OiOVNjMnMSqrIoPF7JH0H2ChvLyAiYuNGBmZm5VMk4bSRLqHmA/7CnZn1WJGE82xEXNHwSMys9IoknDmSjgcuAF7qaOx4iNPMrKgiCWfb/LPyUYQgTU9hZlZYtwknIqY0IxAzK79uE46ko6u1R8R3+z4cMyuzIpdUSypejwT2JM3+Z2ZWlyKXVCdWvpd0AmlSLDOzuvSkEN7qpInQzczqUmQM5xZem/9mOLAe4PEbM6tbkTGcPStevww8GhF+WtzM6lakEN79wFrAXsA+wNsbHZSZlVORulSHA+eQCtOtT5r8fHpvTyxpeC6Ed2l+79riZiVXZNB4GrBtRBwdEUcD2wGH9MG5D2fl2+uuLW5WckUSjlj5KfEVVK+GWZikDYE9gF9UNLu2uFnJFRk0PhO4QdKF+f2HSVNW9MbJwDd4rQoEdKotLqmytvhfK7arWVsc+BzAuHHjehmimfW1IoPGJ5EK1T0FPA0cHBEn9/SEkvYEHouI+d1unHepFla1DV1b3GxgqzWJ+ruBMRFxRZ6K4h+5fW9Jw+pIGJ29D9hb0gdJj0qsIelX5NriuXfj2uJmJVSrh3M81Z+Zuj2v65GIODIiNoyI8aTB4Gsi4iBcW9ys9GqN4awbEQs7N0bE3ZLWbUAsx+Ha4malVivhrFZj3Rv74uQRcS1wbX79JK4tblZqtS6p/iCpVdJKg7aSjgWuaWxYZlZGtRLOV0lPhd8t6bd5uRvYHPhKU6KzIaW9vZ2WlhaGDx9OS0sL7e3t/R2S9bFahfCWAFMlbUz6li/AbRFxb1MisyGlvb2dGTNm0NbWxuTJk5k7dy7Tpk0DYOrUqf0cnfUVRVT9SsugN2nSpJg3b15/h2EFtbS0MHPmTKZMeW0K7Tlz5jB9+nRuvfXWfozM6iVpfkRMqrrOCccGguHDh/Piiy8yYsSIV9uWL1/OyJEjWbHCNyUHk1oJpycz/pn1uYkTJzJ37tyV2ubOncvEiRP7KSJrhEIJR9JkSQfn1+vlL+CZ9ZkZM2Ywbdo05syZw/Lly5kzZw7Tpk1jxowZ/R2a9aEiU4weQyqCtznpQc4RwK9IjyiY9YmOgeHp06ezYMECJk6cSGtrqweMS6bbMRxJNwLvAv4REe/KbTdHxDuaEF+PeQzHrH/0dgxnWaSsFPlgffItYzMbeooknPMk/QxYS9IhwB+Anzc2LDMroyKF8E6QtCvwHGkc5+iIuKrhkZlZ6RSZ8Y+cYJxkzKxXitylWszrZ9h7FpgHfNWPOphZUUV6OCeRZtibTZru8wDgzcAdwBnAjo0KzszKpcig8W4R8bOIWBwRz0XE6cAHI+JcYO3udjYz61Ak4bwiaT9Jw/KyX8W6cj6IZWYNUSThHAh8gjSp+aP59UGSVgO+1MDYzKxkipSJuTci9oqIMRGxXn59d0QsjYi53e1vVpQn4Cq/InepRpLK/W5BKusCQER8picnlPRW4GzSwPMrwOkR8SNJ6wDnAuOBhcB+EfF03ufIHMMK4LCI+N+enNsGLk/ANTQUuaT6JSk5fAC4jlQXanEvzvky6Xb6RFKd8kNz/XDXFh/CWltbaWtrY8qUKYwYMYIpU6bQ1tZGa6vnzi+TIgnnbRHx38CSiJhFqgm+ZU9PGBEP58J6RMRiUu2rsbi2+JC2YMECJk+evFLb5MmTWbCgWmk0G6yKJJzl+eczklqANUmXPb0maTzpSfQb6FRbHKisLf5gxW41a4tLmidp3uOPP94XIVqTeAKuoaFIwjld0trAUaQqmLcD3+/tiSWNAn4LfDkinqu1aZU21xYvGU/ANTTUHDSWNAx4Lg/eXk8qG9NrkkaQks05EXFBbnZt8SHME3ANDUUm4Lo+InbosxOmwnqzgKci4ssV7ccDT0bEcZK+BawTEd+QtAXpsYr3AG8hDShv2l25X0/AZdY/ak3AVeRZqqskfY10y3pJR2NEPNXDeN5H+vLgLXk2QYBv49riZqVXpIdzX5XmiIg+ubxqFPdwzPpHr3o4EeEKDWbWJ7q9SyVpdUlHSTo9v99U0p6ND83MyqbIbfEzgWXA9vn9IuB7DYvISk9Snyw2+BRJOJtExA/IXwCMiKVU/26MWSERUXPZ6JuXdrtNWUtUl12hMjF5KoqOMjGbAC81NCozK6Uit8W/A/weeKukc0i3tT/dwJjMrKSK3KW6UtJ80pPdAg6PiCcaHpmZlU6R+XAuBtqBiyNiSXfbm5l1pcgYzonAfwK3Szpf0sfypFxmZnUpckl1HXBdnvRqJ+AQUnmYNRocm5mVTKHKm/ku1V7A/sDWvDZRlplZYUXGcM4FtiXdqfoxcG1EvNLowMysfIr0cM4EPt7xhLak90n6eEQc2tjQzKxsiozh/F7SVpKmki6p7gMu6GY3G8LeeeyVPLt0efcb1jD+W5f1av81VxvBTcf8v14dw/pelwlH0makaglTgSdJ8+EoIqY0KTYbpJ5dupyFx+3RrzH0NmFZY9Tq4fwL+COwV0TcDSDpiKZEZWalVOt7OB8FHgHmSPq5pJ3xQ5tm1gtdJpyIuDAi9gf+A7gWOAJ4k6TTJPni2MzqVqS2+JKIOCci9iRVTLiRXBXTzKweRR5teFVEPBURP4uInRoVUFck7SbpDkl356oOZjbIFPqmcX/Lj1X8GNiVNOPg3yVdHBG3929kVs3oid9iy1n9+/+E0RMhVaW2gWRQJBxSTaq7I+JeAEm/JtUcd8IZgBYvOK6/Q2DN1Ub0dwhWxWBJONXqi2/beSNJnwM+BzBu3LjmRGav0913cPpqPmJPMzr41DWG048K1Rd3bfHBoch8xZ7TuJwGS8JxfXGzEhgsCefvwKaSJkhahfTIxcX9HJOZ1WlQjOFExMuSvgT8LzAcOCMibuvnsMysToMi4QBExOXA5f0dh5n13GC5pDKzEnDCMbOmccIxs6ZxwjGzplFZv0Al6XHg/v6Ow3pkDODqroPXRhFR9Zu3pU04NnhJmhcRk/o7Dut7vqQys6ZxwjGzpnHCsYHo9P4OwBrDYzhm1jTu4ZhZ0zjhmFnTOOFYlyStkHSjpFslnS9p9dy+oaSLJN0l6R5JP8rThiBpR0nPSvqnpAWSjsntn5Z0aqfjXytpUn69UNKYLuI4QtKLktaUtG6O6UZJj0h6qOL9KpKer9hvC0nXSLozx/rfytMN5nhekfSOiu1vlTS+b3+LVskJx2pZGhFbRUQLsAz4fP6DvQD4XURsCmwGjAJaK/b7Y0S8C5gEHCRpm17GMZU0J9I+EfFkjmkr4KfADzveR8Syjh0krUaaM+m4iNgMeCewPfDFiuMuAmb0MjargxOOFfVH4G3ATsCLEXEmQESsIBVJ/ExHD6hDRCwB5gOb9PSkkjYhJbSjSImnqI8Df4qIK3MsLwBfYuWaapcCW0javKfxWX2ccKxbkt4A7A7cAmxBSiKviojngAdICalyv3WB7YDeTJY2FWgnJbzNJa1fcL9qcd4DjJK0Rm56BfgB8O1exGd1cMKxWlaTdCMwj5RQ2kgT2lf7LkVl+39K+idwJemS5rYu9qFGe4cDgF9HxCukS7l9C8beVZydzzkb2E7ShILHtV4YNDP+Wb9YmsdKXiXpNuCjndrWIE1yfw+wLmkMZ89Ox3oSWLtT2zrUeEgzD+huClyVx3pXAe4lFUXszm3ADp2OtzHwfEQs7ihVk6evPRH4ZoFjWi+5h2P1uhpYXdIn4dWqqCcCZ+Vxkq78HXifpDfn/SYBq7JyvbHOpgLfiYjxeXkLMFbSRgXiPAeYLGmXfL7VgFNIl1CdnQXsAri2UIM54VhdIn01fR9gX0l3AXcCL9LNOEhEPAocDlyeL9NOBqbmS6UON0talJeTSJdTF3Y61IW5vbs4l5Kqsx4l6Q7S+NPfgVOrbLuMlIyKjg9ZD/nRBjNrGvdwzKxpnHDMrGmccMysaZxwzKxpnHDMrGmccMysaZxwzKxp/g9rvTIPwFfGB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2" descr="data:image/png;base64,iVBORw0KGgoAAAANSUhEUgAAAsUAAAGDCAYAAADDIm30AAAABHNCSVQICAgIfAhkiAAAAAlwSFlzAAALEgAACxIB0t1+/AAAADh0RVh0U29mdHdhcmUAbWF0cGxvdGxpYiB2ZXJzaW9uMy4yLjIsIGh0dHA6Ly9tYXRwbG90bGliLm9yZy+WH4yJAAAgAElEQVR4nO3debxdVX338c+XBBPAgJYZggaZlHkIiBURqAVqooLDI0ErOFsHwEdQHEu1ampRqBMWrRWsDFYFFaxDhYg8DhAwyCyiUQPKpEZARQi/54+9LxwudzgZbi737s/79TqvnL323mv/zjrnJt+su845qSokSZKkLltjvAuQJEmSxpuhWJIkSZ1nKJYkSVLnGYolSZLUeYZiSZIkdZ6hWJIkSZ1nKJY0ppI8Lcn1PdvbJflRkjuTHDWetWn5JflMkn9u7z/kuV3Ofj6R5J2rtrqVl2RBkle091+U5JvjXdNEkmS/JEtW4vxH5OtC3WAolrRKJFmc5BmD26vqu1W1XU/Tm4EFVTWjqj68nNc4MsmyJHcNum22svWviJUNAGOlfS7+1I7NLUn+M8mjV/V1hnhuh6vnyCQXDzr3NVX1nlVdU5JZSSrJ1JXtq6o+V1UHroKaKsnWK9vPclzvoCQXtf/xvC3Jd5I8e3Vdv1+r83Uh9cNQLGl1ezxw9Uqc//2qevSg282rqrhJ5FlV9Whgd2BP4B2DD1gVwVFja3mfoyTPB/4bOB2YCWwMvAt41qq4tq8ZTWaGYkljqnc2NckFwP7AR9tZzG2TTEtyYpJftrOan0iy1gpcZ6skv02ye7u9WZLbk+zXbi9I8v4klyRZmuTLSf6q5/y9k3wvye+TXDFwXrvvr9rZ1puT/C7JuUnWAf4H2Kx3xjrJXkm+3/bz6yQfTfKonr4qyWuS3ND29bEk6dn/yiTXtrN81yTZPclxSb446PF+JMnJo41LVd3U1rljz/Vfl+QG4Ia2bW6SRW3N30uyc891dktyeVvP2cD0nn0PmSlPskWSL7Wzk3e0j/1JwCeAp7Rj9Pv22N5lGPslWZLkTUlubcftpT39rp/kq0n+kOTSJP88eIZxOO11Ppbk/PYx/DDJVj37/zbJde1r4qNA73PxkJnMJDsk+Vb7Orslydva9mGf8yQXtadf0T7+F7btr0zy07avr6Tntx2Dn6M0TmrHZmmSHyfZcYjHGuBDwHuq6lNVtbSq7q+q71TVK9tj1kjyjiS/aPs7Pcl67b6BWfaXJ/klcEE7Bv+vvf5vgROyHD+zSY5PcmPP6/nQtn3U10Wf4zTkz1KSrdPMkC9N8/fA2aO+WKSq8ubNm7eVvgGLgWcM0b4fsKRnewHwip7tk4GvAH8FzAC+Crx/mGscCVw8Qg2vBK4F1ga+AZw46Lo30YTDdYAvAv/V7tscuAN4Js1kwd+22xu2+88HzgYeC6wJPH2ox9a27QHsDUwFZrX1HNOzv4DzgMcAjwNuAw5u972grXFPmnC2Nc3M+qbA3cBj2uOmArcCe4z2XABb0MzMv6fn+t9qx3stmpnkW4EnA1OAI9rzpwGPAn4BvLF93M8H7gX+efDjb8+9AjipHd/pwD7DPW/AZwb1cx/w7vY6zwT+CDy23X9We1sb2B741XCvg3bMC5jac53fAnu14/Y54Kx23wbAH9rHtWb7OO+jfX321k3z2vw18Kb2sc0Anrwcz/nWPdsHALe3Yz8N+Ahw0aDje5+jg4DLaF4zAZ4EbDrEY39ie+6WI/yMvAz4KfAE4NHAl4DPDhq709vncK12DO4D3tA+vrUY4WeWh/+8vwDYjObn6oU0r+NN+3xd9DNOw/0snQm8vb3uA69Fb95Guo17Ad68eZscN1YgFLf/wN8NbNWz/ynAz4e5xsA/0L/vud046JivAFcCPwamDbru/J7t7YG/0IS5twwEg57936AJiJsC99MGtJEe2zA1HwOc07Ndvf9AA58Hju+55tHD9PM/wCvb+3OBa0Z5Lu5qx+cXwMeBtXquf0DPsafQBuaetuuBpwP7AjcD6dn3PYYOxU9pQ8nUYZ630ULxn3rPpQnqe7fPz73Adj37/nlwfz37ZvHwUPypnv3PBK5r778E+EHPvgBLGDoUzwN+1OfPwlDPeW8o/g/gAz3bj24f46xhnqMDgJ+047HGCNd9anvu9BGO+Tbw2p7t7dprDwT6Ap4w6Ln75aAxGvZnllF+JoBFwHP6fF30M07D/SydDpwKzOznOfPmrapcPiFpXG1IM/t3Wfur598DX2/bh/ODqnpMz22rQfs/STMb/JGqumfQvl/13P8FzezgBjSzsS8YqKGtYx+aQLwF8Nuq+l0/DyjNkpDzkvwmyR+A97XX6PWbnvt/pPnHnvZaNw7T9WnAi9v7LwY+O0oph7Tj8/iqem1V/alnX+84PB5406DHvgXN7N5mwE1VVT3H/2KY620B/KKq7hulruHcMejcgXHZkCaw9dbce78fw433Zr19tY9zuL6HfW76fM57bUbPOFbVXTS/mdi855jeui4APgp8DLglyalJ1h2i3zvaPzft99rt/ak0a48fdu0htpfrZzbJS/Lg0pzf0/xsjjQ2w9Y6zDgN99y+mSbAX5Lk6iQv6/Oa6jBDsaTxdDvNDOEOPSF3vWreILbc0nzCwsk0M0wnpGfNcGuLnvuPo5l1up3mH/3PDgrb61TV/HbfXyV5zBCXrCHaTgGuA7apqnWBt9GzTnUUvwIGh/wB5wI7t2tJ59IsA1hRvXX/CnjvoMe+dlWdSbNcYPOBdZqtx41Q++My9Buxhhqnft1G89uBmT1tWwxz7PL6dW9f7eMcru+Rnpvlfc5vpvnPyMB11wHWp1k6M+AhY1ZVH66qPYAdgG2B44bo9/q2zuf1e22a5/M+4Jbhrj1ou++f2SSPp/lP6uuB9avqMcBVPDg2o70u+hmnIVXVb6rqlVW1GfBq4ONZjZ8AoonJUCxpVVozyfSe24jvVK+q+2n+0TwpyUYASTZPctAKXv/fgMuq6hU064A/MWj/i5Nsn2RtmvWrX6iqZcB/Ac9K81FWU9ra90sys6p+TbN04eNJHptkzST7tv3dAqw/8Eal1gyadap3JXki8A/LUf+ngGOT7NG+uWrrNlhQVX8GvgCcAVxSVb9cjn5H8kngNUme3F5znSRzkswAvk8TmI5KMjXJc2nW5g7lEpqQOb/tY3qSp7b7bgFmpucNh/1qn58v0fwnZ+12TF+yvP0M43xghyTPbV+rRwGbDHPsecAmSY5p32g2I8mT232jPee30KzhHXAG8NIkuyaZRjOz/MOqWjzUhZPs2T4/a9IsXfgzsGzwce1M9/8F3pnkpUnWTfPGun2SnNoedibwxiRbtv+JfB9wdr8z/Mv5M7sOTfC9rT3upbRv+OwZl5FeF8s1Tr2SvCDJwH+kftfW8bAxk3oZiiWtSl+jmUUauJ3QxzlvoXnjzw/aXz3/L806x+EMvFu997ZnkucABwOvaY/7v8DuSV7Uc+5nadYs/obmzTdHAVTVr4Dn0Mzw3UYz23YcD/4d+fc0s8rX0ax1PaY97zqakPGz9tfDmwHHAocDd9KEh77f9V5V/w28lyYM3EkzO9w7230asBOjL53oW1UtpHmD4kdpwsNPadZ6UlV/AZ7bbv+O5o1SXxqmn2U0H/u1NfBLmrW5L2x3X0DzZr/fJLl9Bcp8PbAezfP2WZoxH7w0ZrlV1e00bwSbT/Nr+W2A/zfMsXfSvAHzWW0dN9B8kgqM/pyfAJzWvkb+T1V9G3gnzZs9f00zA33YCKWu2/b7O5rlBHcAJw5T5xdoxv1lNDOtt9Cswf5ye8inacbwIuDnNAH7DSNceyh9/cxW1TXAB2n+c3ULzWu3d3xHfF2swDj12hP4YZK7aN5ncHRV/bzPc9VReehSMUmanJIsoPm0iU+Ndy0rKsnjaIL5JlX1h/GuZ7wk+ReaMThivGuRNHk4UyxJE0CSNWhmv8/qWiBO8sQkO7fLO/YCXg6cM951SZpc/GYaSXqEa99gdAvNr84PHudyxsMMmiUTm9EsX/kgDy4HkKRVwuUTkiRJ6jyXT0iSJKnzDMWSJEnqPNcUa6VtsMEGNWvWrPEuQ5IkaVSXXXbZ7VX1sG9hNBRrpc2aNYuFCxeOdxmSJEmjSjLk19W7fEKSJEmdZyiWJElS5xmKJUmS1HmuKZYkSRoD9957L0uWLOHPf/7zeJfSSdOnT2fmzJmsueaafR1vKJYkSRoDS5YsYcaMGcyaNYsk411Op1QVd9xxB0uWLGHLLbfs6xyXT0iSJI2BP//5z6y//voG4nGQhPXXX3+5ZukNxZIkSWPEQDx+lnfsDcWSJEmT2G9+8xsOO+wwttpqK7bffnue+cxn8pOf/GSVXmPx4sXsuOOOox5zxhlnPLC9cOFCjjrqqFVax8pwTbEkSdJqMOv481dpf4vnzxn1mKri0EMP5YgjjuCss84CYNGiRdxyyy1su+22I567bNkypkyZMuz2ctfbhuLDDz8cgNmzZzN79uwV7m9Vc6ZYkiRpkrrwwgtZc801ec1rXvNA26677so+++zDcccdx4477shOO+3E2WefDcCCBQvYf//9Ofzww9lpp50etr1s2TKOO+449txzT3beeWf+/d///WHXXLx4MU972tPYfffd2X333fne974HwPHHH893v/tddt11V0466SQWLFjA3LlzAfjtb3/LIYccws4778zee+/Nj3/8YwBOOOEEXvayl7HffvvxhCc8gQ9/+MMA3H333cyZM4dddtmFHXfc8YH6V4YzxZIkSZPUVVddxR577PGw9i996UssWrSIK664gttvv50999yTfffdF4BLLrmEq666ii233JIFCxY8ZPvUU09lvfXW49JLL+Wee+7hqU99KgceeOBD1u9utNFGfOtb32L69OnccMMNzJs3j4ULFzJ//nxOPPFEzjvvPKAJ4AP+8R//kd12241zzz2XCy64gJe85CUsWrQIgOuuu44LL7yQO++8k+22245/+Id/4Otf/zqbbbYZ55/fzL4vXbp0pcfKUCxJktQxF198MfPmzWPKlClsvPHGPP3pT+fSSy9l3XXXZa+99nrIx5j1bn/zm9/kxz/+MV/4wheAJozecMMND1mKce+99/L617+eRYsWMWXKlL7WL1988cV88YtfBOCAAw7gjjvueCDozpkzh2nTpjFt2jQ22mgjbrnlFnbaaSeOPfZY3vKWtzB37lye9rSnrfSYGIolSZImqR122OGBANurqoY9Z5111hl2u6r4yEc+wkEHHfSQYxYvXvzA/ZNOOomNN96YK664gvvvv5/p06ePWudQ9QzMPk+bNu2BtilTpnDfffex7bbbctlll/G1r32Nt771rRx44IG8613vGvU6I3FNsSRJ0iR1wAEHcM899/DJT37ygbZLL72Uxz72sZx99tksW7aM2267jYsuuoi99tpr1P4OOuggTjnlFO69914AfvKTn3D33Xc/5JilS5ey6aabssYaa/DZz36WZcuWATBjxgzuvPPOIfvdd999+dznPgc0yyo22GAD1l133WHruPnmm1l77bV58YtfzLHHHsvll18+au2jcaZYK+3Km5au8nfUamLr5x3RkqSxl4RzzjmHY445hvnz5zN9+nRmzZrFySefzF133cUuu+xCEj7wgQ+wySabcN11143Y3yte8QoWL17M7rvvTlWx4YYbcu655z7kmNe+9rU873nP47//+7/Zf//9H5hp3nnnnZk6dSq77LILRx55JLvtttsD55xwwgm89KUvZeedd2bttdfmtNNOG7GOK6+8kuOOO4411liDNddck1NOOWUFR+hBGWn6XOrHtE23qU2POHm8y9AjiKFYkuDaa6/lSU960niX0WlDPQdJLquqh30WnMsnJEmS1HmGYkmSJHWeoViSJEmdZyiWJEkaI753a/ws79gbiiVJksbA9OnTueOOOwzG46CquOOOO/r6jOQBfiSbJEnSGJg5cyZLlizhtttuG+9SOmn69OnMnDmz7+MNxZIkSWNgzTXXfMjXJeuRzeUTkiRJ6jxDsSRJkjrPUCxJkqTOMxRLkiSp8wzFq1mSQ5NUkie227OSXDXMsccmuS7JVUmuSPKStv1RSU5OcmOSG5J8OcnMnvPuGtTPkUk+2rP9qrbf65JckmSfnn0Lkjzs+8AlSZImM0Px6jcPuBg4bKSDkrwG+Ftgr6raEdgXSLv7fcAMYNuq2gY4F/hSkgzZ2UP7nQu8Gtinqp4IvAY4I8kmK/h4JEmSJjxD8WqU5NHAU4GXM0ooBt4GvLaq/gBQVUur6rQkawMvBd5YVcvaff8J3AMc0EcZbwGOq6rb23MvB04DXrcCD0mSJGlSMBSvXocAX6+qnwC/TbL7UAclmQHMqKobh9i9NfDLgbDcYyGwQ3t/rSSLBm7Au3uO2wG4bIRz+9IuwViYZOGyPy5dnlMlSZIecQzFq9c84Kz2/lnt9lACDPedkMPt623/U1XtOnAD3jVKXSNdb0hVdWpVza6q2VPWXm95TpUkSXrE8RvtVpMk69Msb9gxSQFTaILoxwcfW1V/SHJ3kidU1c8G7f4p8PgkM6rqzp723YGv9lHKNcAewAWDzr2m/0cjSZI0uThTvPo8Hzi9qh5fVbOqagvg58BwX8r9fuBjSdYFSLJukldV1d00a4A/lGRKu+8lwNo8NOgO5wPAv7QhnSS7AkcyRDiXJEnqCmeKV595wPxBbV+keUPddkmW9LS/ETgFeDRwaZJ7gXuBD7b73wqcCPwkyf3AdcChVTXqEoiq+kqSzYHvtTPWdwIvrqpf9xx2fntNgO9X1QuW54FKkiRNNOkjR0kjmrbpNrXpESePdxl6BFk8f854lyBJ0pCSXFZVD/tOBpdPSJIkqfMMxZIkSeo8Q7EkSZI6z1AsSZKkzjMUS5IkqfMMxZIkSeo8Q7EkSZI6z1AsSZKkzjMUS5IkqfMMxZIkSeo8Q7EkSZI6b+p4F6CJb6fN12Ph/DnjXYYkSdIKc6ZYkiRJnWcoliRJUucZiiVJktR5hmJJkiR1nqFYkiRJnWcoliRJUucZiiVJktR5hmJJkiR1nqFYkiRJnWcoliRJUucZiiVJktR5hmJJkiR1nqFYkiRJnWcoliRJUucZiiVJktR5hmJJkiR1nqFYkiRJnWcoliRJUucZiiVJktR5hmJJkiR1nqFYkiRJnWcoliRJUucZiiVJktR5hmJJkiR1nqFYkiRJnWcoliRJUucZiiVJktR5hmJJkiR1nqFYkiRJnWcoliRJUucZiiVJktR5U8e7AE18V960lFnHnz/eZUgSAIvnzxnvEiRNQM4US5IkqfMMxZIkSeo8Q7EkSZI6z1AsSZKkzjMUS5IkqfMMxZIkSeo8Q7EkSZI6z1AsSZKkzjMUS5IkqfMMxZIkSeo8Q7EkSZI6z1AsSZKkzhuTUJxkQZKDBrUdk+Tj7f0Nk9yb5NWDjtkkyVlJbkxyTZKvJdm23bdtu/3TJNcm+XySjZPsl+S89pgjk9yfZOeePq9KMqtne7ckNVBfknOSLGr7XdreX5Tkr9vHMbs9br0kp7e13djeX6/dN6vt8w091/lokiOHGJsT2mO37ml7Y9s2cK3FSa7sqeXDPcdOTXJ7kvcP6ndukh8luaIdu1f3XO/YIepY1tP/oiTHj9SPJEnSZDZWM8VnAocNajusbQd4AfADYN7AziQBzgEWVNVWVbU98DZg4yTTgfOBU6pq66p6EnAKsOEQ114CvH2E2uYBFw9cu6oOrapdgVcA362qXdvb9wad9x/Az9ratgJ+DnyqZ/+twNFJHjXCtQdcyUPH5/nANYOO2b+nlqN62g8Ergf+TztmJFkTOBV4VlXtAuwGLBilhj/19L9rVc1fwX4kSZImvLEKxV8A5iaZBs1MKrAZTRiFJpC+CZiZZPO2bX/g3qr6xEAnVbWoqr4LHA58v6q+2rPvwqq6aohrnwfskGS7wTvaEPl84EjgwDZsj6qd1d0DeE9P87uB2Um2ardvA74NHNFHl+cCz2n7fgKwtD2/H/OAfwN+Cezdts0ApgJ3AFTVPVV1fZ/99VpV/UiSJE0oYxKKq+oO4BLg4LbpMODsqqokWwCbVNUlwOeBF7bH7AhcNkyXI+0b7H7gAzSzzIM9Ffh5Vd1IMwP6zD773B5YVFXLBhra+4uAHXqOmw+8KcmUUfr7A/CrJDvShNyzhzjmwp6lDW8ESLIW8Dc0wf9MHpzt/i3wFeAXSc5M8qIkoz23aw1aPvHC5eknyauSLEyycNkfl45yKUmSpEe2sXyjXe8Sit6lE4fRhGGAs+hZQrEKnQHsnWTLQe3z2msu77UD1GjtVfVzmv8MHN5Hn2fRjMUhNMtGButdPnFS2zYXuLCq/gh8ETh0IIBX1StoAvMlwLHAp0e5/uDlE2cvTz9VdWpVza6q2VPWXq+PhytJkvTINXUM+z4X+FCS3YG1qurytn0ezTrhF7XbmyXZBriaZmnDUK4Gnt7vhavqviQfBN4y0NaGx+cBz07ydppAu36SGVV15yhdXg3slmSNqrq/7W8NYBfg2kHHvo9m+chFo/T5VeBfgYVV9Yd2efBo5gFPTbK43V6fZtnJ/wJU1ZXAlUk+S7Pm+ch+Oh1sVfUjSZI0UYzZTHFV3UWzROHTtLPE7Trfdapq86qaVVWzgPfTzJheAExL8sqBPpLsmeTpNDO/f51kTs++g5PsNEIJnwGewYNvxnsGcEVVbdFe+/E0s62H9PFYfgr8CHhHT/M7gMvbfb3HXkfzprm5o/T5J5rQ/t7Rrg+QZF1gH+BxPWP3OmBekkcn2a/n8F2BX/TT76BrrJJ+JEmSJpqx/pziM2lmUweWLMzj4UsFvgjMq6oCDgX+tv3Is6uBE4Cb2wA5F3hDkhuSXEMze3nrcBeuqr8AHwY2GuXa/Sx1AHg5sG370W03Atu2bUN5LzBztA6r6qyeGfTBetcUnw48F7igqu7pOebLwLOBKcCbk1yfZBHwTzx0dvcdSZYM3Nq2wWuK59PMno/UjyRJ0qSUJotKK27aptvUpkecPN5lSBIAi+fPGf0gSZ2V5LKqmj243W+0kyRJUucZiiVJktR5hmJJkiR1nqFYkiRJnWcoliRJUucZiiVJktR5hmJJkiR1nqFYkiRJnWcoliRJUucZiiVJktR5hmJJkiR13tTxLkAT306br8fC+XPGuwxJkqQV5kyxJEmSOs9QLEmSpM4zFEuSJKnzDMWSJEnqPEOxJEmSOs9QLEmSpM4zFEuSJKnzDMWSJEnqPEOxJEmSOs9QLEmSpM4zFEuSJKnzDMWSJEnqPEOxJEmSOs9QLEmSpM4zFEuSJKnzDMWSJEnqPEOxJEmSOs9QLEmSpM4zFEuSJKnzDMWSJEnqPEOxJEmSOs9QLEmSpM4zFEuSJKnzDMWSJEnqPEOxJEmSOs9QLEmSpM7rKxQnOTrJumn8R5LLkxw41sVJkiRJq0O/M8Uvq6o/AAcCGwIvBeaPWVWSJEnSatRvKE775zOB/6yqK3raJEmSpAmt31B8WZJv0oTibySZAdw/dmVJkiRJq8/U0Q5IEuBdNMsmflZVf0yyPs0SCkmSJGnCGzUUV1UlObeq9uhpuwO4Y0wr04Rx5U1LmXX8+eNdhiRpCIvnzxnvEqQJod/lEz9IsueYViJJkiSNk1Fnilv7A69Jshi4m+ZNdlVVO49VYZIkSdLq0m8o/rsxrUKSJEkaR30tn6iqXwCPAZ7V3h7TtkmSJEkTXt/faAd8Dtiovf1XkjeMZWGSJEnS6tLv8omXA0+uqrsBkvwL8H3gI2NVmCRJkrS6LM832i3r2V6G32gnSZKkSaLfmeL/BH6Y5Jx2+xDg02NTkiRJkrR69RWKq+pDSRYA+9DMEL+0qn40loVJkiRJq0tfoTjJZ6vq74HLh2iTJEmSJrR+1xTv0LuRZAqwxzDHSpIkSRPKiKE4yVuT3AnsnOQPSe5st28FvrxaKpQkSZLG2IihuKreX1UzgH+tqnWrakZ7W7+q3rqaahxWkgVJDhrUdkySj7f3N0xyb5JXDzpmkyRnJbkxyTVJvpZk23bftu32T5Ncm+TzSTZOsl+S89pjjkxyf5Kde/q8Ksmsnu3dktRAfUnOSbKo7Xdpe39Rkr9uH8fs9rj1kpze1nZje3+9dt+sts839Fzno0mOHGJsTkhyU3uNG5J8Kcn2fdZyfZIrkvy/JNut1JMkSZI0AfT7jXZvTfLYJHsl2XfgNtbF9eFM4LBBbYe17QAvAH4AzBvYmSTAOcCCqtqqqrYH3gZsnGQ6cD5wSlVtXVVPAk4BNhzi2kuAt49Q2zzg4oFrV9WhVbUr8Argu1W1a3v73qDz/gP4WVvbVsDPgU/17L8VODrJo0a49oCT2mtsA5wNXJBkwz5qeVFV7QKcBvxrH9eRJEma0Pr9RrtXABcB3wD+qf3zhLErq29fAOYmmQbNTCqwGU0YhSaQvgmYmWTztm1/4N6q+sRAJ1W1qKq+CxwOfL+qvtqz78KqumqIa58H7DDUTGobvJ8PHAkc2IbtUSXZmmat9nt6mt8NzE6yVbt9G/Bt4Ih++hxQVWcD36R5jP26CNh6ea4jSZI0EfX7RrujgT2BX1TV/sBuNOFsXFXVHcAlwMFt02HA2VVVSbYANqmqS4DPAy9sj9kRuGyYLkfaN9j9wAdoZpkHeyrw86q6EVgAPLPPPrcHFlXVA1+U0t5fxEPf7DgfeFP7hsflcTnwxOU4/lnAlct5DUmSpAmn31D856r6M0CSaVV1HfBIWWvau4Sid+nEYTRhGOAsepZQrEJnAHsn2XJQ+7z2mst77QA1WntV/ZzmPwPLM+s70E8/PpdkEU24P3bIjpJXJVmYZOGyPy5dzjIkSZIeWfr9RrslSR4DnAt8K8nvgJvHrqzlci7woSS7A2tV1cBnKc+jWSf8onZ7syTbAFfTLG0YytXA0/u9cFXdl+SDwFsG2trZ2+cBz07ydpogun6SGVV15yhdXg3slmSNqrq/7W8NYBfg2kHHvo9m+chF/dZLM8O/sI/jXlRVIx5XVacCpwJM23SboYK8JEnShNHvG+0OrarfV9UJwDtp3gx2yFgW1q+quotmicgYOI4AABJJSURBVMKnaWeJ23W+61TV5lU1q6pmAe+nmT2+AJiW5JUDfSTZM8nTaWZ+/zrJnJ59ByfZaYQSPgM8gwffjPcM4Iqq2qK99uOBL9LHeFXVT4EfAe/oaX4HcHm7r/fY64BrgLmj9ds+jucBB/LgTLokSZJa/b7Rbu8kMwCq6jvAhTSzjo8UZ9LMpg4sWZhH8wkTvb4IzKuqAg4F/rb9yLOrad40eHNV/YkmZL6h/Riza2jeLHfrcBeuqr8AHwY2GuXa/S51eDmwbftxaTcC27ZtQ3kvMHOEvt448JFswIuBA6pq3NeCS5IkPdKkyYijHJT8CNi9DZQDv9JfWFW7j3F9mgCmbbpNbXrEyeNdhiRpCIvnzxn9IKlDklxWVbMHt/f7RrtUT3pu17v2ux5ZkiRJekTrNxT/LMlRSdZsb0cDPxvLwiRJkqTVpd9Q/Brgr4GbaL7J7cnAq8aqKEmSJGl16msJRFXdysO/TlmSJEmaFEYMxUneXFUfSPIRhvhSiao6aswqkyRJklaT0WaKB74wop8vfJAkSZImpBFDcVV9tf3ztNVTjiRJkrT6jbZ84qsMsWxiQFU9e5VXJEmSJK1moy2fOLH987nAJsB/tdvzgMVjVJMkSZK0Wo22fOI7AEneU1X79uz6apKLxrQySZIkaTXp93OKN0zyhIGNJFsCG45NSZIkSdLq1e9XNb8RWJBk4FvsZgGvHpOKNOHstPl6LJw/Z7zLkCRJWmH9fnnH15NsAzyxbbququ4Zu7IkSZKk1affmWKAPWhmiKcCuyShqk4fk6okSZKk1aivUJzks8BWwCJgWdtcgKFYkiRJE16/M8Wzge2ratjPLJYkSZImqn4/feIqms8pliRJkiadfmeKNwCuSXIJ8MAb7PxGO0mSJE0G/YbiE8ayCEmSJGk89fuRbN8Z60IkSZKk8TJiKE5yJ82nTDxsF1BVte6YVCVJkiStRiOG4qqasboKkSRJksZLv58+IUmSJE1ahmJJkiR1nqFYkiRJnWcoliRJUucZiiVJktR5hmJJkiR1nqFYkiRJnWcoliRJUucZiiVJktR5hmJJkiR1nqFYkiRJnWcoliRJUucZiiVJktR5hmJJkiR1nqFYkiRJnWcoliRJUucZiiVJktR5hmJJkiR1nqFYkiRJnWcoliRJUucZiiVJktR5hmJJkiR13tTxLkAT35U3LWXW8eePdxmSJGmCWDx/zniX8DDOFEuSJKnzDMWSJEnqPEOxJEmSOs9QLEmSpM4zFEuSJKnzDMWSJEnqPEOxJEmSOs9QLEmSpM4zFEuSJKnzDMWSJEnqPEOxJEmSOs9QLEmSpM4zFE9SSTZOckaSnyW5LMn3kxyaZL8kS5P8KMn1SS5KMrfnvBOS3JRkUZKrkjx7PB+HJEnS6jB1vAvQqpckwLnAaVV1eNv2eODZwO+A71bV3LZ9V+DcJH+qqm+3XZxUVScmeRLw3SQbVdX9q/+RSJIkrR7OFE9OBwB/qapPDDRU1S+q6iODD6yqRcC7gdcPse9a4D5ggzGsVZIkadwZiienHYDLl+P4y4EnDm5M8mTgfuC2Ifa9KsnCJAuX/XHpChcqSZL0SGAo7oAkH0tyRZJLhztk0PYbkywCTgReWFU1+ISqOrWqZlfV7Clrr7eqS5YkSVqtXFM8OV0NPG9go6pel2QDYOEwx+8GXNuzfVJVnTiG9UmSJD2iOFM8OV0ATE/yDz1taw91YJKdgXcCH1sdhUmSJD0SOVM8CVVVJTkEOCnJm2nWBN8NvKU95GlJfkQTlG8Fjur55AlJkqTOMRRPUlX1a+CwYXYPuwi4qk4Yk4IkSZIewVw+IUmSpM4zFEuSJKnzDMWSJEnqPEOxJEmSOs9QLEmSpM4zFEuSJKnzDMWSJEnqPEOxJEmSOs9QLEmSpM4zFEuSJKnz/JpnrbSdNl+PhfPnjHcZkiRJK8yZYkmSJHWeoViSJEmdZyiWJElS5xmKJUmS1HmGYkmSJHWeoViSJEmdZyiWJElS5xmKJUmS1HmGYkmSJHWeoViSJEmdZyiWJElS5xmKJUmS1HmGYkmSJHWeoViSJEmdZyiWJElS5xmKJUmS1HmGYkmSJHWeoViSJEmdZyiWJElS5xmKJUmS1HmGYkmSJHWeoViSJEmdZyiWJElS5xmKJUmS1HmGYkmSJHWeoViSJEmdZyiWJElS5xmKJUmS1HmGYkmSJHWeoViSJEmdZyiWJElS5xmKJUmS1HlTx7sATXxX3rSUWcefP95lSJKkCWrx/DnjXYIzxZIkSZKhWJIkSZ1nKJYkSVLnGYolSZLUeYZiSZIkdZ6hWJIkSZ1nKJYkSVLnGYolSZLUeYZiSZIkdZ6hWJIkSZ1nKJYkSVLnGYolSZLUeRMyFCe5a9D2kUk+2t4/IclNSRb13B7Tc+y/tfvXGOb8g3rOuyvJ9e3905Psl+S8Qdf+TJLnD1Hj3kl+2J57bZITeq51W9t+TZJXDtE+cNs+yawkleQNPX1/NMmRPdf/eZIrkvykrXPznmMXJ9mgvV9JPtiz79iButrtFyf5cZKr2/4+1Tt2kiRJk9WEDMV9OKmqdu25/R6gDcKHAr8C9h3qxKr6xsB5wELgRe32S5azhtOAV7X97Ah8vmff2W37fsD7kmzc295zu6ZtvxU4OsmjhrnWcVW1C7Ad8CPgwmGOvQd47kBI7pXkYOCNwN9V1Q7A7sD3gI0HHytJkjTZTNZQPJz9gauAU4B5Y3ytjYBfA1TVsp6A+4CquhW4EXj8KH3dBnwbOGKkg6pxEvAb4O+GOOQ+4FSa8DvY24Fjq+qmnpo/XVXXj1KbJEnShDdRQ/FavcsMgHcP2v/Gnv0X9rTPA84EzgHmJllzBa79tEHXfvYwx50EXJ/knCSvTjJ98AFJngA8Afhp2/TCQcsn1uo5fD7wpiRT+qjxcuCJw+z7GPCiJOsNat+hPa8vSV6VZGGShcv+uLTf0yRJkh6RJmoo/lPvMgPgXYP29y6f2B+gXU7wTODcqvoD8EPgwBW49ncHXfsrQx1UVe8GZgPfBA4Hvt6z+4VtoD4TeHVV/bZtH7x84k89/f0cuKTtazQZbkf72E8Hjhr25GSnNpTfmOSFw/RzalXNrqrZU9YenK8lSZImlokailfEwcB6wJVJFgP7MMZLKKrqxqo6BfgbYJck67e7BsLvk6vqnOXo8n3AWxj9edsNuHaE/ScDLwfW6Wm7mmYdMVV1ZRv4/wdY6+GnS5IkTS5dCsXzgFdU1ayqmgVsCRyYZO2xuFiSOUkGZmy3AZYBv1+ZPqvqOuAaYO4w10ySo4BNeejM9OB+fkvzxr+X9zS/HzgxycyeNgOxJEnqhKnjXcAYeWOSF/dsHw4cBLx6oKGq7k5yMfCstunIJIf0nLP3Stbw98BJSf5I8wa3F1XVsgdz8pBemGSfnu3XAjcPOua9NJ8w0etfk7wTWBv4AbB/Vf1llPo+CLx+YKOqvpZkQ+B/2nXLv6d5U+I3RulHkiRpwktVjXcNmuCmbbpNbXrEyeNdhiRJmqAWz5+z2q6V5LKqmj24vUvLJyRJkqQhGYolSZLUeYZiSZIkdZ6hWJIkSZ1nKJYkSVLnGYolSZLUeYZiSZIkdZ6hWJIkSZ1nKJYkSVLnGYolSZLUeVPHuwBNfDttvh4LV+PXM0qSJK1qzhRLkiSp8wzFkiRJ6jxDsSRJkjrPUCxJkqTOMxRLkiSp8wzFkiRJ6jxDsSRJkjrPUCxJkqTOMxRLkiSp8wzFkiRJ6jxDsSRJkjrPUCxJkqTOMxRLkiSp8wzFkiRJ6jxDsSRJkjrPUCxJkqTOS1WNdw2a4JLcCVw/3nVMQhsAt493EZOMYzo2HNex4biODcd1bEykcX18VW04uHHqeFSiSef6qpo93kVMNkkWOq6rlmM6NhzXseG4jg3HdWxMhnF1+YQkSZI6z1AsSZKkzjMUa1U4dbwLmKQc11XPMR0bjuvYcFzHhuM6Nib8uPpGO0mSJHWeM8WSJEnqPEOxVliSg5Ncn+SnSY4f73omqiSfTnJrkqt62v4qybeS3ND++djxrHEiSrJFkguTXJvk6iRHt+2O7QpKMj3JJUmuaMf0n9p2x3QVSDIlyY+SnNduO64rKcniJFcmWZRkYdvmuK6kJI9J8oUk17V/xz5lMoyroVgrJMkU4GPA3wHbA/OSbD++VU1YnwEOHtR2PPDtqtoG+Ha7reVzH/CmqnoSsDfwuvY16tiuuHuAA6pqF2BX4OAke+OYripHA9f2bDuuq8b+VbVrz8eFOa4r79+Ar1fVE4FdaF63E35cDcVaUXsBP62qn1XVX4CzgOeMc00TUlVdBPx2UPNzgNPa+6cBh6zWoiaBqvp1VV3e3r+T5i/tzXFsV1g17mo312xvhWO60pLMBOYAn+ppdlzHhuO6EpKsC+wL/AdAVf2lqn7PJBhXQ7FW1ObAr3q2l7RtWjU2rqpfQxPugI3GuZ4JLcksYDfghzi2K6X9Ff8i4FbgW1XlmK4aJwNvBu7vaXNcV14B30xyWZJXtW2O68p5AnAb8J/tcp9PJVmHSTCuhmKtqAzR5keZ6BEnyaOBLwLHVNUfxrueia6qllXVrsBMYK8kO453TRNdkrnArVV12XjXMgk9tap2p1nq97ok+453QZPAVGB34JSq2g24mwm4VGIohmKtqCXAFj3bM4Gbx6mWyeiWJJsCtH/eOs71TEhJ1qQJxJ+rqi+1zY7tKtD+unQBzXp4x3TlPBV4dpLFNEvRDkjyXziuK62qbm7/vBU4h2bpn+O6cpYAS9rfEgF8gSYkT/hxNRRrRV0KbJNkyySPAg4DvjLONU0mXwGOaO8fAXx5HGuZkJKEZs3btVX1oZ5dju0KSrJhkse099cCngFch2O6UqrqrVU1s6pm0fxdekFVvRjHdaUkWSfJjIH7wIHAVTiuK6WqfgP8Ksl2bdPfANcwCcbVL+/QCkvyTJp1cFOAT1fVe8e5pAkpyZnAfsAGwC3APwLnAp8HHgf8EnhBVQ1+M55GkGQf4LvAlTy4TvNtNOuKHdsVkGRnmjfQTKGZVPl8Vb07yfo4pqtEkv2AY6tqruO6cpI8gWZ2GJpf+Z9RVe91XFdekl1p3hT6KOBnwEtp/05gAo+roViSJEmd5/IJSZIkdZ6hWJIkSZ1nKJYkSVLnGYolSZLUeYZiSZIkdZ6hWJL0EO3nEV+c5Kokh/S0fznJZiOc95L2nKuTXJPk2DGq7zNJnj/KMUf21tp+Fe32Y1GPpMnBUCxJGmwezecRPwU4DiDJs4DLB74hbLAkfwccAxxYVTvQfMPV0n4vmGTqSNsr4EjggVBcVa+oqmtWsk9Jk5ihWJI02L3AWsA04P42oB4D/OsI57yV5ksnBr5W989V9UloPug/yQ+S/DjJOUke27YvSPK+JN8Bjh5ie48k30lyWZJvDHyFbK8k70pyaTtDfWoazwdmA59LsijJWm3fs9tz5iW5sj3nX3r6uivJe5Nc0da78SoYS0kThKFYkjTYGcBBwNeBE4DXAqdX1R9HOGdH4LJh9p0OvKWqdqb5hsF/7Nn3mKp6elV9sHcb+DDwEeD5VbUH8GlgqG/N/GhV7VlVO9IE+blV9QVgIfCiqtq1qv40cHC7pOJfgAOAXYE9e5aIrAP8oKp2AS4CXjnC45U0yRiKJUkPUVVLq2pOVc0GLgfmAl9M8skkX0jylH77SrIeTdD9Ttt0GrBvzyFnDzplYHs7mqD9rSSLgHcAM4e4xP5JfpjkSpqgu8MoJe0JLKiq26rqPuBzPfX8BTivvX8ZMGuUviRNIiu7ZkuSNLm9i2aGdh5NUDwD+DKw/6Djrgb2AC5Yzv7vHmY7wNVVNWwATzId+Dgwu6p+leQEYPoo18sI++6tqmrvL8N/I6VOcaZYkjSkJNsAm7WzvGsD9wPF0MHz/cAHkmzSnjstyVFVtRT4XZKntcf9PfCdIc4f7Hpgw4FZ6SRrJhk8CzxQx+1JHg30fiLFncCMIfr9IfD0JBskmUIT9vupR9Ik5/+CJUnDeS/w9vb+mcC5wNE0s8cPUVVfa9+Y9r9JQhOeP93uPgL4RJK1gZ8BLx3twlX1l/YNcx9ul2BMBU6mmZEeOOb3ST5Js055MXBpTxefaa/5J5pP0Rg459dJ3gpcSDNr/LWq+vJo9Uia/PLgb4okSZKkbnL5hCRJkjrPUCxJkqTOMxRLkiSp8wzFkiRJ6jxDsSRJkjrPUCxJkqTOMxRLkiSp8wzFkiRJ6rz/D8gKqSSwVcF1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4" descr="data:image/png;base64,iVBORw0KGgoAAAANSUhEUgAAAsUAAAGDCAYAAADDIm30AAAABHNCSVQICAgIfAhkiAAAAAlwSFlzAAALEgAACxIB0t1+/AAAADh0RVh0U29mdHdhcmUAbWF0cGxvdGxpYiB2ZXJzaW9uMy4yLjIsIGh0dHA6Ly9tYXRwbG90bGliLm9yZy+WH4yJAAAgAElEQVR4nO3deZhcVZ3/8feHBBOCARx2CBpEQAFZA+4IjAOO4ILLQNxARXFcEH+i4jqoo2YcFUZRfNBxBEcBRwUVXEeIyLhAgkF2EYwYUFYNi4oQvr8/7m0oml4qS6fpvu/X89STuufee+63TlUnn5w+VZWqQpIkSeqyNca7AEmSJGm8GYolSZLUeYZiSZIkdZ6hWJIkSZ1nKJYkSVLnGYolSZLUeYZiSWMqydOSXNmzvW2SXyS5PckR41mbll+SLyT51/b+A57b5eznM0nes2qrW3lJ5ic5rL3/kiTfH++aJpIkeyVZshLnPyRfF+oGQ7GkVSLJ4iTPGNxeVT+uqm17mt4GzK+qmVX1ieW8xqFJliW5Y9Bts5Wtf0WsbAAYK+1z8Zd2bG5I8l9JHr6qrzPEcztcPYcmOW/Qua+tqg+s6pqSzE5SSaaubF9V9aWq2ncV1FRJHrOy/SzH9fZLcm77H8+bkvwoyXNW1/X7tTpfF1I/DMWSVrdHAZeuxPk/raqHD7pdv6qKm0SeXVUPB3YFdgfePfiAVREcNbaW9zlK8kLgf4CTgVnAxsB7gWevimv7mtFkZiiWNKZ6Z1OTnA3sDRzfzmJuk2Rako8mubad1fxMkrVW4DpbJbk1ya7t9mZJbk6yV7s9P8mHk5yfZGmSbyT5u57zn5jkJ0n+lOSigfPafX/XzrZen+SPSc5IsjbwHWCz3hnrJHsk+Wnbz++THJ/kYT19VZLXJrmq7etTSdKz/9VJLm9n+S5LsmuStyb52qDH+8kkx402LlV1XVvnDj3Xf32Sq4Cr2rYDkixqa/5Jkh17rrNLkgvbek4Dpvfse8BMeZItkny9nZ28pX3sjwM+AzypHaM/tcf2LsPYK8mSJG9JcmM7bq/o6Xf9JN9KcluSC5L86+AZxuG01/lUkrPax/DzJFv17P+HJFe0r4njgd7n4gEzmUm2T/KD9nV2Q5J3tu3DPudJzm1Pv6h9/Ae17a9O8uu2r2+m57cdg5+jNI5tx2Zpkl8m2WGIxxrg48AHqupzVbW0qu6tqh9V1avbY9ZI8u4kv237OznJuu2+gVn2VyW5Fji7HYP/a69/K3BMluNnNsnRSa7ueT0f2LaP+rroc5yG/FlK8pg0M+RL0/w9cNqoLxapqrx58+ZtpW/AYuAZQ7TvBSzp2Z4PHNazfRzwTeDvgJnAt4APD3ONQ4HzRqjh1cDlwAzge8BHB133OppwuDbwNeC/232bA7cAz6KZLPiHdnvDdv9ZwGnAI4A1gacP9djatt2AJwJTgdltPUf27C/gTGA94JHATcAz230vamvcnSacPYZmZn1T4E5gvfa4qcCNwG6jPRfAFjQz8x/ouf4P2vFei2Ym+UbgCcAU4JD2/GnAw4DfAm9uH/cLgbuBfx38+NtzLwKObcd3OvDU4Z434AuD+rkHeH97nWcBfwYe0e4/tb3NALYDfjfc66Ad8wKm9lznVmCPdty+BJza7tsAuK19XGu2j/Me2tdnb900r83fA29pH9tM4AnL8Zw/pmd7H+DmduynAZ8Ezh10fO9ztB+wkOY1E+BxwKZDPPbHtuduOcLPyCuBXwOPBh4OfB344qCxO7l9Dtdqx+Ae4I3t41uLEX5mefDP+4uAzWh+rg6ieR1v2ufrop9xGu5n6RTgXe1173stevM20m3cC/DmzdvkuLECobj9B/5OYKue/U8CfjPMNQb+gf5Tz+3qQcd8E7gY+CUwbdB15/Vsbwf8jSbMvX0gGPTs/x5NQNwUuJc2oI302Iap+Ujg9J7t6v0HGvgKcHTPNd80TD/fAV7d3j8AuGyU5+KOdnx+C3waWKvn+vv0HHsCbWDuabsSeDqwJ3A9kJ59P2HoUPykNpRMHeZ5Gy0U/6X3XJqg/sT2+bkb2LZn378O7q9n32weHIo/17P/WcAV7f2XAz/r2RdgCUOH4rnAL/r8WRjqOe8Nxf8JfKRn++HtY5w9zHO0D/CrdjzWGOG6T2nPnT7CMT8EXtezvW177YFAX8CjBz131w4ao2F/ZhnlZwJYBDy3z9dFP+M03M/SycCJwKx+njNv3qrK5ROSxtWGNLN/C9tfPf8J+G7bPpyfVdV6PbetBu3/LM1s8Cer6q5B+37Xc/+3NLODG9DMxr5ooIa2jqfSBOItgFur6o/9PKA0S0LOTPKHJLcBH2qv0esPPff/TPOPPe21rh6m65OAl7b3Xwp8cZRSnteOz6Oq6nVV9Zeefb3j8CjgLYMe+xY0s3ubAddVVfUc/9thrrcF8NuqumeUuoZzy6BzB8ZlQ5rA1ltz7/1+DDfem/X21T7O4foe9rnp8znvtRk941hVd9D8ZmLznmN66zobOB74FHBDkhOTrDNEv7e0f27a77Xb+1Np1h4/6NpDbC/Xz2ySl+f+pTl/ovnZHGlshq11mHEa7rl9G02APz/JpUle2ec11WGGYknj6WaaGcLte0LuutW8QWy5pfmEheNoZpiOSc+a4dYWPfcfSTPrdDPNP/pfHBS2166qee2+v0uy3hCXrCHaTgCuALauqnWAd9KzTnUUvwMGh/wBZwA7tmtJD6BZBrCieuv+HfDBQY99RlWdQrNcYPOBdZqtR45Q+yMz9Buxhhqnft1E89uBWT1tWwxz7PL6fW9f7eMcru+Rnpvlfc6vp/nPyMB11wbWp1k6M+ABY1ZVn6iq3YDtgW2Atw7R75VtnS/o99o0z+c9wA3DXXvQdt8/s0keRfOf1DcA61fVesAl3D82o70u+hmnIVXVH6rq1VW1GXA48Omsxk8A0cRkKJa0Kq2ZZHrPbcR3qlfVvTT/aB6bZCOAJJsn2W8Fr/8fwMKqOoxmHfBnBu1/aZLtksygWb/61apaBvw38Ow0H2U1pa19rySzqur3NEsXPp3kEUnWTLJn298NwPoDb1RqzaRZp3pHkscC/7wc9X8OOCrJbu2bqx7TBguq6q/AV4EvA+dX1bXL0e9IPgu8NskT2muunWT/JDOBn9IEpiOSTE3yfJq1uUM5nyZkzmv7mJ7kKe2+G4BZ6XnDYb/a5+frNP/JmdGO6cuXt59hnAVsn+T57Wv1CGCTYY49E9gkyZHtG81mJnlCu2+05/wGmjW8A74MvCLJzkmm0cws/7yqFg914SS7t8/PmjRLF/4KLBt8XDvT/f+A9yR5RZJ10ryx7qlJTmwPOwV4c5It2/9Efgg4rd8Z/uX8mV2bJvje1B73Cto3fPaMy0ivi+Uap15JXpRk4D9Sf2zreNCYSb0MxZJWpW/TzCIN3I7p45y307zx52ftr57/l2ad43AG3q3ee9s9yXOBZwKvbY/7f8CuSV7Sc+4XadYs/oHmzTdHAFTV74Dn0szw3UQz2/ZW7v878mU0s8pX0Kx1PbI97wqakHFN++vhzYCjgBcDt9OEh77f9V5V/wN8kCYM3E4zO9w7230S8HhGXzrRt6paQPMGxeNpwsOvadZ6UlV/A57fbv+R5o1SXx+mn2U0H/v1GOBamrW5B7W7z6Z5s98fkty8AmW+AViX5nn7Is2YD14as9yq6maaN4LNo/m1/NbA/w1z7O00b8B8dlvHVTSfpAKjP+fHACe1r5F/qqofAu+hebPn72lmoA8eodR12n7/SLOc4Bbgo8PU+VWacX8lzUzrDTRrsL/RHvJ5mjE8F/gNTcB+4wjXHkpfP7NVdRnwMZr/XN1A89rtHd8RXxcrME69dgd+nuQOmvcZvKmqftPnueqoPHCpmCRNTknm03zaxOfGu5YVleSRNMF8k6q6bbzrGS9J/o1mDA4Z71okTR7OFEvSBJBkDZrZ71O7FoiTPDbJju3yjj2AVwGnj3ddkiYXv5lGkh7i2jcY3UDzq/NnjnM542EmzZKJzWiWr3yM+5cDSNIq4fIJSZIkdZ7LJyRJktR5hmJJkiR1nmuKtdI22GCDmj179niXIUmSNKqFCxfeXFUP+hZGQ7FW2uzZs1mwYMF4lyFJkjSqJEN+Xb3LJyRJktR5hmJJkiR1nqFYkiRJnWcoliRJUucZiiVJktR5hmJJkiR1nqFYkiRJnWcoliRJUucZiiVJktR5hmJJkiR1nqFYkiRJnWcoliRJUucZiiVJktR5hmJJkiR13tTxLkAT38XXLWX20WeNdxmSJGmCWjxv//EuwZliSZIkyVAsSZKkzjMUS5IkqfMMxZIkSeo8Q7EkSZI6z1AsSZKkzjMUS5IkqfMMxZIkSeo8Q7EkSZI6z1AsSZKkzjMUS5IkqfMMxZIkSeq8CRmKk9wxaPvQJMe3949Jcl2SRT239XqO/Y92/xrDnL9fz3l3JLmyvX9ykr2SnDno2l9I8sIhanxikp+3516e5Jiea93Utl+W5NVDtA/ctksyO0kleWNP38cnObTn+r9JclGSX7V1bt5z7OIkG7T3K8nHevYdNVBXu/3SJL9Mcmnb3+d6x06SJGmympChuA/HVtXOPbc/AbRB+EDgd8CeQ51YVd8bOA9YALyk3X75ctZwEvCatp8dgK/07Dutbd8L+FCSjXvbe26Xte03Am9K8rBhrvXWqtoJ2Bb4BXDOMMfeBTx/ICT3SvJM4M3AP1bV9sCuwE+AjQcfK0mSNNlM1lA8nL2BS4ATgLljfK2NgN8DVNWynoB7n6q6EbgaeNQofd0E/BA4ZKSDqnEs8AfgH4c45B7gRJrwO9i7gKOq6rqemj9fVVeOUpskSdKEN1FD8Vq9ywyA9w/a/+ae/ef0tM8FTgFOBw5IsuYKXPtpg679nGGOOxa4MsnpSQ5PMn3wAUkeDTwa+HXbdNCg5RNr9Rw+D3hLkil91Hgh8Nhh9n0KeEmSdQe1b9+e15ckr0myIMmCZX9e2u9pkiRJD0kTNRT/pXeZAfDeQft7l0/sDdAuJ3gWcEZV3Qb8HNh3Ba7940HX/uZQB1XV+4E5wPeBFwPf7dl9UBuoTwEOr6pb2/bByyf+0tPfb4Dz275Gk+F2tI/9ZOCIYU9OHt+G8quTHDRMPydW1ZyqmjNlxuB8LUmSNLFM1FC8Ip4JrAtcnGQx8FTGeAlFVV1dVScAfw/slGT9dtdA+H1CVZ2+HF1+CHg7oz9vuwCXj7D/OOBVwNo9bZfSrCOmqi5uA/93gLUefLokSdLk0qVQPBc4rKpmV9VsYEtg3yQzxuJiSfZPMjBjuzWwDPjTyvRZVVcAlwEHDHPNJDkC2JQHzkwP7udWmjf+vaqn+cPAR5PM6mkzEEuSpE6YOt4FjJE3J3lpz/aLgf2AwwcaqurOJOcBz26bDk3yvJ5znriSNbwMODbJn2ne4PaSqlp2f04e0kFJntqz/Trg+kHHfJDmEyZ6/XuS9wAzgJ8Be1fV30ap72PAGwY2qurbSTYEvtOuW/4TzZsSvzdKP5IkSRNeqmq8a9AEN23TrWvTQ44b7zIkSdIEtXje/qvtWkkWVtWcwe1dWj4hSZIkDclQLEmSpM4zFEuSJKnzDMWSJEnqPEOxJEmSOs9QLEmSpM4zFEuSJKnzDMWSJEnqPEOxJEmSOs9QLEmSpM4zFEuSJKnzpo53AZr4Hr/5uixYjd9ZLkmStKo5UyxJkqTOMxRLkiSp8wzFkiRJ6jxDsSRJkjrPUCxJkqTOMxRLkiSp8wzFkiRJ6jxDsSRJkjrPUCxJkqTOMxRLkiSp8wzFkiRJ6jxDsSRJkjrPUCxJkqTOMxRLkiSp8wzFkiRJ6jxDsSRJkjrPUCxJkqTOMxRLkiSp8wzFkiRJ6jxDsSRJkjrPUCxJkqTOMxRLkiSp8wzFkiRJ6jxDsSRJkjrPUCxJkqTOMxRLkiSp8wzFkiRJ6jxDsSRJkjrPUCxJkqTOMxRLkiSp8wzFkiRJ6ryp412AJr6Lr1vK7KPPGu8yJEnSBLF43v7jXcKDOFMsSZKkzjMUS5IkqfMMxZIkSeo8Q7EkSZI6z1AsSZKkzjMUS5IkqfMMxZIkSeo8Q7EkSZI6z1AsSZKkzjMUS5IkqfMMxZIkSeo8Q7EkSZI6z1A8SSXZOMmXk1yTZGGSnyY5MMleSZYm+UWSK5Ocm+SAnvOOSXJdkkVJLknynPF8HJIkSavD1PEuQKtekgBnACdV1YvbtkcBzwH+CPy4qg5o23cGzkjyl6r6YdvFsVX10SSPA36cZKOqunf1PxJJkqTVw5niyWkf4G9V9ZmBhqr6bVV9cvCBVbUIeD/whiH2XQ7cA2wwhrVKkiSNO0Px5LQ9cOFyHH8h8NjBjUmeANwL3DTEvtckWZBkwbI/L13hQiVJkh4KDMUdkORTSS5KcsFwhwzafnOSRcBHgYOqqgafUFUnVtWcqpozZca6q7pkSZKk1co1xZPTpcALBjaq6vVJNgAWDHP8LsDlPdvHVtVHx7A+SZKkhxRniiens4HpSf65p23GUAcm2RF4D/Cp1VGYJEnSQ5EzxZNQVVWS5wHHJnkbzZrgO4G3t4c8LckvaILyjcARPZ88IUmS1DmG4kmqqn4PHDzM7mEXAVfVMWNSkCRJ0kOYyyckSZLUeYZiSZIkdZ6hWJIkSZ1nKJYkSVLnGYolSZLUeYZiSZIkdZ6hWJIkSZ1nKJYkSVLnGYolSZLUeYZiSZIkdZ6hWJIkSZ03dbwL0MT3+M3XZcG8/ce7DEmSpBXmTLEkSZI6z1AsSZKkzjMUS5IkqfMMxZIkSeo8Q7EkSZI6z1AsSZKkzjMUS5IkqfMMxZIkSeo8Q7EkSZI6z1AsSZKkzjMUS5IkqfMMxZIkSeo8Q7EkSZI6z1AsSZKkzjMUS5IkqfMMxZIkSeo8Q7EkSZI6z1AsSZKkzjMUS5IkqfMMxZIkSeo8Q7EkSZI6z1AsSZKkzjMUS5IkqfMMxZIkSeo8Q7EkSZI6z1AsSZKkzusrFCd5U5J10vjPJBcm2Xesi5MkSZJWh35nil9ZVbcB+wIbAq8A5o1ZVZIkSdJq1G8oTvvns4D/qqqLetokSZKkCa3fULwwyfdpQvH3kswE7h27siRJkqTVZ+poByQJ8F6aZRPXVNWfk6xPs4RCkiRJmvBGDcVVVUnOqKrdetpuAW4Z08o0YVx83VJmH33WeJchSRrC4nn7j3cJ0oTQ7/KJnyXZfUwrkSRJksbJqDPFrb2B1yZZDNxJ8ya7qqodx6owSZIkaXXpNxT/45hWIUmSJI2jvpZPVNVvgfWAZ7e39do2SZIkacLr+xvtgC8BG7W3/07yxrEsTJIkSVpd+l0+8SrgCVV1J0CSfwN+CnxyrAqTJEmSVpfl+Ua7ZT3by/Ab7SRJkjRJ9DtT/F/Az5Oc3m4/D/j82JQkSZIkrV59heKq+niS+cBTaWaIX1FVvxjLwiRJkqTVpa9QnOSLVfUy4MIh2iRJkqQJrd81xdv3biSZAuw2zLGSJEnShDJiKE7yjiS3AzsmuS3J7e32jcA3VkuFkiRJ0hgbMRRX1Yeraibw71W1TlXNbG/rV9U7VlONw0oyP8l+g9qOTPLp9v6GSe5OcvigYzZJcmqSq5NcluTbSbZp923Tbv86yeVJvpJk4yR7JTmzPebQJPcm2bGnz0uSzO7Z3iVJDdSX5PQki9p+l7b3FyV5cvs45rTHrZvk5La2q9v767b7Zrd9vrHnOscnOXSIsTkmyXXtNa5K8vUk2/VZy5VJLkryf0m2XaknSZIkaQLo9xvt3pHkEUn2SLLnwG2si+vDKcDBg9oObtsBXgT8DJg7sDNJgNOB+VW1VVVtB7wT2DjJdOAs4ISqekxVPQ44AdhwiGsvAd41Qm1zgfMGrl1VB1bVzsBhwI+rauf29pNB5/0ncE1b21bAb4DP9ey/EXhTkoeNcO0Bx7bX2Bo4DTg7yYZ91PKSqtoJOAn49z6uI0mSNKH1+412hwHnAt8D3tf+eczYldW3rwIHJJkGzUwqsBlNGIUmkL4FmJVk87Ztb+DuqvrMQCdVtaiqfgy8GPhpVX2rZ985VXXJENc+E9h+qJnUNni/EDgU2LcN26NK8hiatdof6Gl+PzAnyVbt9k3AD4FD+ulzQFWdBnyf5jH261zgMctzHUmSpImo3zfavQnYHfhtVe0N7EITzsZVVd0CnA88s206GDitqirJFsAmVXU+8BXgoPaYHYCFw3Q50r7B7gU+QjPLPNhTgN9U1dXAfOBZffa5HbCoqu77opT2/iIe+GbHecBb2jc8Lo8Lgccux/HPBi5ezmtIkiRNOP2G4r9W1V8BkkyrqiuAh8pa094lFL1LJw6mCcMAp9KzhGIV+jLwxCRbDmqf215zea8doEZrr6rf0PxnYHlmfQf66ceXkiyiCfdHDdlR8pokC5IsWPbnpctZhiRJ0kNLv99otyTJesAZwA+S/BG4fuzKWi5nAB9PsiuwVlUNfJbyXJp1wi9ptzdLsjVwKc3ShqFcCjy93wtX1T1JPga8faCtnb19AfCcJO+iCaLrJ5lZVbeP0uWlwC5J1qiqe9v+1gB2Ai4fdOyHaJaPnNtvvTQz/Av6OO4lVTXicVV1InAiwLRNtx4qyEuSJE0Y/b7R7sCq+lNVHQO8h+bNYM8by8L6VVV30CxR+DztLHG7znftqtq8qmZX1WzgwzSzx2cD05K8eqCPJLsneTrNzO+Tk+zfs++ZSR4/QglfAJ7B/W/GewZwUVVt0V77UcDX6GO8qurXwC+Ad/c0vxu4sN3Xe+wVwGXAAaP12z6OFwD7cv9MuiRJklr9vtHuiUlmAlTVj4BzaGYdHypOoZlNHViyMJfmEyZ6fQ2YW1UFHAj8Q/uRZ5fSvGnw+qr6C03IfGP7MWaX0bxZ7sbhLlxVfwM+AWw0yrX7XerwKmCb9uPSrga2aduG8kFg1gh9vXngI9mAlwL7VNW4rwWXJEl6qEmTEUc5KPkFsGsbKAd+pb+gqnYd4/o0AUzbdOva9JDjxrsMSdIQFs/bf/SDpA5JsrCq5gxu7/eNdqme9Nyud+13PbIkSZL0kNZvKL4myRFJ1mxvbwKuGcvCJEmSpNWl31D8WuDJwHU03+T2BOA1Y1WUJEmStDr1tQSiqm7kwV+nLEmSJE0KI4biJG+rqo8k+SRDfKlEVR0xZpVJkiRJq8loM8UDXxjRzxc+SJIkSRPSiKG4qr7V/nnS6ilHkiRJWv1GWz7xLYZYNjGgqp6zyiuSJEmSVrPRlk98tP3z+cAmwH+323OBxWNUkyRJkrRajbZ84kcAST5QVXv27PpWknPHtDJJkiRpNen3c4o3TPLogY0kWwIbjk1JkiRJ0urV71c1vxmYn2TgW+xmA4ePSUWacB6/+bosmLf/eJchSZK0wvr98o7vJtkaeGzbdEVV3TV2ZUmSJEmrT78zxQC70cwQTwV2SkJVnTwmVUmSJEmrUV+hOMkXga2ARcCytrkAQ7EkSZImvH5niucA21XVsJ9ZLEmSJE1U/X76xCU0n1MsSZIkTTr9zhRvAFyW5HzgvjfY+Y12kiRJmgz6DcXHjGURkiRJ0njq9yPZfjTWhUiSJEnjZcRQnOR2mk+ZeNAuoKpqnTGpSpIkSVqNRgzFVTVzdRUiSZIkjZd+P31CkiRJmrQMxZIkSeo8Q7EkSZI6z1AsSZKkzjMUS5IkqfMMxZIkSeo8Q7EkSZI6z1AsSZKkzjMUS5IkqfMMxZIkSeo8Q7EkSZI6z1AsSZKkzjMUS5IkqfMMxZIkSeo8Q7EkSZI6z1AsSZKkzjMUS5IkqfMMxZIkSeo8Q7EkSZI6z1AsSZKkzjMUS5IkqfMMxZIkSeq8qeNdgCa+i69byuyjzxrvMiQJgMXz9h/vEiRNQM4US5IkqfMMxZIkSeo8Q7EkSZI6z1AsSZKkzjMUS5IkqfMMxZIkSeo8Q7EkSZI6z1AsSZKkzjMUS5IkqfMMxZIkSeo8Q7EkSZI6z1AsSZKkzhuTUJxkfpL9BrUdmeTT7f0Nk9yd5PBBx2yS5NQkVye5LMm3k2zT7tum3f51ksuTfCXJxkn2SnJme8yhSe5NsmNPn5ckmd2zvUuSGqgvyelJFrX9Lm3vL0ry5PZxzGmPWzfJyW1tV7f31233zW77fGPPdY5PcugQY3NMe+xjetre3LYNXGtxkot7avlEz7FTk9yc5MOD+j0gyS+SXNSO3eE91ztqiDqW9fS/KMnRI/UjSZI0mY3VTPEpwMGD2g5u2wFeBPwMmDuwM0mA04H5VbVVVW0HvBPYOMl04CzghKp6TFU9DjgB2HCIay8B3jVCbXOB8wauXVUHVtXOwGHAj6tq5/b2k0Hn/SdwTVvbVsBvgM/17L8ReFOSh41w7QEX88DxeSFw2aBj9u6p5Yie9n2BK4F/aseMJGsCJwLPrqqdgF2A+aPU8Jee/neuqnkr2I8kSdKEN1ah+KvAAUmmQTOTCmxGE0ahCaRvAWYl2bxt2xu4u6o+M9BJVS2qqh8DLwZ+WlXf6tl3TlVdMsS1zwS2T7Lt4B1tiHwhcCiwbxu2R9XO6u4GfKCn+f3AnCRbtds3AT8EDumjyzOA57Z9PxpY2p7fj7nAfwDXAk9s22YCU4FbAKrqrqq6ss/+eq2qfiRJkiaUMQnFVXULcD7wzLbpYOC0qqokWwCbVNX5wFeAg9pjdgAWDtPlSPsGuxf4CM0s82BPAX5TVVfTzIA+q88+twMWVdWygYb2/iJg+57j5gFvSTJllP5uA36XZAeakHvaEMec07O04c0ASdYC/p4m+J/C/bPdtwLfBH6b5JQkL0ky2nO71qDlEwctTz9JXpNkQZIFy/68dJRLSZIkPbSN5RvtepdQ9C6dOJgmDAOcSs8SilXoy8ATk2w5qH1ue83lvXaAGq29qn5D85+BF/fR56k0Y/E8mmUjg/Uunzi2bTsAOKeq/gx8DThwIIBX1WE0gfl84Cjg86Ncf/DyidOWp5+qOrGq5lTVnCkz1u3j4UqSJD10TR3Dvs8APp5kV2CtqrqwbZ9Ls074Je32Zkm2Bi6lWdowlEuBp/d74aq6J8nHgLcPtLXh8QXAc5K8iybQrp9kZlXdPkqXlwK7JFmjqu5t+9ak3eEAABJQSURBVFsD2Am4fNCxH6JZPnLuKH1+C/h3YEFV3dYuDx7NXOApSRa32+vTLDv5X4Cquhi4OMkXadY8H9pPp4Otqn4kSZImijGbKa6qO2iWKHyedpa4Xee7dlVtXlWzq2o28GGaGdOzgWlJXj3QR5LdkzydZub3yUn279n3zCSPH6GELwDP4P434z0DuKiqtmiv/Sia2dbn9fFYfg38Anh3T/O7gQvbfb3HXkHzprkDRunzLzSh/YOjXR8gyTrAU4FH9ozd64G5SR6eZK+ew3cGfttPv4OusUr6kSRJmmjG+nOKT6GZTR1YsjCXBy8V+Bowt6oKOBD4h/Yjzy4FjgGubwPkAcAbk1yV5DKa2csbh7twVf0N+ASw0SjX7mepA8CrgG3aj267GtimbRvKB4FZo3VYVaf2zKAP1rum+GTg+cDZVXVXzzHfAJ4DTAHeluTKJIuA9/HA2d13J1kycGvbBq8pnkczez5SP5IkSZNSmiwqrbhpm25dmx5y3HiXIUkALJ63/+gHSeqsJAuras7gdr/RTpIkSZ1nKJYkSVLnGYolSZLUeYZiSZIkdZ6hWJIkSZ1nKJYkSVLnGYolSZLUeYZiSZIkdZ6hWJIkSZ1nKJYkSVLnTR3vAjTxPX7zdVng16pKkqQJzJliSZIkdZ6hWJIkSZ1nKJYkSVLnGYolSZLUeYZiSZIkdZ6hWJIkSZ1nKJYkSVLnGYolSZLUeYZiSZIkdZ6hWJIkSZ1nKJYkSVLnGYolSZLUeYZiSZIkdZ6hWJIkSZ1nKJYkSVLnGYolSZLUeYZiSZIkdZ6hWJIkSZ1nKJYkSVLnGYolSZLUeYZiSZIkdZ6hWJIkSZ1nKJYkSVLnGYolSZLUeYZiSZIkdZ6hWJIkSZ1nKJYkSVLnGYolSZLUeYZiSZIkdZ6hWJIkSZ1nKJYkSVLnGYolSZLUeVPHuwBNfBdft5TZR5813mXoIWTxvP3HuwRJkpaLM8WSJEnqPEOxJEmSOs9QLEmSpM4zFEuSJKnzDMWSJEnqPEOxJEmSOs9QLEmSpM4zFEuSJKnzDMWSJEnqPEOxJEmSOs9QLEmSpM4zFEuSJKnzDMWrWZIDk1SSx7bbs5NcMsyxRyW5IsklSS5K8vK2/WFJjktydZKrknwjyaye8+4Y1M+hSY7v2X5N2+8VSc5P8tSeffOTzFnVj1uSJOmhzFC8+s0FzgMOHumgJK8F/gHYo6p2APYE0u7+EDAT2KaqtgbOAL6eJEN29sB+DwAOB55aVY8FXgt8OckmK/h4JEmSJjxD8WqU5OHAU4BXMUooBt4JvK6qbgOoqqVVdVKSGcArgDdX1bJ2338BdwH79FHG24G3VtXN7bkXAicBr1+BhyRJkjQpGIpXr+cB362qXwG3Jtl1qIOSzARmVtXVQ+x+DHDtQFjusQDYvr2/VpJFAzfg/T3HbQ8sHOHcvrRLMBYkWbDsz0uX51RJkqSHHEPx6jUXOLW9f2q7PZQAtZz7etv/UlU7D9yA945S10jXG1JVnVhVc6pqzpQZ6y7PqZIkSQ85U8e7gK5Isj7N8oYdkhQwhSaIfnrwsVV1W5I7kzy6qq4ZtPvXwKOSzKyq23vadwW+1UcplwG7AWcPOvey/h+NJEnS5OJM8erzQuDkqnpUVc2uqi2A3wCzhjn+w8CnkqwDkGSdJK+pqjtp1gB/PMmUdt/LgRk8MOgO5yPAv7UhnSQ7A4cyRDiXJEnqCmeKV5+5wLxBbV+jeUPdtkmW9LS/GTgBeDhwQZK7gbuBj7X73wF8FPhVknuBK4ADq2rUJRBV9c0kmwM/aWesbwdeWlW/7znsrPaaAD+tqhctzwOVJEmaaNJHjpJGNG3TrWvTQ44b7zL0ELJ43v7jXYIkSUNKsrCqHvSdDC6fkCRJUucZiiVJktR5hmJJkiR1nqFYkiRJneenT0iSJI2Bu+++myVLlvDXv/51vEvppOnTpzNr1izWXHPNvo43FEuSJI2BJUuWMHPmTGbPnk2S8S6nU6qKW265hSVLlrDlllv2dY7LJyRJksbAX//6V9Zff30D8ThIwvrrr79cs/SGYkmSpDFiIB4/yzv2hmJJkqRJ7A9/+AMHH3wwW221Fdtttx3Petaz+NWvfrVKr7F48WJ22GGHUY/58pe/fN/2ggULOOKII1ZpHSvDNcWSJEmrweyjz1ql/fXz7aFVxYEHHsghhxzCqaeeCsCiRYu44YYb2GabbUY8d9myZUyZMmXY7eWutw3FL37xiwGYM2cOc+Y86Ivlxo2hWCvt8ZuvywK/1leSpIecc845hzXXXJPXvva197XtvPPOVBVvfetb+c53vkMS3v3ud3PQQQcxf/583ve+97HpppuyaNEiPv3pTz9g++KLL+boo49m/vz53HXXXbz+9a/n8MMPf8A1Fy9ezMte9jLuvPNOAI4//nie/OQnc/TRR3P55Zez8847c8ghh7DLLrvw0Y9+lDPPPJNbb72VV77ylVxzzTXMmDGDE088kR133JFjjjmGa6+9lmuuuYZrr72WI488kiOOOII777yTf/qnf2LJkiUsW7aM97znPRx00EErNVaGYkmSpEnqkksuYbfddntQ+9e//nUWLVrERRddxM0338zuu+/OnnvuCcD555/PJZdcwpZbbsn8+fMfsH3iiSey7rrrcsEFF3DXXXfxlKc8hX333fcB63c32mgjfvCDHzB9+nSuuuoq5s6dy4IFC5g3b959IRhg/vz5953zL//yL+yyyy6cccYZnH322bz85S9n0aJFAFxxxRWcc8453H777Wy77bb88z//M9/97nfZbLPNOOusZvZ96dKlKz1WhmJJkqSOOe+885g7dy5Tpkxh44035ulPfzoXXHAB66yzDnvssccDPsasd/v73/8+v/zlL/nqV78KNGH0qquuesBSjLvvvps3vOENLFq0iClTpvS1fvm8887ja1/7GgD77LMPt9xyy31Bd//992fatGlMmzaNjTbaiBtuuIHHP/7xHHXUUbz97W/ngAMO4GlPe9pKj4mhWJIkaZLafvvt7wuwvapq2HPWXnvtYberik9+8pPst99+Dzhm8eLF990/9thj2Xjjjbnooou49957mT59+qh1DlXPwOzztGnT7mubMmUK99xzD9tssw0LFy7k29/+Nu94xzvYd999ee973zvqdUbip09IkiRNUvvssw933XUXn/3sZ+9ru+CCC3jEIx7BaaedxrJly7jppps499xz2WOPPUbtb7/99uOEE07g7rvvBuBXv/rVfWuHByxdupRNN92UNdZYgy9+8YssW7YMgJkzZ3L77bcP2e+ee+7Jl770JaBZVrHBBhuwzjrrDFvH9ddfz4wZM3jpS1/KUUcdxYUXXjhq7aNxpliSJGmSSsLpp5/OkUceybx585g+fTqzZ8/muOOO44477mCnnXYiCR/5yEfYZJNNuOKKK0bs77DDDmPx4sXsuuuuVBUbbrghZ5xxxgOOed3rXscLXvAC/ud//oe99977vpnmHXfckalTp7LTTjtx6KGHsssuu9x3zjHHHMMrXvEKdtxxR2bMmMFJJ500Yh0XX3wxb33rW1ljjTVYc801OeGEE1ZwhO6XkabPpX7MmTOnFixYMN5lSJL0kHL55ZfzuMc9brzL6LShnoMkC6vqQZ8F5/IJSZIkdZ6hWJIkSZ1nKJYkSVLnGYolSZLGiO/dGj/LO/aGYkmSpDEwffp0brnlFoPxOKgqbrnllr4+I3mAH8kmSZI0BmbNmsWSJUu46aabxruUTpo+fTqzZs3q+3hDsSRJ0hhYc801H/B1yXpoc/mEJEmSOs9QLEmSpM4zFEuSJKnz/JpnrbQktwNXjncdk9AGwM3jXcQk45iODcd1bDiuY8NxHRsTaVwfVVUbDm70jXZaFa4c6jvEtXKSLHBcVy3HdGw4rmPDcR0bjuvYmAzj6vIJSZIkdZ6hWJIkSZ1nKNaqcOJ4FzBJOa6rnmM6NhzXseG4jg3HdWxM+HH1jXaSJEnqPGeKJUmS1HmGYq2wJM9McmWSXyc5erzrmaiSfD7JjUku6Wn7uyQ/SHJV++cjxrPGiSjJFknOSXJ5kkuTvKltd2xXUJLpSc5PclE7pu9r2x3TVSDJlCS/SHJmu+24rqQki5NcnGRRkgVtm+O6kpKsl+SrSa5o/4590mQYV0OxVkiSKcCngH8EtgPmJtlufKuasL4APHNQ29HAD6tqa+CH7baWzz3AW6rqccATgde3r1HHdsXdBexTVTsBOwPPTPJEHNNV5U3A5T3bjuuqsXdV7dzzcWGO68r7D+C7VfVYYCea1+2EH1dDsVbUHsCvq+qaqvobcCrw3HGuaUKqqnOBWwc1Pxc4qb1/EvC81VrUJFBVv6+qC9v7t9P8pb05ju0Kq8Yd7eaa7a1wTFdaklnA/sDnepod17HhuK6EJOsAewL/CVBVf6uqPzEJxtVQrBW1OfC7nu0lbZtWjY2r6vfQhDtgo3GuZ0JLMhvYBfg5ju1KaX/Fvwi4EfhBVTmmq8ZxwNuAe3vaHNeVV8D3kyxM8pq2zXFdOY8GbgL+q13u87kkazMJxtVQrBWVIdr8KBM95CR5OPA14Miqum2865noqmpZVe0MzAL2SLLDeNc00SU5ALixqhaOdy2T0FOqaleapX6vT7LneBc0CUwFdgVOqKpdgDuZgEslhmIo1opaAmzRsz0LuH6capmMbkiyKUD7543jXM+ElGRNmkD8par6etvs2K4C7a9L59Osh3dMV85TgOckWUyzFG2fJP+N47rSqur69s8bgdNplv45ritnCbCk/S0RwFdpQvKEH1dDsVbUBcDWSbZM8jDgYOCb41zTZPJN4JD2/iHAN8axlgkpSWjWvF1eVR/v2eXYrqAkGyZZr72/FvAM4Aoc05VSVe+oqllVNZvm79Kzq+qlOK4rJcnaSWYO3Af2BS7BcV0pVfUH4HdJtm2b/h64jEkwrn55h1ZYkmfRrIObAny+qj44ziVNSElOAfYCNgBuAP4FOAP4CvBI4FrgRVU1+M14GkGSpwI/Bi7m/nWa76RZV+zYroAkO9K8gWYKzaTKV6rq/UnWxzFdJZLsBRxVVQc4risnyaNpZoeh+ZX/l6vqg47rykuyM82bQh8GXAO8gvbvBCbwuBqKJUmS1Hkun5AkSVLnGYolSZLUeYZiSZIkdZ6hWJIkSZ1nKJYkSVLnGYolSQ/Qfh7xeUkuSfK8nvZvJNlshPNe3p5zaZLLkhw1RvV9IckLRznm0N5a26+i3W4s6pE0ORiKJUmDzaX5POInAW8FSPJs4MKBbwgbLMk/AkcC+1bV9jTfcLW03wsmmTrS9go4FLgvFFfVYVV12Ur2KWkSMxRLkga7G1gLmAbc2wbUI4F/H+Gcd9B86cTA1+r+tao+C80H/Sf5WZJfJjk9ySPa9vlJPpTkR8CbhtjeLcmPkixM8r2Br5DtleS9SS5oZ6hPTOOFwBzgS0kWJVmr7XtOe87cJBe35/xbT193JPlgkovaejdeBWMpaYIwFEuSBvsysB/wXeAY4HXAyVX15xHO2QFYOMy+k4G3V9WONN8w+C89+9arqqdX1cd6t4FPAJ8EXlhVuwGfB4b61szjq2r3qtqBJsgfUFVfBRYAL6mqnavqLwMHt0sq/g3YB9gZ2L1nicjawM+qaifgXODVIzxeSZOMoViS9ABVtbSq9q+qOcCFwAHA15J8NslXkzyp376SrEsTdH/UNp0E7NlzyGmDThnY3pYmaP8gySLg3cCsIS6xd5KfJ7mYJuhuP0pJuwPzq+qmqroH+FJPPX8DzmzvLwRmj9KXpElkZddsSZImt/fSzNDOpQmKXwa+Aew96LhLgd2As5ez/zuH2Q5waVUNG8CTTAc+Dcypqt8lOQaYPsr1MsK+u6uq2vvL8N9IqVOcKZYkDSnJ1sBm7SzvDOBeoBg6eH4Y+EiSTdpzpyU5oqqWAn9M8rT2uJcBPxri/MGuBDYcmJVOsmaSwbPAA3XcnOThQO8nUtwOzByi358DT0+yQZIpNGG/n3okTXL+L1iSNJwPAu9q758CnAG8iWb2+AGq6tvtG9P+N0lowvPn292HAJ9JMgO4BnjFaBeuqr+1b5j7RLsEYypwHM2M9MAxf0ryWZp1youBC3q6+EJ7zb/QfIrGwDm/T/IO4ByaWeNvV9U3RqtH0uSX+39TJEmSJHWTyyckSZLUeYZiSZIkdZ6hWJIkSZ1nKJYkSVLnGYolSZLUeYZiSZIkdZ6hWJIkSZ1nKJYkSVLn/X/l8sTmVajEsA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575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Thank you!</a:t>
            </a:r>
          </a:p>
        </p:txBody>
      </p:sp>
      <p:pic>
        <p:nvPicPr>
          <p:cNvPr id="4" name="Picture 3" descr="A person standing in front of a sunset&#10;&#10;Description automatically generated with low confidence">
            <a:extLst>
              <a:ext uri="{FF2B5EF4-FFF2-40B4-BE49-F238E27FC236}">
                <a16:creationId xmlns:a16="http://schemas.microsoft.com/office/drawing/2014/main" id="{29BEBA60-0444-1C7B-C002-596AC3ACF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08" y="2693838"/>
            <a:ext cx="6260841" cy="2958677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C9FEA7E-C0B9-39B2-BC59-F85DE74B5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87" y="2766180"/>
            <a:ext cx="2958677" cy="295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5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16A904D-80BE-42BB-A96F-14D33FFE0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49CA6A-AA0D-433F-BA6F-E0F8DCBA8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706B1B-4321-47A1-B97B-3364729F7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922E103-EA9F-4D5F-BBFE-665CD04D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757773-73E3-45F6-A349-807BD9C1E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259326" y="0"/>
            <a:ext cx="5938894" cy="6858000"/>
          </a:xfrm>
          <a:prstGeom prst="rect">
            <a:avLst/>
          </a:prstGeom>
          <a:solidFill>
            <a:srgbClr val="327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732C4-651F-0594-8A91-86CA82D2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781" y="12559"/>
            <a:ext cx="5178350" cy="27158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rgbClr val="FFFFFF"/>
                </a:solidFill>
              </a:rPr>
              <a:t>The data set</a:t>
            </a:r>
          </a:p>
        </p:txBody>
      </p:sp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FDF6709B-035D-97F8-EF18-406F785354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8" r="3837" b="-1"/>
          <a:stretch/>
        </p:blipFill>
        <p:spPr>
          <a:xfrm>
            <a:off x="-6220" y="12559"/>
            <a:ext cx="6102220" cy="334338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581EFCE-891A-48B2-A1B0-9C358FFB8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213" y="0"/>
            <a:ext cx="64008" cy="6858000"/>
          </a:xfrm>
          <a:prstGeom prst="rect">
            <a:avLst/>
          </a:prstGeom>
          <a:solidFill>
            <a:srgbClr val="327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C38CFE8-659F-8F13-0729-4A6B829A17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" r="-3" b="8566"/>
          <a:stretch/>
        </p:blipFill>
        <p:spPr>
          <a:xfrm>
            <a:off x="-6220" y="3505931"/>
            <a:ext cx="6114173" cy="33520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6742734" y="2997481"/>
            <a:ext cx="43695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combined data from the Organization for Economic Co-operation and Development (OECD) for our analysis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used:</a:t>
            </a: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Life Expectancy at birth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  <a:hlinkClick r:id="rId5"/>
              </a:rPr>
              <a:t>Alcohol Consumption</a:t>
            </a:r>
            <a:r>
              <a:rPr lang="en-US" dirty="0">
                <a:solidFill>
                  <a:schemeClr val="bg1"/>
                </a:solidFill>
              </a:rPr>
              <a:t>, </a:t>
            </a:r>
          </a:p>
          <a:p>
            <a:r>
              <a:rPr lang="en-US" dirty="0">
                <a:solidFill>
                  <a:schemeClr val="bg1"/>
                </a:solidFill>
                <a:hlinkClick r:id="rId6"/>
              </a:rPr>
              <a:t>GDP per Capita</a:t>
            </a:r>
            <a:r>
              <a:rPr lang="en-US" dirty="0">
                <a:solidFill>
                  <a:schemeClr val="bg1"/>
                </a:solidFill>
              </a:rPr>
              <a:t>, </a:t>
            </a:r>
          </a:p>
          <a:p>
            <a:r>
              <a:rPr lang="en-US" dirty="0">
                <a:solidFill>
                  <a:schemeClr val="bg1"/>
                </a:solidFill>
                <a:hlinkClick r:id="rId7"/>
              </a:rPr>
              <a:t>Population</a:t>
            </a:r>
            <a:r>
              <a:rPr lang="en-US" dirty="0">
                <a:solidFill>
                  <a:schemeClr val="bg1"/>
                </a:solidFill>
              </a:rPr>
              <a:t>, </a:t>
            </a:r>
          </a:p>
          <a:p>
            <a:r>
              <a:rPr lang="en-US" dirty="0">
                <a:solidFill>
                  <a:schemeClr val="bg1"/>
                </a:solidFill>
                <a:hlinkClick r:id="rId8"/>
              </a:rPr>
              <a:t>Youth Vaccination</a:t>
            </a:r>
            <a:r>
              <a:rPr lang="en-US" dirty="0">
                <a:solidFill>
                  <a:schemeClr val="bg1"/>
                </a:solidFill>
              </a:rPr>
              <a:t>, </a:t>
            </a:r>
          </a:p>
          <a:p>
            <a:r>
              <a:rPr lang="en-US" dirty="0">
                <a:solidFill>
                  <a:schemeClr val="bg1"/>
                </a:solidFill>
                <a:hlinkClick r:id="rId9"/>
              </a:rPr>
              <a:t>Health Spending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577781" y="2728421"/>
            <a:ext cx="46679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03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0FCF-4B14-CF02-9721-CAE407E0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What is the median life expectancy for the population of the OECD countries?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32" y="2238231"/>
            <a:ext cx="5976631" cy="25248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956" y="2415651"/>
            <a:ext cx="5858963" cy="2475129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296538" y="4830407"/>
            <a:ext cx="10181229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dirty="0">
                <a:solidFill>
                  <a:srgbClr val="000000"/>
                </a:solidFill>
                <a:cs typeface="Courier New" panose="02070309020205020404" pitchFamily="49" charset="0"/>
              </a:rPr>
              <a:t>81.23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</a:t>
            </a:r>
            <a:r>
              <a:rPr lang="en-US" altLang="en-US" sz="4800" dirty="0">
                <a:solidFill>
                  <a:srgbClr val="000000"/>
                </a:solidFill>
                <a:cs typeface="Courier New" panose="02070309020205020404" pitchFamily="49" charset="0"/>
              </a:rPr>
              <a:t>years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 is the median life expectancy at birth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The lower quartile is: 77.1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The upper quartile is: 82.5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The interquartile range is: 5.4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8161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0FCF-4B14-CF02-9721-CAE407E0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What is the median GDP per Capita of the OECD countries?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296538" y="4830407"/>
            <a:ext cx="10181229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dirty="0">
                <a:solidFill>
                  <a:srgbClr val="000000"/>
                </a:solidFill>
                <a:cs typeface="Courier New" panose="02070309020205020404" pitchFamily="49" charset="0"/>
              </a:rPr>
              <a:t>40.6K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is the median GDP per Capita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The lower quartile is: 29.9K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The upper quartile is: 54.7K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The interquartile range is: 24.9K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74" y="1753048"/>
            <a:ext cx="5362205" cy="32173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/>
          <a:stretch/>
        </p:blipFill>
        <p:spPr>
          <a:xfrm>
            <a:off x="6802734" y="1910638"/>
            <a:ext cx="3647734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6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1" descr="A web of dots connected">
            <a:extLst>
              <a:ext uri="{FF2B5EF4-FFF2-40B4-BE49-F238E27FC236}">
                <a16:creationId xmlns:a16="http://schemas.microsoft.com/office/drawing/2014/main" id="{487108A5-BDB5-400E-257A-48A432E5E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20444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9D08C5-DB71-8411-92B6-9737B56AD36B}"/>
              </a:ext>
            </a:extLst>
          </p:cNvPr>
          <p:cNvSpPr txBox="1"/>
          <p:nvPr/>
        </p:nvSpPr>
        <p:spPr>
          <a:xfrm>
            <a:off x="2102498" y="2295330"/>
            <a:ext cx="7987003" cy="135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0" b="1" dirty="0">
                <a:solidFill>
                  <a:srgbClr val="00B0F0"/>
                </a:solidFill>
              </a:rPr>
              <a:t>Findings</a:t>
            </a:r>
            <a:endParaRPr lang="en-US" sz="3500" b="1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2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CC0FCF-4B14-CF02-9721-CAE407E0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b="1">
                <a:solidFill>
                  <a:srgbClr val="FFFFFF"/>
                </a:solidFill>
              </a:rPr>
              <a:t>Do countries with higher GDPs per capita have higher life expectancies?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92371" y="2653800"/>
            <a:ext cx="3084844" cy="333551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45720" rIns="0" bIns="45720" numCol="1" rtlCol="0" anchorCtr="0" compatLnSpc="1">
            <a:prstTxWarp prst="textNoShape">
              <a:avLst/>
            </a:prstTxWarp>
            <a:normAutofit lnSpcReduction="10000"/>
          </a:bodyPr>
          <a:lstStyle/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en-US" sz="1500" dirty="0">
                <a:solidFill>
                  <a:srgbClr val="FFFFFF"/>
                </a:solidFill>
              </a:rPr>
              <a:t>GDP per capita and Life expectancy are positively linked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altLang="en-US" sz="1500" dirty="0">
              <a:solidFill>
                <a:srgbClr val="FFFFFF"/>
              </a:solidFill>
            </a:endParaRP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en-US" sz="2800" dirty="0">
                <a:solidFill>
                  <a:srgbClr val="FFFFFF"/>
                </a:solidFill>
              </a:rPr>
              <a:t>61% </a:t>
            </a:r>
            <a:r>
              <a:rPr lang="en-US" altLang="en-US" sz="1500" dirty="0">
                <a:solidFill>
                  <a:srgbClr val="FFFFFF"/>
                </a:solidFill>
              </a:rPr>
              <a:t>is the correlation between GDP per Capita and Life Expectancy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altLang="en-US" sz="1500" dirty="0">
              <a:solidFill>
                <a:srgbClr val="FFFFFF"/>
              </a:solidFill>
            </a:endParaRP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en-US" sz="1500" dirty="0">
                <a:solidFill>
                  <a:srgbClr val="FFFFFF"/>
                </a:solidFill>
              </a:rPr>
              <a:t>Mean of GDP for countries with life expectancy below 81: 27.9K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en-US" sz="1500" dirty="0">
                <a:solidFill>
                  <a:srgbClr val="FFFFFF"/>
                </a:solidFill>
              </a:rPr>
              <a:t>Mean of GDP for countries with life expectancy over 81: 54. 4 K 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altLang="en-US" sz="1500" dirty="0">
              <a:solidFill>
                <a:srgbClr val="FFFFFF"/>
              </a:solidFill>
            </a:endParaRP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en-US" sz="1500" dirty="0">
                <a:solidFill>
                  <a:srgbClr val="FFFFFF"/>
                </a:solidFill>
              </a:rPr>
              <a:t>T-test Result (statistic=-5.4976, </a:t>
            </a:r>
            <a:r>
              <a:rPr lang="en-US" altLang="en-US" sz="1500" dirty="0" err="1">
                <a:solidFill>
                  <a:srgbClr val="FFFFFF"/>
                </a:solidFill>
              </a:rPr>
              <a:t>pvalue</a:t>
            </a:r>
            <a:r>
              <a:rPr lang="en-US" altLang="en-US" sz="1500" dirty="0">
                <a:solidFill>
                  <a:srgbClr val="FFFFFF"/>
                </a:solidFill>
              </a:rPr>
              <a:t>=0.00000231)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3F9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452" y="90100"/>
            <a:ext cx="6834177" cy="6597077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76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CC0FCF-4B14-CF02-9721-CAE407E0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Should a country increase its healthcare spending to improve average lifespan?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92371" y="2653800"/>
            <a:ext cx="3084844" cy="333551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45720" rIns="0" bIns="45720" numCol="1" rtlCol="0" anchorCtr="0" compatLnSpc="1">
            <a:prstTxWarp prst="textNoShape">
              <a:avLst/>
            </a:prstTxWarp>
            <a:normAutofit/>
          </a:bodyPr>
          <a:lstStyle/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en-US" sz="1300" dirty="0">
                <a:solidFill>
                  <a:srgbClr val="FFFFFF"/>
                </a:solidFill>
              </a:rPr>
              <a:t>More spending on healthcare has a net positive affect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altLang="en-US" sz="2000" dirty="0">
              <a:solidFill>
                <a:srgbClr val="FFFFFF"/>
              </a:solidFill>
            </a:endParaRP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en-US" sz="2000" dirty="0">
                <a:solidFill>
                  <a:srgbClr val="FFFFFF"/>
                </a:solidFill>
              </a:rPr>
              <a:t>62% </a:t>
            </a:r>
            <a:r>
              <a:rPr lang="en-US" altLang="en-US" sz="1300" dirty="0">
                <a:solidFill>
                  <a:srgbClr val="FFFFFF"/>
                </a:solidFill>
              </a:rPr>
              <a:t>correlation between Healthcare spending per Capita and Life Expectancy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altLang="en-US" sz="1300" dirty="0">
              <a:solidFill>
                <a:srgbClr val="FFFFFF"/>
              </a:solidFill>
            </a:endParaRP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en-US" sz="1300" dirty="0">
                <a:solidFill>
                  <a:srgbClr val="FFFFFF"/>
                </a:solidFill>
              </a:rPr>
              <a:t>Median annual spending per capita is: 3.2 K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en-US" sz="1300" dirty="0">
                <a:solidFill>
                  <a:srgbClr val="FFFFFF"/>
                </a:solidFill>
              </a:rPr>
              <a:t>Mean of healthcare spending per capita for countries with life expectancy below 81: 2K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en-US" sz="1300" dirty="0">
                <a:solidFill>
                  <a:srgbClr val="FFFFFF"/>
                </a:solidFill>
              </a:rPr>
              <a:t>Mean of healthcare spending per capita  for countries with life expectancy over 81: 4.69K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en-US" sz="1300" dirty="0">
                <a:solidFill>
                  <a:srgbClr val="FFFFFF"/>
                </a:solidFill>
              </a:rPr>
              <a:t>T-test Result (statistic=-4.4269, </a:t>
            </a:r>
            <a:r>
              <a:rPr lang="en-US" altLang="en-US" sz="1300" dirty="0" err="1">
                <a:solidFill>
                  <a:srgbClr val="FFFFFF"/>
                </a:solidFill>
              </a:rPr>
              <a:t>pvalue</a:t>
            </a:r>
            <a:r>
              <a:rPr lang="en-US" altLang="en-US" sz="1300" dirty="0">
                <a:solidFill>
                  <a:srgbClr val="FFFFFF"/>
                </a:solidFill>
              </a:rPr>
              <a:t>=0.000157)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247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384" y="640080"/>
            <a:ext cx="5555348" cy="5577840"/>
          </a:xfrm>
          <a:prstGeom prst="rect">
            <a:avLst/>
          </a:prstGeom>
        </p:spPr>
      </p:pic>
      <p:sp>
        <p:nvSpPr>
          <p:cNvPr id="4" name="AutoShape 2" descr="data:image/png;base64,iVBORw0KGgoAAAANSUhEUgAAAe4AAAHwCAYAAABgy4y9AAAABHNCSVQICAgIfAhkiAAAAAlwSFlzAAALEgAACxIB0t1+/AAAADh0RVh0U29mdHdhcmUAbWF0cGxvdGxpYiB2ZXJzaW9uMy4yLjIsIGh0dHA6Ly9tYXRwbG90bGliLm9yZy+WH4yJAAAgAElEQVR4nO3de5xcZX348c93Q0gCCyQEiZigqHhDixHiBYM2CNZKBbR4FxStt1+1WqoF26rgpVUo1XppRcQLXqMSFGoVQTEoiChgjMilXgBJRC4xQAIhhOz398c5C5PN7M7Z7M7l7Hzer9e8duacM+d855nZ+c7znOc8T2QmkiSpHga6HYAkSarOxC1JUo2YuCVJqhETtyRJNWLiliSpRkzckiTViIlbRMQzIuLahsePiYifR8S6iHhLN2NTd0XEiRHxxTHWHxMRF3UypsnQ+Loi4qERsT4ipnU7rl4y8ntBvcPE3Uci4vqIOGTk8sz8UWY+pmHRccDyzNwpMz86zmMcExGbyy/CxttDJhr/toiIJRGxqhvHHk1EfDci3ttk+RER8ceI2G4c+2qaOEd7ryciIvaKiBxPfE32cWBE/Dgi7oiIP0XExRHx5MmMc7wy8/eZOZiZm7sZx7aKiOdExA/LH9q3RsSFEXH4RPc78nuhHZ8pbRsTt5p5GPCrCTz/kvKLsPH2h8kKbgr4HHB0RMSI5UcDX8rM+zofUvtFxM7At4CPAbsC84H3ABu7GVddNGsRiIgXAl8HPg8sAOYB7wYO62x06iQTt7aolUbEBcBBwMfLmvKjI2JGRJwSEb+PiJsj4tSImLUNx3lkWcvar3z8kIi4LSKWlI+XR8QHIuKnZY3s7IjYteH5Tytra7dHxC+Gn1eu2zUiPhsRf4iItRHxzYjYEfgO8JDGmn9EPCUiLin3c1NEfDwitm/YV0bEGyPi1+W+/qsxyUbE6yLi6rKGc1VE7BcR/xgRy0a83o9FxH82KYpvUiSuZzRsOwd4HsUXMBFxaLnvdRGxOiLePt7yHhHLa8qY15Y1/oc1rPtIRNwYEXdGxOUR8YxRdvPD8u/tZVke0LCPU8p9XxcRzx3l+Y8GyMyvZObmzNyQmedl5spyH8eUNfCPle//NRFxcMMxdomIT5fv2eqIeP9wMhtueRgtjoh4eFkTXRcR5wO7NazboiWh/By+r4xlXUScFxGN278yIm6IiDUR8a6xaqIR8bny/+X8cl8Xjij7x5br/hQR10bEi0c89xMR8e2IuIvi/7Jx3wF8CHhfZp6emXdk5lBmXpiZryu3eWREXFDGeltEfCkiZjfs4/qI+Kfys7a2/B+aWa5r/F74AvBQ4H/K9/64cvnXo2gluiOKWv/jR3nvNZky01uf3IDrgUOaLF8CrGp4vBx4bcPj/wTOoUg2OwH/A3xglGMcA1w0RgyvA64GdgC+C5wy4rirgScAOwLLgC+W6+YDa4BDKX5wPrt8/KBy/f8CXwXmANOBP2/22spl+wNPA7YD9irj+fuG9UlRM5xN8WV1K/CX5boXlTE+GQhgb4oWij2Au4DZ5XbbAbcA+49SDp8CTm94/AZgRcPjm4BnlPfnAPuNp7wb32vg+cBvgMeVcb0T+HHDtkcBc8t1bwP+CMws153Y8B7sVZbNdiOOv6l8X6cB/w/4AxBNYtq5fM/OAJ4LzGnyWu4Dji3fw5cAdwC7luu/CXyy/GzsDvwUeEOVOIBLKJLcDOCZwLrRXhfF5/C3FD80ZpWPP1iu2wdYDxwIbA+cUh53q/+rcvvPlcd6Znnsjwy/X+XruBF4dVn2+wG3AY9veO4dwGKKz/zMEft+bBn3w8f4f9ub4n9lBvAgih9f/znic3IlsCfF//fFwPtH+V64fuTrBF5D8Z0wg+J7YsVosXibvFvXA/DWwTd7GxI3RXK6C3hkw/oDgOtGOcYxFF++tzfcfjtim3OAXwIrgRkjjvvBhsf7APeWX8THA18YsZ/vAq+iSJpDjEgEzV7bKDH/PfCNhscJHNjw+GvAOxqO+dZR9vMd4HXl/ecBV41xzAPLL+VZ5eOLgWMb1v+eIpnv3CL2ZuV9e1kehzTE9TcNzxkA7gYeNso+1wJPLO+fSOvE/ZuGxzuU2zx4lH0/jiIhrSrjPgeY17CvLZI+RXI+mqIJeONweZXrXgb8oFUcFD++7gN2bFj/5dFeV/k5fGfDtn8LnFvefzfwlRHHuZexE/fShseDwGaKRPkS4Ecjtv8kcELDcz8/xnu/uIx75mjbNHnO84GfNzy+Hnhjw+NDKf9fqZC4R+x7dhnPLlXj8bZtN5vK1cqDKL6cLi+blm8Hzi2Xj+YnmTm74fbIEes/RVGr/lhmjjy/eWPD/Rsoal67UdRqXzQcQxnHgRRJe0/gT5m5tsoLiqL5/1tlE9+dwL/R0HRa+mPD/bspvnApj/XbUXZ9BkXtlfLvF0aLITMvoqjJHxERj6CowX+5YZMjKb5EbyibVw9ospthI8t7NkXiH/Yw4CMN5fYnih9k8wEi4m1lM/od5fpd2Lo8xnJ/WWXm3eXdwWYbZubVmXlMZi6g+Aw8hKKmNmx1llmgdEO5zcMoPgs3NbyOT1LUvFvF8RBgbWbeNWK/lV4TW77/D6HhM1oeZ02LfTVuv56i/Idf01NHfKZfQfFjY6vnNjF83D1G2yAido+IpeWphTuBL7L1ezvyf65SR9KImBYRH4yI35b7vr5cNZ7PjraBiVut3AZsoGi+G04Mu2Rm0y/mViJikOKL+tPAidFwDru0Z8P9h1I0Q95G8eXyhREJasfM/GC5btfGc3cNmk1/9wngGuBRmbkz8M8UiayKG4GRP0SGfRPYNyKeQFHj/lKLfX0eeCVFjfK8zLz5/qAzf5aZR1Akpm9S1Pq31Y0UTcqNZTcrM39cns8+HngxRYvFbIqWgGblMalTCWbmNRS1yic0LJ5fnrsd9lCKWviNFDXu3Rpew86ZWeWc6k3AnCj6PDTud1vcRNEJDIAo+nrMbfGc+z/T5ed/Vx54TReOeF8GM/P/NTx3rDK/ttzHkWNs84FyH/uWn/Wj2Pq9Hfk/N1pH0pGxvBw4AjiE4sfeXuXyqv9L2kYm7v4zPSJmNtzGvLQnM4coasgfjojdASJifkQ8ZxuP/xHg8sx8LcV56VNHrD8qIvaJiB2A9wJnZnGZzheBw6K49GVaGfuSiFiQmTdRNAf/d0TMiYjpEfHMcn83A3MjYpeGY+wE3Amsj4jHUpwPrep04O0RsX8U9h7ubJSZ9wBnUtScf5qZvx9rRxSJ+xCK87JnDC+MiO0j4hURsUtmbipjncilSqcC/zTccSiKTl4vKtftRNGMfCuwXUS8m+JcdDO3UjTBP2Jbgig7Yr0tIhaUj/ekaO7+ScNmuwNvKd/DF1E0rX+7fI/PA/4jInaOiIGy49WftzpuZt4AXAa8pyzbA9n2XtdnUnwOnx5Fh8b30DpRHRrFZXDbA+8DLs3MGyn6UTw6Io4uX+/0iHhyRDyuSiBly8Q/AO+KiFc3lMuBEXFaudlOFOfkb4+I+cA/NtnVmyJiQfkj+p8p+oo0czNbvvc7UfyYWkPRKvdvVeLWxJm4+8+3KWrQw7cTKzzneIrOTT8pm8S+BzxmjO0PiK2v435yRBwB/CXwxnK7fwD2i4hXNDz3CxS1sD8CM4G3AJRfdEdQfLHcSlHT+Ece+AwfTVE7v4aiU9jfl8+7BvgK8LuyOfIhwNspagvrKH6UjPZFtZXM/DrwrxTJeR0P9BAfdgbwZ4zRTN6wr+uBH1N0UjpnxOqjgevL8n4jDzTBj1tmfgM4CVha7u9Kis5hUJyz/w7wfxTNpPcwSvNs2Sz8r8DFZVk+bZyhrAOeClwaRS/pn5SxvK1hm0uBR1G0svwr8MLMHG4SfiVFh7CrKM7Dn8kYzcQjvLw89p+AEyh7749XZv4K+DtgKUXtex3F522sS9q+XB7zTxQdI19R7msd8BfASylquX+keJ9mjCOeMynOlb+m3MfNwPuBs8tN3kPR6e0Oih/KZ40S33nA78rb+0c53AeAd5bv/dspyvAGis6aV7HlDzC10XCPS6nrImI5RYeh07sdy7aKiIdS/Hh4cGbe2e146iQijqHoFHlgt2Opqmz6vp3itMt1TdZ/jqKD1zs7HVsVEXE9RZl/r9uxqDpr3NIkiYgBilaEpSbtqSsiDouIHcpz5qdQXCFxfXejUj/Z5qELJT2g/BK/maLp8C+7HI7a6wiKUyFBce78pWnTpTrIpnJJkmrEpnJJkmrExC1JUo3U4hz3brvtlnvttdek7e+uu+5ixx13bL1hn7OcWrOMWrOMqrGcWuunMrr88stvy8ymI1TWInHvtddeXHbZZZO2v+XLl7NkyZJJ299UZTm1Zhm1ZhlVYzm11k9lFBGjDstrU7kkSTVi4pYkqUZM3JIk1YiJW5KkGmlr4o6IYyPiVxFxZUR8pZzR6cRybtgV5e3QdsYgSdJU0rZe5eUUcm8B9snMDRHxNYpZcAA+nJmntOvYkiRNVe1uKt8OmFXO+bwDo0/QLkmSKmjrWOUR8VaKOXU3AOdl5isi4kTgGOBOigH635aZa5s89/XA6wHmzZu3/9KlSyctrvXr1zM4ODhp+5uqLKfWLKPWLKNqLKfW+qmMDjrooMszc1GzdW1L3BExB1hGMcn77cDXKSa+Px+4DUjgfcAemfmasfa1aNGidACWzrOcWrOMWrOMqrGcWuunMoqIURN3O5vKDwGuy8xbM3MTcBbw9My8OTM3Z+YQ8CngKW2MQZKkKaWdifv3wNPKCecDOBi4OiL2aNjmBcCVbYxBkqQppW29yjPz0og4E7gCuA/4OXAacHpELKRoKr8eeEO7YpAkaapp6yQjmXkCcMKIxUe385iSJE1ljpwmSVKNmLglSaoRE7fUY9as38gvbrydNes3djsUST2oree4JY3P2StWc/yylUwfGGDT0BAnH7kvhy+c3+2wJPUQa9xSj1izfiPHL1vJPZuGWLfxPu7ZNMRxy1Za85a0BRO31CNWrd3A9IEt/yWnDwywau2GLkUkqReZuKUesWDOLDYNDW2xbNPQEAvmzOpSRJJ6kYlb6hFzB2dw8pH7MnP6ADvN2I6Z0wc4+ch9mTs4o9uhSeohdk6TesjhC+ezeO/dWLV2AwvmzDJpS9qKiVvqMXMHZ5iwJY3KpnJJkmrExC1JUo2YuCVJqhETtyRJNWLiliSpRkzckiTViIlbkqQaMXFLklQjJm5Jfcc5z1Vnjpwmqa8457nqzhq3+pI1rv7knOeaCqxxq+9Y4+pfw3Oe38MD06cOz3nu+PCqC2vc6ivWuPqbc55rKjBxq68M17gaDde4NPU557mmApvK1Vea1bju3WyNq58457nqzhq3+spwjWv6tLh/2eahIS7+zW1djEqdNndwBk/cc7ZJW7Vk4lbfWbz3bgw8kLe5bwjPc0uqDRO3+s6qtRvYftq0LZZ5nltSXZi41XfsWSypzkzc6jvd7lns4C/bxnKTCvYqV+2tWb9x3D2Eu9Wz2MFfto3lJj3AxK1am8gX+tzBGR3tVdw4+MvwyF3HLVvJ4r13s3fzGCw3aUs2lasnbEszaN1GQevW4C91b2J20BxpS9a41XXbWmuu27jT3egUNxWamO1MKG3JGre6aiK15rp9oXe6U1zdWiRG0+3OhFKvscatrppIrXn4C/24ETXKXv5C72SnuIm2SGxLp792cZhS6QEmbnXVRGvNdfxC71SnuImUbS82sXe6M6HUq2wqV1dNRjOo4043t61lO1Wa2KWpyhq3uq6Otea62JayrVunP6nfmLjVE2wGnVwjz0+Pp2zr1ulP6jc2lUtTzNkrVrP4pAs46vRLWXzSBZyzYvWo2za7xtte3FJvs8YtTSHjGWVsrA5onr6Qepc1bmkKqTrKWJUOaHb6k3qTiVuaQqqen3YYUam+TNzSFFL1/LQd0KT68hy3NMVUOT9dx1HnJBVM3NIUVOUSMDugSfVk4pb6mNfPS/XjOW5JkmrExC21SbPBTSRpomwql9qgyuxavTRt5rBejEnSlkzc0iSrMnpZr0yb2ZioL/rNbT0Rk6SxmbilSdZqdq3xDEvaTo0/Hu7dvJmhhE2bs6sxSWrNc9yaFJ7PfUCrwU16YdSykUOebrwv2bQ5xx2T77vUeda4NWG90uzbK1oNbtILo5Y1axUYqVVMvu9Sd5i4NSG90Ozbix2qxhrcpBdGLWv242G7AZg2MMD208aOac36jfzqD3dy3Jkr2Xhfd5v7pX5k4taEtDqf2269XOsba3CTbo9aNtqPh1YxDZf3AMHG+7ZM/J1836V+ZuLWhHSz2bcXavsT0e1Ry0b78TBaTI3l3YyTlEidYec0TUjV2ajaoRc6edXdeObcblbeADtsP62j77vU76xxa8K61ezbC528+kmz8p6xXXDqUfvx+IfsYtKWOsQatybFeGpuk3nMbtX2+1Gz8v73Fz6RZz56d8tc6iBr3Kq1bnfy6jeWt9R9Jm7VXrc7eU0lVS6ts7yl7jJxSwJ6+9I6SQ/wHLemDIff3HYjh0C9Z9MQxy1baVlKPcgat6YEa4sT0+2BdCRVZ41btWdtceJ66dI6W06ksZm4VXsOxDJxvXJp3dkrVrP4pAs46vRLWXzSBZyzYnVHjy/VgU3lqr1eqi1ORLcnS+n2pV51H8JW6hQTt2qvF2bbmqheOUffzUu9PM8uVWPi1pTQ7driRFjTLEyVlhOp3TzHrSmjG8OuTgbP0Rd65Ty71OuscUtdZk3zAXVuOZE6xRq31GXWNLdU15YTqVOscUs9wJqmpKpM3FKPcPIOSVXYVC5JUo2YuCVJqhETtybEcaUlqbM8xz1FdWL4zF4Z7UuS+omJewrqREJ1tC9J6g6byqeYTk1x6WhfktQdJu4pplMJ1dG+JKk7TNxTTKcSqqN9SVJ3eI57iunkFJeO9iVJnWfinoI6mVAd7UuSOsvEPUWZUCVpamrrOe6IODYifhURV0bEVyJiZkTsGhHnR8Svy79z2hmDJElTSdsSd0TMB94CLMrMJwDTgJcC7wC+n5mPAr5fPpYkSRW0u1f5dsCsiNgO2AH4A3AEcEa5/gzg+W2OQZKkKaNtiTszVwOnAL8HbgLuyMzzgHmZeVO5zU3A7u2KQZKkqSYysz07Ls5dLwNeAtwOfB04E/h4Zs5u2G5tZm51njsiXg+8HmDevHn7L126dNJiW79+PYODg5O2v6nKcmrNMmrNMqrGcmqtn8rooIMOujwzFzVb185e5YcA12XmrQARcRbwdODmiNgjM2+KiD2AW5o9OTNPA04DWLRoUS5ZsmTSAlu+fDmTub+pynJqzTJqzTKqxnJqzTIqtPMc9++Bp0XEDhERwMHA1cA5wKvKbV4FnN3GGCRJmlLaVuPOzEsj4kzgCuA+4OcUNehB4GsR8TcUyf1F7YpBkqSppq0DsGTmCcAJIxZvpKh9S5KkcXKSEUmSasTELUlSjZi4JUmqERO3JEk1YuKWJKlGTNySJNWIiVuSpBoxcUuSVCMmbkmSasTELUlSjZi4JUmqERO3JEk1YuKWJKlGTNya8tas38gvbrydNes3djsUSZqwtk7rKXXb2StWc/yylUwfGGDT0BAnH7kvhy+c3+2wJGmbWeNW23Wrxrtm/UaOX7aSezYNsW7jfdyzaYjjlq205i2p1qxxq626WeNdtXYD0wcGuIeh+5dNHxhg1doNzB2c0ZEYJGmyWeNW23S7xrtgziw2DQ1tsWzT0BAL5szqyPElqR1M3Gqb4Rpvo+EabyfMHZzByUfuy8zpA+w0YztmTh/g5CP3tbYtqdZsKlfb9EKN9/CF81m8926sWruBBXNmmbQl1Z41brVNr9R45w7O4Il7zjZpS5oSrHGrrazxStLkMnHXwJr1G2ud+OYOzqhl3JLUi0zcPc4BRCRJjTzH3cO6fTmVJKn3mLh7WLcvp5Ik9R4Tdw/rhcupJEm9ZczEHREzI+KFEfGRiPh6RHw+Io6LiMd3KsB+1iuXU0mSRtfp+RhG7ZwWEScChwHLgUuBW4CZwKOBD0bETOBtmbmy/WH2Ly+nkqTe1Y0OxGP1Kv9ZZp44yroPRcTuwEMnPySN5OVUktR7GjsQD09mdNyylSzee7e2fmeP2lSemf87cllEDETEzuX6WzLzsrZFJklSD+tWB+KWndMi4ssRsXNE7AhcBVwbEf/Y1qgkSepx3epAXKVX+T6ZeSfwfODbFM3jR7c1KkmSely3OhBXGTltekRMp0jcH8/MTRGRbY1KPavuw69K0mTqRgfiKon7VOB64BfADyPiYcCd7QxKvcnhVyVpa53uQNzqOu4B4ObMnJ+Zh2ZmAr8HDupIdOoZDr8qSb1hzMSdmUPAm0csy8y8r61Rqec4/Kok9YYqndPOj4i3R8SeEbHr8K3tkamnOPyqJPWGKon7NcCbgB8Cl5c3r9/uMw6/Kkm9oWXntMx8eCcCUe9z+FVJ6r4qvcqJiCcA+1CMVQ5AZn6+XUGpdzn8qiR1V8vEHREnAEsoEve3gecCFwEmbkmSOqzKOe4XAgcDf8zMVwNPBKxy9ZFOT1knSRpdlabyDZk5FBH3lROM3AI8os1xqUc46Iok9ZYqNe7LImI28CmKHuVXAD9ta1TqCZuH0kFXJKnHVOlV/rfl3VMj4lxg58xc2d6w1Avu3TzE9IGB++eZhQcGXbGDmiR1R5VpPSMijoqId2fm9cDtEfGU9oembtt+2oCDrkhSj6nSVP7fwAHAy8rH64D/altE6hnTBsJBVySpx1TpnPbUzNwvIn4OkJlrI2L7NselHuGgK5LUW6ok7k0RMQ1IgIh4EDA09lM0lTjoiiT1jipN5R8FvgHsHhH/SjH4yr+1NSpJktRUlV7lX4qIyykGYQng+Zl5ddsjkyRJW6ky5OkpwGcz0w5pkiR1WZWm8muA0yLi0oh4Y0Ts0u6gJElScy0Td2aenpmLgVcCewErI+LLEXFQu4Obihz3W5I0EVWn9ZwGPLa83Qb8AviHiHhDZr60jfFNKY77LUmaqCojp32Iorn8UODfMnP/zDwpMw8DntTuAKeKNes3Ou63JGnCqtS4rwTemZl3N1nn0KcVrVq7wXG/JUkTNmqNOyL2AsjMzzRL2hERwE5ti6xN1qzfyIZNmzte010wZ5bjfkuSJmyspvJ/j4hlEfHKiHh8ROweEQ+NiGdFxPuAi4HHdSjOSXH2itUsPukCrrv1LhafdAHnrFjdsWPPHZwxoXG/7dQmSYIxmsoz80URsQ/wCuA1wB7A3cDVwLeBf83MezoS5SRoPMe8OfP+c8yL996tY03V2zrut53aJEnDxjzHnZlXAf/SoVjaqlfOMY933O/GHxzDsXf6B4ckqXdUGYBlSqjrOebhHxyNhn9wSJL6T98k7sZzzNMiajO3dF1/cEiS2qNvEjcU55gvPv5ZPPxBO3Lx8c+qxXniiXZqkyRNLVUmGVkGfAb4TmbWfh7uuYMzmDV9Wq0S37Z2apMkTT1VatyfAF4O/DoiPhgRj21zTGpi7uAMnrjnbJO2JPW5KpOMfC8zXwHsB1wPnB8RP46IV0fE9HYHqN7jNeWS1D1VJxmZCxwFHA38HPgScCDwKmBJu4JT7/GacknqriqTjJwF/AjYATgsMw/PzK9m5t8Bg+0OUL3DiVIkqfuq1Lg/npkXNFuRmYsmOR71sF4ZxEaS+lmVzmmPi4jZww8iYk5E/G0bY1KP8ppySeq+Kon7dZl5+/CDzFwLvK59IalXTeY15XZwk6RtU6WpfCAiIjMTICKmAdu3NyyN15r1GztynfdkXFNuBzdJ2nZVEvd3ga9FxKlAAm8Ezm1rVBqXTifC8U6U0shJUyRpYqo0lR8PXAD8P+BNwPeB49oZlKqrW09vJ02RpIlpWeMuhzn9RHlTj6lbT287uEnSxFS5jntxRJwfEf8XEb+LiOsi4nedCE6t1S0ROmmKJE1MlXPcnwaOBS4HNrc3HI3XcCI8bsQ57l5OhE6aIknbrkriviMzv9P2SLTN6pgIJ9LBTZL6WZXE/YOI+HfgLOD+Hk+ZeUXbotK4tSMRbh5KfnHj7bX5MSBJ/aBK4n5q+bdxeNMEnjX54ahXnL1iNav+uI5TL7zUa60lqYdU6VV+UCcCUe8YvsTsTY9N1m28D/Baa0nqFVWn9fwr4PHAzOFlmfnedgWl7hrrWmsTtyR1V5XLwU4FXgL8HRDAi4CHtTkudVHdLjGTpH5SZeS0p2fmK4G1mfke4ABgz/aGpW4avsRsIMJrrSWpx1RpKh8ei/LuiHgIsAZ4ePtCUi84fOF8vv+n/+OLz3iSvcolqYdUSdzfKufj/nfgCooe5ae3NSoBnZvxazTTBoIn7jm79YaSpI6pkrhPzsyNwLKI+BZFB7V7Wj0pIh4DfLVh0SOAdwOzKebzvrVc/s+Z+e1xRd0HnPpSktRMlXPclwzfycyNmXlH47LRZOa1mbkwMxcC+wN3A98oV394eJ1Je2t1m/FLktQ5o9a4I+LBwHxgVkQ8iaJHOcDOwA7jPM7BwG8z84aIaLlxv6vbjF+SpM4Zq6n8OcAxwALgP3ggcd8J/PM4j/NS4CsNj98cEa8ELgPelplrx7m/Kc3LsSRJo4nMHHuDiCMzc9k2HyBie+APwOMz8+aImAfcRtHJ7X3AHpn5mibPez3weoB58+btv3Tp0m0NYSvr169ncHBw0vbXDnds2MSqtRsIioJaMGcWu8ya3tEY6lBO3WYZtWYZVWM5tdZPZXTQQQddnpmLmq2r0jlt/4j4fmbeDhARcyhqye+sePznAldk5s0Aw3/LfX0K+FazJ2XmacBpAIsWLcolS5ZUPFxry5cvZzL31y7d7lVel3LqJsuoNcuoGsupNcuoUKVz2nOHkzZA2ax96DiO8TIamskjYo+GdS8ArhzHvvrK3MEZPHHP2Z7XliTdr0qNe1pEzCgvCSMiZgGVMklE7AA8G3hDw+KTI2IhRQvw9SPWSZKkMVRJ3F8Evh8Rn6VItq8Bzqiy88y8G5g7YtnR4w1SkiQVqkzreXJErAQOoehZ/r7M/G7bI5MkSVupNK0ncDVwX2Z+LyJ2iIidMnNdOwOTJElbqzKt52l/dVoAABkLSURBVOuAM4FPlovmA99sZ1CSJKm5Kr3K3wQsphh4hcz8NbB7O4OSJEnNVUncGzPz3uEHEbEdRSc1SZLUYVUS94UR8c8UY5Y/G/g68D/tDUuSJDVTJXG/g2IKzl9SXHP9baDqqGmSJGkSVbkcbCgizgAupWgivzZbDXAuSZLaomXijoi/Ak4FfktxHffDI+INmfmddgcnSZK2VOU67v8ADsrM3wBExCOB/wVM3JIkdViVc9y3DCft0u+AW9oUjyRJGkOVGvevIuLbwNcoznG/CPhZRPw1QGae1cb4JElSgyqJeyZwM/Dn5eNbgV2BwygSuYlbkqQOqdKr/NUjl0XE9o2DskiSpM6oMlb58ojYq+Hxk4GftTEmSZI0iipN5R8Azo2Ij1JMMHIosFUtXJIktV+VpvLvRsQbgfOB24AnZeYf2x6ZJEnaSpWm8ncBHwOeCZwILC8HZZEkSR1Wpal8N+ApmbkBuCQizgVOpxiERZIkdVCVpvK3jnh8gzVuSZK6Y9Sm8oi4qOH+F0as/knbIpIkSaMa6xz3jg33Hz9iXbQhFkmS1MJYiXusqTud1lOSpC4Y6xz37Ih4AUVynz08NjlFbXuXtkcmSZK2MlbivhA4vOH+YQ3rfti2iCRJ0qhGTdzNxiiXJEndVWU+bkmS1CNM3JIk1YiJW5KkGqkyVvkOEfGuiPhU+fhREfG89ocmSZJGqlLj/iywETigfLwKeH/bImqzNes3smHTZtas39jtUCRJGrcqifuRmXkysAmgnGykliOnnb1iNYtPuoDrbr2LxSddwDkrVnc7JEmSxqVK4r43ImZRjpYWEY+kqIHXypr1Gzl+2Uru2TTE5kzu2TTEcctWWvOWJNVKlcR9AnAusGdEfAn4PnBcW6Nqg1VrNzB9YMuXO31ggFVrN3QpIkmSxm/UAVgiYnFmXkwxStpfA0+jaCJ/a2be1qH4Js2CObPYNDS0xbJNQ0MsmDOrSxFJkjR+Y9W4P1r+vSQz12Tm/2bmt+qYtAHmDs7g5CP3Zeb0AaZFMHP6ACcfuS9zB2d0OzRJkioba6zyTRHxWWB+RHx05MrMfEv7wmqPwxfOZ/Heu/HTSy7i4sMPNGlLkmpnrMT9POAQ4FnA5Z0Jp/3mDs5g1vRpJm1JUi2NNcnIbcDSiLg6M3/RwZgkSdIoxuqcdlx5/fZrIyJHrq9jU7kkSXU3VlP51eXfy5qs2yqRS5Kk9hurqfx/yr9njFwXEae0MyhJktTcts4O9uJJjUKSJFWyrYm7lmOVS5JUd2N1Ttt1tFWYuCVJ6oqxOqddTtEJrVmSvrc94UiSpLGM1Tnt4Z0MRJIktbat57glSVIXmLglSaoRE7ckSTVSKXFHxIER8ery/oMiwvPfkiR1QcvEHREnAMcD/1Qumg58sZ1BSZKk5qrUuF8AHA7cBZCZfwB2amdQkiSpuSqJ+97MTMqJRSJix/aGJEmSRlMlcX8tIj4JzI6I1wHfAz7V3rAkSVIzY42cBkBmnhIRzwbuBB4DvDszz297ZJIkaSstEzdAmahN1pIkdVnLxB0R6yjPbze4A7gMeFtm/q4dgUmSpK1VqXF/CPgD8GWKCUdeCjwYuBb4DLCkXcFJkqQtVemc9peZ+cnMXJeZd2bmacChmflVYE6b45MkSQ2qJO6hiHhxRAyUtxc3rBvZhC5JktqoSuJ+BXA0cAtwc3n/qIiYBby5jbFJkqQRqlwO9jvgsFFWXzS54UiSpLFU6VU+E/gb4PHAzOHlmfmaNsYlSZKaqNJU/gWKXuTPAS4EFgDr2hmUJElqrkri3jsz3wXclZlnAH8F/Fl7w5IkSc1USdybyr+3R8QTgF2AvdoWkSRJGlWVAVhOi4g5wDuBc4BB4F1tjUqSJDU1ZuKOiAHgzsxcC/wQeERHopIkSU2N2VSemUN4rbYkST2jyjnu8yPi7RGxZ0TsOnxre2SSJGkrVc5xD1+v/aaGZYnN5pIkdVyVkdMe3olAJElSay2byiNih4h4Z0ScVj5+VEQ8r/2hSZKkkaqc4/4scC/w9PLxKuD9bYtIkiSNqkrifmRmnkw5EEtmbgCirVFJkqSmqiTue8spPBMgIh4JbGxrVJIkqakqvcpPBM4F9oyILwGLgWPaGJMkSRpFlV7l50XE5cDTKJrI35qZt7U9MkmStJUq83GfA3wFOCcz72p/SJIkaTRVznH/B/AM4KqI+HpEvDAiZrY5LkmS1ESVpvILgQsjYhrwLOB1wGeAndscmyRJGqFK5zTKXuWHAS8B9gPOaGdQkiSpuSrnuL8KPJWiZ/l/AcvLWcMkSVKHValxfxZ4eWZuBoiIxRHx8sx8U4vnSZKkSVblHPe5EbEwIl5G0VR+HXBW2yOTJElbGTVxR8SjgZcCLwPWAF8FIjMP6lBskiRphLEuB7sGOBg4LDMPzMyPAZur7jgiHhMRKxpud0bE30fErhFxfkT8uvw7Z6IvQpKkfjFW4j4S+CPwg4j4VEQczDgmF8nMazNzYWYuBPYH7ga+AbwD+H5mPgr4fvlYkiRVMGrizsxvZOZLgMcCy4FjgXkR8YmI+ItxHudg4LeZeQNwBA9cTnYG8PxxRy1JUp9qOXJaZt6VmV/KzOcBC4AVjL+W/FKKYVMB5mXmTeW+bwJ2H+e+JEnqW5GZ7T1AxPbAH4DHZ+bNEXF7Zs5uWL82M7c6zx0RrwdeDzBv3rz9ly5dOmkxrV+/nsHBwUnb31RlObVmGbVmGVVjObXWT2V00EEHXZ6Zi5qtqzRy2gQ9F7giM28uH98cEXtk5k0RsQdwS7MnZeZpwGkAixYtyiVLlkxaQMuXL2cy9zdVWU6tWUatWUbVWE6tWUaFKpOMTNTLeKCZHOAc4FXl/VcBZ3cgBkmSpoS2Ju6I2AF4NlsO2PJB4NkR8ety3QfbGYMkSVNJW5vKM/NuYO6IZWsoeplLkqRx6kRTuSRJmiQm7hHWrN/IL268nTXrN3Y7FEmSttKJXuW1cfaK1Ry/bCXTBwbYNDTEyUfuy+EL53c7LEmS7meNu7Rm/UaOX7aSezYNsW7jfdyzaYjjlq205i1J6ikm7tKqtRuYPrBlcUwfGGDV2g1dikiSpK2ZuEsL5sxi09DQFss2DQ2xYM6sLkUkSdLWTNyluYMzOPnIfZk5fYCdZmzHzOkDnHzkvswdnNHt0CRJup+d0xocvnA+i/fejVVrN7BgziyTtiSp55i4R5g7OMOELUnqWTaV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UhbE3dEzI6IMyPimoi4OiIOiIgTI2J1RKwob4e2MwZJkqaS7dq8/48A52bmCyNie2AH4DnAhzPzlDYfW5KkKadtiTsidgaeCRwDkJn3AvdGRLsOKUnSlNfOpvJHALcCn42In0fE6RGxY7nuzRGxMiI+ExFz2hiDJElTSmRme3YcsQj4CbA4My+NiI8AdwIfB24DEngfsEdmvqbJ818PvB5g3rx5+y9dunTSYlu/fj2Dg4OTtr+pynJqzTJqzTKqxnJqrZ/K6KCDDro8Mxc1W9fOxP1g4CeZuVf5+BnAOzLzrxq22Qv4VmY+Yax9LVq0KC+77LJJi2358uUsWbJk0vY3VVlOrVlGrVlG1VhOrfVTGUXEqIm7bU3lmflH4MaIeEy56GDgqojYo2GzFwBXtisGSZKmmnb3Kv874Etlj/LfAa8GPhoRCymayq8H3tDmGCRJmjLamrgzcwUwsqp/dDuPKUnSVObIaZIk1YiJW5KkGjFxS5JUIyZuSZJqxMQtSVKNmLglSaoRE7ckSTVi4pYkqUZM3JIk1YiJW5KkGjFxS5JUI32XuNes38iGTZtZs35jt0ORJGnc+ipxn71iNYtPuoDrbr2LxSddwDkrVnc7JEmSxqVvEvea9Rs5ftlK7tk0xOZM7tk0xHHLVlrzliTVSt8k7lVrNzB9YMuXO31ggFVrN3QpIkmSxq9vEveCObPYNDS0xbJNQ0MsmDOrSxFJkjR+fZO45w7O4OQj92Xm9AGmRTBz+gAnH7kvcwdndDs0SZIq267bAXTS4Qvns3jv3fjpJRdx8eEHmrQlSbXTNzXuYXMHZzBr+jSTtiSplvoucUuSVGcmbkmSasTELUlSjZi4JUmqERO3JEk1YuKWJKlGTNySJNWIiVuSpBoxcUuSVCMmbkmSasTELUlSjZi4JUmqERO3JEk1YuKWJKlGTNySJNVIZGa3Y2gpIm4FbpjEXe4G3DaJ+5uqLKfWLKPWLKNqLKfW+qmMHpaZD2q2ohaJe7JFxGWZuajbcfQ6y6k1y6g1y6gay6k1y6hgU7kkSTVi4pYkqUb6NXGf1u0AasJyas0yas0yqsZyas0yok/PcUuSVFf9WuOWJKmW+i5xR8RfRsS1EfGbiHhHt+PppIjYMyJ+EBFXR8SvIuKt5fJdI+L8iPh1+XdOw3P+qSyrayPiOQ3L94+IX5brPhoR0Y3X1C4RMS0ifh4R3yofW0YNImJ2RJwZEdeUn6cDLKOtRcSx5f/alRHxlYiYaTlBRHwmIm6JiCsblk1auUTEjIj4arn80ojYq5Ovr+0ys29uwDTgt8AjgO2BXwD7dDuuDr7+PYD9yvs7Af8H7AOcDLyjXP4O4KTy/j5lGc0AHl6W3bRy3U+BA4AAvgM8t9uvb5LL6h+ALwPfKh9bRluWzxnAa8v72wOzLaOtymg+cB0wq3z8NeAYyykBngnsB1zZsGzSygX4W+DU8v5Lga92+zVP5q3fatxPAX6Tmb/LzHuBpcARXY6pYzLzpsy8ory/Dria4svlCIovYsq/zy/vHwEszcyNmXkd8BvgKRGxB7BzZl6SxX/G5xueU3sRsQD4K+D0hsWWUSkidqb44v00QGbem5m3Yxk1sx0wKyK2A3YA/oDlRGb+EPjTiMWTWS6N+zoTOLjurRSN+i1xzwdubHi8qlzWd8qmoycBlwLzMvMmKJI7sHu52WjlNb+8P3L5VPGfwHHAUMMyy+gBjwBuBT5bnk44PSJ2xDLaQmauBk4Bfg/cBNyRmedhOY1mMsvl/udk5n3AHcDctkXeYf2WuJv94uq7bvURMQgsA/4+M+8ca9Mmy3KM5bUXEc8DbsnMy6s+pcmyKV1GFLXI/YBPZOaTgLsomjZH049lRHmO9giK5t2HADtGxFFjPaXJsilfThVsS7lM6TLrt8S9Ctiz4fECiqarvhER0ymS9pcy86xy8c1lsxPl31vK5aOV16ry/sjlU8Fi4PCIuJ7iVMqzIuKLWEaNVgGrMvPS8vGZFIncMtrSIcB1mXlrZm4CzgKejuU0msksl/ufU56m2IWtm+Zrq98S98+AR0XEwyNie4pOC+d0OaaOKc/xfBq4OjM/1LDqHOBV5f1XAWc3LH9p2UPz4cCjgJ+WzVjrIuJp5T5f2fCcWsvMf8rMBZm5F8Xn44LMPArL6H6Z+Ufgxoh4TLnoYOAqLKORfg88LSJ2KF/fwRT9Siyn5iazXBr39UKK/+MpU+Pueu+4Tt+AQyl6U/8W+Jdux9Ph134gRXPRSmBFeTuU4tzP94Ffl393bXjOv5RldS0NPVmBRcCV5bqPUw7mM5VuwBIe6FVuGW1ZNguBy8rP0jeBOZZR03J6D3BN+Rq/QNEzuu/LCfgKxXn/TRS147+ZzHIBZgJfp+jI9lPgEd1+zZN5c+Q0SZJqpN+ayiVJqjUTtyRJNWLiliSpRkzckiTViIlbkqQaMXFrSomI9SMeHxMRH9/GfS2JB2YHWxIRT29Y97mIeGGFffxLOTvUyohYERFP3ZZYxhHziRHx9vL+eyPikHYeb1tFxFMi4oflbE/XlMOm7rCN+/px+XeviHj5Njx/VkRcGMWMcPe/5w3r73+vI+J55TCvv4iIqyLiDeXyEyNidfke/zoizoqIfRr2sTQiHrUtr08aabtuByDVxBJgPfDjqk+IiAOA51HMyLYxInajmEmrIzLz3Z061lgiYrssxosefjyP4hrbl2bmJeXgGUdSzFh393j3n5nDP6j2Al5OMavbeLwGOCszN481D0U56uBpwFMyc1VEzCiPOezDmXlKue1LgAsi4s8y81bgExTj379unLFJW7HGrb4REQ+KiGUR8bPytrhc/pSI+HFZk/pxw4hgw8/bC3gjcGxZo3pGueqZ5fa/G6X2vQdwW2ZuBMjM2zLzD+U+r4+IkyLip+Vt7xYxnhjFHMbLy+O9pSG+fylrrt8DHtOwvLGmeH1EvCcirohi/uLHNhzv/HL5JyPihvIHxsiyWx8R/1Fu9/2IeFC5/JERcW5EXB4RP2rY7+ci4kMR8QPgpBG7exNwRmZeUpZLZuaZmXnzaO9F2XJydnmsayPihMbYyrsfBJ5RvkfHljXwH5UxXxENLSYjvIJqI5HtRFHZWVPGvTEzr222YWZ+FTiP4ocEwI+AQ6IYflOaEBO3pppZ5Rf3iohYAby3Yd1HKGpFT6ao4Q1P23kN8MwsJsx4N/BvjTvMzOuBU8vnLszMH5Wr9qAYje55FEljpPOAPSPi/yLivyPiz0esvzMzn0Ix4tN/togR4LHAcyimpz0hIqZHxP4UQ7M+Cfhr4MljlM1tmbkfRe3v7eWyEyiGg9wP+Abw0FGeuyNwRbndheXzoKiB/l1m7l/u878bnvNo4JDMfNuIfT0BGG0Sl7Hei6dQJNmFwIsiYtGI574D+FH5Hn2YYqzrZ5cxvwT46MiDRTH08SPK93hMmfkniqE0b4iIr0TEKyJirO/QKyjeMzJziGIUrye2Oo7Uir/+NNVsyMyFww8i4hiKYRGhmPRhn4bm0J0jYieKCQjOKM9BJjC94rG+WX4hX1U2/24hM9eXifUZwEHAVyPiHZn5uXKTrzT8/XCLGAH+t6y9b4yIW4B55b6/kZl3l693rLH3hyeVuZwiyUPxw+MFZbznRsTaUZ47BHy1vP9F4KwoZpl7OvD1hnhnNDzn65m5eYx4mhnrvTg/M9cARMRZZeyXjbGv6cDHI2IhsJnih8RIuwG3NzwebSjJBMjM10bEn1G8T28Hng0cM8pzRra730IxS1jVmeekpkzc6icDwAGZuaFxYUR8DPhBZr6gbBZfXnF/Gxt302yDMnEtB5ZHxC8pJj743PDqxk1bxDjyeJt54P+36rjFw89vfO7oJ3XHlhSx3t74Q2mEu0ZZ/itgf5o3T7+P0d+Lka+z1es+FriZopY7ANzTZJsNFONaD1tDMe56o12B2+4/aOYvgV9GxBeA6xg9cT+JLX9YzCyPJ02ITeXqJ+cBbx5+UNbEoKjlrS7vHzPKc9dRnOOsLCIeE1v2JF4I3NDw+CUNfy9pEeNofgi8IIqe0TsBh40nRuAi4MXlsf6CrZPWsAGKWZagOG97URZzuV8XES8qnx8RUaUp+OPAq6Khh31EHBURD2bs9+LZEbFrRMwCng9cPGL9yPdoF+CmslXkaGDayEAycy0wLSKGk/evgYdExOPKuB5GkfhXRMRgRCxpePrI9/N+EXEk8Bc80KoCRY3/V822l8bDxK1+8hZgURSXZl1F0eEM4GTgAxFxMU2+3Ev/Q5EgGzuntTJI0ex7VUSsBPYBTmxYPyMiLgXeSlE7HCvGpjLzCoom7BUU86z/aKztm3gP8BcRcQXwXIoZm9Y12e4u4PERcTnwLB7oO/AK4G8i4hcUSemIVgfMzJspzsufUnY0u5qiyf9Oxn4vLqKYYWsFsCwzRzaTrwTui+JSrWMpzre/KiJ+QpE0R2sBOI+i2Z3yVMRRwGfLPhJnAq/NzDsoWieOK2NeQVF2xzTsZ7jz4q/LfTyr7FE+3JN+QxZTUUoT4uxgUhdExPXAosy8rdW2bY5jBrA5M++L4vK1TzRr+o6I9Zk52PkI7z/+MRTl9eZW227Dvp8E/ENmHj3Z+244xrEUnRE/3a5jqH94jlvqbw8Fvlb2jr6XPrzOODN/HhE/iIhp29CZrqrbKVoLpAmzxi1JUo14jluSpBoxcUuSVCMmbkmSasTELUlSjZi4JUmqERO3JEk18v8BigyxjAVzA9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5016926" cy="501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43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0FCF-4B14-CF02-9721-CAE407E0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98851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Does Life Expectancy have a positive or negative relationship with drinking alcohol?</a:t>
            </a:r>
          </a:p>
        </p:txBody>
      </p:sp>
      <p:sp>
        <p:nvSpPr>
          <p:cNvPr id="4" name="AutoShape 2" descr="data:image/png;base64,iVBORw0KGgoAAAANSUhEUgAAAe4AAAHwCAYAAABgy4y9AAAABHNCSVQICAgIfAhkiAAAAAlwSFlzAAALEgAACxIB0t1+/AAAADh0RVh0U29mdHdhcmUAbWF0cGxvdGxpYiB2ZXJzaW9uMy4yLjIsIGh0dHA6Ly9tYXRwbG90bGliLm9yZy+WH4yJAAAgAElEQVR4nO3de5xcZX348c93Q0gCCyQEiZigqHhDixHiBYM2CNZKBbR4FxStt1+1WqoF26rgpVUo1XppRcQLXqMSFGoVQTEoiChgjMilXgBJRC4xQAIhhOz398c5C5PN7M7Z7M7l7Hzer9e8duacM+d855nZ+c7znOc8T2QmkiSpHga6HYAkSarOxC1JUo2YuCVJqhETtyRJNWLiliSpRkzckiTViIlbRMQzIuLahsePiYifR8S6iHhLN2NTd0XEiRHxxTHWHxMRF3UypsnQ+Loi4qERsT4ipnU7rl4y8ntBvcPE3Uci4vqIOGTk8sz8UWY+pmHRccDyzNwpMz86zmMcExGbyy/CxttDJhr/toiIJRGxqhvHHk1EfDci3ttk+RER8ceI2G4c+2qaOEd7ryciIvaKiBxPfE32cWBE/Dgi7oiIP0XExRHx5MmMc7wy8/eZOZiZm7sZx7aKiOdExA/LH9q3RsSFEXH4RPc78nuhHZ8pbRsTt5p5GPCrCTz/kvKLsPH2h8kKbgr4HHB0RMSI5UcDX8rM+zofUvtFxM7At4CPAbsC84H3ABu7GVddNGsRiIgXAl8HPg8sAOYB7wYO62x06iQTt7aolUbEBcBBwMfLmvKjI2JGRJwSEb+PiJsj4tSImLUNx3lkWcvar3z8kIi4LSKWlI+XR8QHIuKnZY3s7IjYteH5Tytra7dHxC+Gn1eu2zUiPhsRf4iItRHxzYjYEfgO8JDGmn9EPCUiLin3c1NEfDwitm/YV0bEGyPi1+W+/qsxyUbE6yLi6rKGc1VE7BcR/xgRy0a83o9FxH82KYpvUiSuZzRsOwd4HsUXMBFxaLnvdRGxOiLePt7yHhHLa8qY15Y1/oc1rPtIRNwYEXdGxOUR8YxRdvPD8u/tZVke0LCPU8p9XxcRzx3l+Y8GyMyvZObmzNyQmedl5spyH8eUNfCPle//NRFxcMMxdomIT5fv2eqIeP9wMhtueRgtjoh4eFkTXRcR5wO7NazboiWh/By+r4xlXUScFxGN278yIm6IiDUR8a6xaqIR8bny/+X8cl8Xjij7x5br/hQR10bEi0c89xMR8e2IuIvi/7Jx3wF8CHhfZp6emXdk5lBmXpiZryu3eWREXFDGeltEfCkiZjfs4/qI+Kfys7a2/B+aWa5r/F74AvBQ4H/K9/64cvnXo2gluiOKWv/jR3nvNZky01uf3IDrgUOaLF8CrGp4vBx4bcPj/wTOoUg2OwH/A3xglGMcA1w0RgyvA64GdgC+C5wy4rirgScAOwLLgC+W6+YDa4BDKX5wPrt8/KBy/f8CXwXmANOBP2/22spl+wNPA7YD9irj+fuG9UlRM5xN8WV1K/CX5boXlTE+GQhgb4oWij2Au4DZ5XbbAbcA+49SDp8CTm94/AZgRcPjm4BnlPfnAPuNp7wb32vg+cBvgMeVcb0T+HHDtkcBc8t1bwP+CMws153Y8B7sVZbNdiOOv6l8X6cB/w/4AxBNYtq5fM/OAJ4LzGnyWu4Dji3fw5cAdwC7luu/CXyy/GzsDvwUeEOVOIBLKJLcDOCZwLrRXhfF5/C3FD80ZpWPP1iu2wdYDxwIbA+cUh53q/+rcvvPlcd6Znnsjwy/X+XruBF4dVn2+wG3AY9veO4dwGKKz/zMEft+bBn3w8f4f9ub4n9lBvAgih9f/znic3IlsCfF//fFwPtH+V64fuTrBF5D8Z0wg+J7YsVosXibvFvXA/DWwTd7GxI3RXK6C3hkw/oDgOtGOcYxFF++tzfcfjtim3OAXwIrgRkjjvvBhsf7APeWX8THA18YsZ/vAq+iSJpDjEgEzV7bKDH/PfCNhscJHNjw+GvAOxqO+dZR9vMd4HXl/ecBV41xzAPLL+VZ5eOLgWMb1v+eIpnv3CL2ZuV9e1kehzTE9TcNzxkA7gYeNso+1wJPLO+fSOvE/ZuGxzuU2zx4lH0/jiIhrSrjPgeY17CvLZI+RXI+mqIJeONweZXrXgb8oFUcFD++7gN2bFj/5dFeV/k5fGfDtn8LnFvefzfwlRHHuZexE/fShseDwGaKRPkS4Ecjtv8kcELDcz8/xnu/uIx75mjbNHnO84GfNzy+Hnhjw+NDKf9fqZC4R+x7dhnPLlXj8bZtN5vK1cqDKL6cLi+blm8Hzi2Xj+YnmTm74fbIEes/RVGr/lhmjjy/eWPD/Rsoal67UdRqXzQcQxnHgRRJe0/gT5m5tsoLiqL5/1tlE9+dwL/R0HRa+mPD/bspvnApj/XbUXZ9BkXtlfLvF0aLITMvoqjJHxERj6CowX+5YZMjKb5EbyibVw9ospthI8t7NkXiH/Yw4CMN5fYnih9k8wEi4m1lM/od5fpd2Lo8xnJ/WWXm3eXdwWYbZubVmXlMZi6g+Aw8hKKmNmx1llmgdEO5zcMoPgs3NbyOT1LUvFvF8RBgbWbeNWK/lV4TW77/D6HhM1oeZ02LfTVuv56i/Idf01NHfKZfQfFjY6vnNjF83D1G2yAido+IpeWphTuBL7L1ezvyf65SR9KImBYRH4yI35b7vr5cNZ7PjraBiVut3AZsoGi+G04Mu2Rm0y/mViJikOKL+tPAidFwDru0Z8P9h1I0Q95G8eXyhREJasfM/GC5btfGc3cNmk1/9wngGuBRmbkz8M8UiayKG4GRP0SGfRPYNyKeQFHj/lKLfX0eeCVFjfK8zLz5/qAzf5aZR1Akpm9S1Pq31Y0UTcqNZTcrM39cns8+HngxRYvFbIqWgGblMalTCWbmNRS1yic0LJ5fnrsd9lCKWviNFDXu3Rpew86ZWeWc6k3AnCj6PDTud1vcRNEJDIAo+nrMbfGc+z/T5ed/Vx54TReOeF8GM/P/NTx3rDK/ttzHkWNs84FyH/uWn/Wj2Pq9Hfk/N1pH0pGxvBw4AjiE4sfeXuXyqv9L2kYm7v4zPSJmNtzGvLQnM4coasgfjojdASJifkQ8ZxuP/xHg8sx8LcV56VNHrD8qIvaJiB2A9wJnZnGZzheBw6K49GVaGfuSiFiQmTdRNAf/d0TMiYjpEfHMcn83A3MjYpeGY+wE3Amsj4jHUpwPrep04O0RsX8U9h7ubJSZ9wBnUtScf5qZvx9rRxSJ+xCK87JnDC+MiO0j4hURsUtmbipjncilSqcC/zTccSiKTl4vKtftRNGMfCuwXUS8m+JcdDO3UjTBP2Jbgig7Yr0tIhaUj/ekaO7+ScNmuwNvKd/DF1E0rX+7fI/PA/4jInaOiIGy49WftzpuZt4AXAa8pyzbA9n2XtdnUnwOnx5Fh8b30DpRHRrFZXDbA+8DLs3MGyn6UTw6Io4uX+/0iHhyRDyuSiBly8Q/AO+KiFc3lMuBEXFaudlOFOfkb4+I+cA/NtnVmyJiQfkj+p8p+oo0czNbvvc7UfyYWkPRKvdvVeLWxJm4+8+3KWrQw7cTKzzneIrOTT8pm8S+BzxmjO0PiK2v435yRBwB/CXwxnK7fwD2i4hXNDz3CxS1sD8CM4G3AJRfdEdQfLHcSlHT+Ece+AwfTVE7v4aiU9jfl8+7BvgK8LuyOfIhwNspagvrKH6UjPZFtZXM/DrwrxTJeR0P9BAfdgbwZ4zRTN6wr+uBH1N0UjpnxOqjgevL8n4jDzTBj1tmfgM4CVha7u9Kis5hUJyz/w7wfxTNpPcwSvNs2Sz8r8DFZVk+bZyhrAOeClwaRS/pn5SxvK1hm0uBR1G0svwr8MLMHG4SfiVFh7CrKM7Dn8kYzcQjvLw89p+AEyh7749XZv4K+DtgKUXtex3F522sS9q+XB7zTxQdI19R7msd8BfASylquX+keJ9mjCOeMynOlb+m3MfNwPuBs8tN3kPR6e0Oih/KZ40S33nA78rb+0c53AeAd5bv/dspyvAGis6aV7HlDzC10XCPS6nrImI5RYeh07sdy7aKiIdS/Hh4cGbe2e146iQijqHoFHlgt2Opqmz6vp3itMt1TdZ/jqKD1zs7HVsVEXE9RZl/r9uxqDpr3NIkiYgBilaEpSbtqSsiDouIHcpz5qdQXCFxfXejUj/Z5qELJT2g/BK/maLp8C+7HI7a6wiKUyFBce78pWnTpTrIpnJJkmrEpnJJkmrExC1JUo3U4hz3brvtlnvttdek7e+uu+5ixx13bL1hn7OcWrOMWrOMqrGcWuunMrr88stvy8ymI1TWInHvtddeXHbZZZO2v+XLl7NkyZJJ299UZTm1Zhm1ZhlVYzm11k9lFBGjDstrU7kkSTVi4pYkqUZM3JIk1YiJW5KkGmlr4o6IYyPiVxFxZUR8pZzR6cRybtgV5e3QdsYgSdJU0rZe5eUUcm8B9snMDRHxNYpZcAA+nJmntOvYkiRNVe1uKt8OmFXO+bwDo0/QLkmSKmjrWOUR8VaKOXU3AOdl5isi4kTgGOBOigH635aZa5s89/XA6wHmzZu3/9KlSyctrvXr1zM4ODhp+5uqLKfWLKPWLKNqLKfW+qmMDjrooMszc1GzdW1L3BExB1hGMcn77cDXKSa+Px+4DUjgfcAemfmasfa1aNGidACWzrOcWrOMWrOMqrGcWuunMoqIURN3O5vKDwGuy8xbM3MTcBbw9My8OTM3Z+YQ8CngKW2MQZKkKaWdifv3wNPKCecDOBi4OiL2aNjmBcCVbYxBkqQppW29yjPz0og4E7gCuA/4OXAacHpELKRoKr8eeEO7YpAkaapp6yQjmXkCcMKIxUe385iSJE1ljpwmSVKNmLglSaoRE7fUY9as38gvbrydNes3djsUST2oree4JY3P2StWc/yylUwfGGDT0BAnH7kvhy+c3+2wJPUQa9xSj1izfiPHL1vJPZuGWLfxPu7ZNMRxy1Za85a0BRO31CNWrd3A9IEt/yWnDwywau2GLkUkqReZuKUesWDOLDYNDW2xbNPQEAvmzOpSRJJ6kYlb6hFzB2dw8pH7MnP6ADvN2I6Z0wc4+ch9mTs4o9uhSeohdk6TesjhC+ezeO/dWLV2AwvmzDJpS9qKiVvqMXMHZ5iwJY3KpnJJkmrExC1JUo2YuCVJqhETtyRJNWLiliSpRkzckiTViIlbkqQaMXFLklQjJm5Jfcc5z1Vnjpwmqa8457nqzhq3+pI1rv7knOeaCqxxq+9Y4+pfw3Oe38MD06cOz3nu+PCqC2vc6ivWuPqbc55rKjBxq68M17gaDde4NPU557mmApvK1Vea1bju3WyNq58457nqzhq3+spwjWv6tLh/2eahIS7+zW1djEqdNndwBk/cc7ZJW7Vk4lbfWbz3bgw8kLe5bwjPc0uqDRO3+s6qtRvYftq0LZZ5nltSXZi41XfsWSypzkzc6jvd7lns4C/bxnKTCvYqV+2tWb9x3D2Eu9Wz2MFfto3lJj3AxK1am8gX+tzBGR3tVdw4+MvwyF3HLVvJ4r13s3fzGCw3aUs2lasnbEszaN1GQevW4C91b2J20BxpS9a41XXbWmuu27jT3egUNxWamO1MKG3JGre6aiK15rp9oXe6U1zdWiRG0+3OhFKvscatrppIrXn4C/24ETXKXv5C72SnuIm2SGxLp792cZhS6QEmbnXVRGvNdfxC71SnuImUbS82sXe6M6HUq2wqV1dNRjOo4043t61lO1Wa2KWpyhq3uq6Otea62JayrVunP6nfmLjVE2wGnVwjz0+Pp2zr1ulP6jc2lUtTzNkrVrP4pAs46vRLWXzSBZyzYvWo2za7xtte3FJvs8YtTSHjGWVsrA5onr6Qepc1bmkKqTrKWJUOaHb6k3qTiVuaQqqen3YYUam+TNzSFFL1/LQd0KT68hy3NMVUOT9dx1HnJBVM3NIUVOUSMDugSfVk4pb6mNfPS/XjOW5JkmrExC21SbPBTSRpomwql9qgyuxavTRt5rBejEnSlkzc0iSrMnpZr0yb2ZioL/rNbT0Rk6SxmbilSdZqdq3xDEvaTo0/Hu7dvJmhhE2bs6sxSWrNc9yaFJ7PfUCrwU16YdSykUOebrwv2bQ5xx2T77vUeda4NWG90uzbK1oNbtILo5Y1axUYqVVMvu9Sd5i4NSG90Ozbix2qxhrcpBdGLWv242G7AZg2MMD208aOac36jfzqD3dy3Jkr2Xhfd5v7pX5k4taEtDqf2269XOsba3CTbo9aNtqPh1YxDZf3AMHG+7ZM/J1836V+ZuLWhHSz2bcXavsT0e1Ry0b78TBaTI3l3YyTlEidYec0TUjV2ajaoRc6edXdeObcblbeADtsP62j77vU76xxa8K61ezbC528+kmz8p6xXXDqUfvx+IfsYtKWOsQatybFeGpuk3nMbtX2+1Gz8v73Fz6RZz56d8tc6iBr3Kq1bnfy6jeWt9R9Jm7VXrc7eU0lVS6ts7yl7jJxSwJ6+9I6SQ/wHLemDIff3HYjh0C9Z9MQxy1baVlKPcgat6YEa4sT0+2BdCRVZ41btWdtceJ66dI6W06ksZm4VXsOxDJxvXJp3dkrVrP4pAs46vRLWXzSBZyzYnVHjy/VgU3lqr1eqi1ORLcnS+n2pV51H8JW6hQTt2qvF2bbmqheOUffzUu9PM8uVWPi1pTQ7driRFjTLEyVlhOp3TzHrSmjG8OuTgbP0Rd65Ty71OuscUtdZk3zAXVuOZE6xRq31GXWNLdU15YTqVOscUs9wJqmpKpM3FKPcPIOSVXYVC5JUo2YuCVJqhETtybEcaUlqbM8xz1FdWL4zF4Z7UuS+omJewrqREJ1tC9J6g6byqeYTk1x6WhfktQdJu4pplMJ1dG+JKk7TNxTTKcSqqN9SVJ3eI57iunkFJeO9iVJnWfinoI6mVAd7UuSOsvEPUWZUCVpamrrOe6IODYifhURV0bEVyJiZkTsGhHnR8Svy79z2hmDJElTSdsSd0TMB94CLMrMJwDTgJcC7wC+n5mPAr5fPpYkSRW0u1f5dsCsiNgO2AH4A3AEcEa5/gzg+W2OQZKkKaNtiTszVwOnAL8HbgLuyMzzgHmZeVO5zU3A7u2KQZKkqSYysz07Ls5dLwNeAtwOfB04E/h4Zs5u2G5tZm51njsiXg+8HmDevHn7L126dNJiW79+PYODg5O2v6nKcmrNMmrNMqrGcmqtn8rooIMOujwzFzVb185e5YcA12XmrQARcRbwdODmiNgjM2+KiD2AW5o9OTNPA04DWLRoUS5ZsmTSAlu+fDmTub+pynJqzTJqzTKqxnJqzTIqtPMc9++Bp0XEDhERwMHA1cA5wKvKbV4FnN3GGCRJmlLaVuPOzEsj4kzgCuA+4OcUNehB4GsR8TcUyf1F7YpBkqSppq0DsGTmCcAJIxZvpKh9S5KkcXKSEUmSasTELUlSjZi4JUmqERO3JEk1YuKWJKlGTNySJNWIiVuSpBoxcUuSVCMmbkmSasTELUlSjZi4JUmqERO3JEk1YuKWJKlGTNya8tas38gvbrydNes3djsUSZqwtk7rKXXb2StWc/yylUwfGGDT0BAnH7kvhy+c3+2wJGmbWeNW23Wrxrtm/UaOX7aSezYNsW7jfdyzaYjjlq205i2p1qxxq626WeNdtXYD0wcGuIeh+5dNHxhg1doNzB2c0ZEYJGmyWeNW23S7xrtgziw2DQ1tsWzT0BAL5szqyPElqR1M3Gqb4Rpvo+EabyfMHZzByUfuy8zpA+w0YztmTh/g5CP3tbYtqdZsKlfb9EKN9/CF81m8926sWruBBXNmmbQl1Z41brVNr9R45w7O4Il7zjZpS5oSrHGrrazxStLkMnHXwJr1G2ud+OYOzqhl3JLUi0zcPc4BRCRJjTzH3cO6fTmVJKn3mLh7WLcvp5Ik9R4Tdw/rhcupJEm9ZczEHREzI+KFEfGRiPh6RHw+Io6LiMd3KsB+1iuXU0mSRtfp+RhG7ZwWEScChwHLgUuBW4CZwKOBD0bETOBtmbmy/WH2Ly+nkqTe1Y0OxGP1Kv9ZZp44yroPRcTuwEMnPySN5OVUktR7GjsQD09mdNyylSzee7e2fmeP2lSemf87cllEDETEzuX6WzLzsrZFJklSD+tWB+KWndMi4ssRsXNE7AhcBVwbEf/Y1qgkSepx3epAXKVX+T6ZeSfwfODbFM3jR7c1KkmSely3OhBXGTltekRMp0jcH8/MTRGRbY1KPavuw69K0mTqRgfiKon7VOB64BfADyPiYcCd7QxKvcnhVyVpa53uQNzqOu4B4ObMnJ+Zh2ZmAr8HDupIdOoZDr8qSb1hzMSdmUPAm0csy8y8r61Rqec4/Kok9YYqndPOj4i3R8SeEbHr8K3tkamnOPyqJPWGKon7NcCbgB8Cl5c3r9/uMw6/Kkm9oWXntMx8eCcCUe9z+FVJ6r4qvcqJiCcA+1CMVQ5AZn6+XUGpdzn8qiR1V8vEHREnAEsoEve3gecCFwEmbkmSOqzKOe4XAgcDf8zMVwNPBKxy9ZFOT1knSRpdlabyDZk5FBH3lROM3AI8os1xqUc46Iok9ZYqNe7LImI28CmKHuVXAD9ta1TqCZuH0kFXJKnHVOlV/rfl3VMj4lxg58xc2d6w1Avu3TzE9IGB++eZhQcGXbGDmiR1R5VpPSMijoqId2fm9cDtEfGU9oembtt+2oCDrkhSj6nSVP7fwAHAy8rH64D/altE6hnTBsJBVySpx1TpnPbUzNwvIn4OkJlrI2L7NselHuGgK5LUW6ok7k0RMQ1IgIh4EDA09lM0lTjoiiT1jipN5R8FvgHsHhH/SjH4yr+1NSpJktRUlV7lX4qIyykGYQng+Zl5ddsjkyRJW6ky5OkpwGcz0w5pkiR1WZWm8muA0yLi0oh4Y0Ts0u6gJElScy0Td2aenpmLgVcCewErI+LLEXFQu4Obihz3W5I0EVWn9ZwGPLa83Qb8AviHiHhDZr60jfFNKY77LUmaqCojp32Iorn8UODfMnP/zDwpMw8DntTuAKeKNes3Ou63JGnCqtS4rwTemZl3N1nn0KcVrVq7wXG/JUkTNmqNOyL2AsjMzzRL2hERwE5ti6xN1qzfyIZNmzte010wZ5bjfkuSJmyspvJ/j4hlEfHKiHh8ROweEQ+NiGdFxPuAi4HHdSjOSXH2itUsPukCrrv1LhafdAHnrFjdsWPPHZwxoXG/7dQmSYIxmsoz80URsQ/wCuA1wB7A3cDVwLeBf83MezoS5SRoPMe8OfP+c8yL996tY03V2zrut53aJEnDxjzHnZlXAf/SoVjaqlfOMY933O/GHxzDsXf6B4ckqXdUGYBlSqjrOebhHxyNhn9wSJL6T98k7sZzzNMiajO3dF1/cEiS2qNvEjcU55gvPv5ZPPxBO3Lx8c+qxXniiXZqkyRNLVUmGVkGfAb4TmbWfh7uuYMzmDV9Wq0S37Z2apMkTT1VatyfAF4O/DoiPhgRj21zTGpi7uAMnrjnbJO2JPW5KpOMfC8zXwHsB1wPnB8RP46IV0fE9HYHqN7jNeWS1D1VJxmZCxwFHA38HPgScCDwKmBJu4JT7/GacknqriqTjJwF/AjYATgsMw/PzK9m5t8Bg+0OUL3DiVIkqfuq1Lg/npkXNFuRmYsmOR71sF4ZxEaS+lmVzmmPi4jZww8iYk5E/G0bY1KP8ppySeq+Kon7dZl5+/CDzFwLvK59IalXTeY15XZwk6RtU6WpfCAiIjMTICKmAdu3NyyN15r1GztynfdkXFNuBzdJ2nZVEvd3ga9FxKlAAm8Ezm1rVBqXTifC8U6U0shJUyRpYqo0lR8PXAD8P+BNwPeB49oZlKqrW09vJ02RpIlpWeMuhzn9RHlTj6lbT287uEnSxFS5jntxRJwfEf8XEb+LiOsi4nedCE6t1S0ROmmKJE1MlXPcnwaOBS4HNrc3HI3XcCI8bsQ57l5OhE6aIknbrkriviMzv9P2SLTN6pgIJ9LBTZL6WZXE/YOI+HfgLOD+Hk+ZeUXbotK4tSMRbh5KfnHj7bX5MSBJ/aBK4n5q+bdxeNMEnjX54ahXnL1iNav+uI5TL7zUa60lqYdU6VV+UCcCUe8YvsTsTY9N1m28D/Baa0nqFVWn9fwr4PHAzOFlmfnedgWl7hrrWmsTtyR1V5XLwU4FXgL8HRDAi4CHtTkudVHdLjGTpH5SZeS0p2fmK4G1mfke4ABgz/aGpW4avsRsIMJrrSWpx1RpKh8ei/LuiHgIsAZ4ePtCUi84fOF8vv+n/+OLz3iSvcolqYdUSdzfKufj/nfgCooe5ae3NSoBnZvxazTTBoIn7jm79YaSpI6pkrhPzsyNwLKI+BZFB7V7Wj0pIh4DfLVh0SOAdwOzKebzvrVc/s+Z+e1xRd0HnPpSktRMlXPclwzfycyNmXlH47LRZOa1mbkwMxcC+wN3A98oV394eJ1Je2t1m/FLktQ5o9a4I+LBwHxgVkQ8iaJHOcDOwA7jPM7BwG8z84aIaLlxv6vbjF+SpM4Zq6n8OcAxwALgP3ggcd8J/PM4j/NS4CsNj98cEa8ELgPelplrx7m/Kc3LsSRJo4nMHHuDiCMzc9k2HyBie+APwOMz8+aImAfcRtHJ7X3AHpn5mibPez3weoB58+btv3Tp0m0NYSvr169ncHBw0vbXDnds2MSqtRsIioJaMGcWu8ya3tEY6lBO3WYZtWYZVWM5tdZPZXTQQQddnpmLmq2r0jlt/4j4fmbeDhARcyhqye+sePznAldk5s0Aw3/LfX0K+FazJ2XmacBpAIsWLcolS5ZUPFxry5cvZzL31y7d7lVel3LqJsuoNcuoGsupNcuoUKVz2nOHkzZA2ax96DiO8TIamskjYo+GdS8ArhzHvvrK3MEZPHHP2Z7XliTdr0qNe1pEzCgvCSMiZgGVMklE7AA8G3hDw+KTI2IhRQvw9SPWSZKkMVRJ3F8Evh8Rn6VItq8Bzqiy88y8G5g7YtnR4w1SkiQVqkzreXJErAQOoehZ/r7M/G7bI5MkSVupNK0ncDVwX2Z+LyJ2iIidMnNdOwOTJElbqzKt52l/dVoAABkLSURBVOuAM4FPlovmA99sZ1CSJKm5Kr3K3wQsphh4hcz8NbB7O4OSJEnNVUncGzPz3uEHEbEdRSc1SZLUYVUS94UR8c8UY5Y/G/g68D/tDUuSJDVTJXG/g2IKzl9SXHP9baDqqGmSJGkSVbkcbCgizgAupWgivzZbDXAuSZLaomXijoi/Ak4FfktxHffDI+INmfmddgcnSZK2VOU67v8ADsrM3wBExCOB/wVM3JIkdViVc9y3DCft0u+AW9oUjyRJGkOVGvevIuLbwNcoznG/CPhZRPw1QGae1cb4JElSgyqJeyZwM/Dn5eNbgV2BwygSuYlbkqQOqdKr/NUjl0XE9o2DskiSpM6oMlb58ojYq+Hxk4GftTEmSZI0iipN5R8Azo2Ij1JMMHIosFUtXJIktV+VpvLvRsQbgfOB24AnZeYf2x6ZJEnaSpWm8ncBHwOeCZwILC8HZZEkSR1Wpal8N+ApmbkBuCQizgVOpxiERZIkdVCVpvK3jnh8gzVuSZK6Y9Sm8oi4qOH+F0as/knbIpIkSaMa6xz3jg33Hz9iXbQhFkmS1MJYiXusqTud1lOSpC4Y6xz37Ih4AUVynz08NjlFbXuXtkcmSZK2MlbivhA4vOH+YQ3rfti2iCRJ0qhGTdzNxiiXJEndVWU+bkmS1CNM3JIk1YiJW5KkGqkyVvkOEfGuiPhU+fhREfG89ocmSZJGqlLj/iywETigfLwKeH/bImqzNes3smHTZtas39jtUCRJGrcqifuRmXkysAmgnGykliOnnb1iNYtPuoDrbr2LxSddwDkrVnc7JEmSxqVK4r43ImZRjpYWEY+kqIHXypr1Gzl+2Uru2TTE5kzu2TTEcctWWvOWJNVKlcR9AnAusGdEfAn4PnBcW6Nqg1VrNzB9YMuXO31ggFVrN3QpIkmSxm/UAVgiYnFmXkwxStpfA0+jaCJ/a2be1qH4Js2CObPYNDS0xbJNQ0MsmDOrSxFJkjR+Y9W4P1r+vSQz12Tm/2bmt+qYtAHmDs7g5CP3Zeb0AaZFMHP6ACcfuS9zB2d0OzRJkioba6zyTRHxWWB+RHx05MrMfEv7wmqPwxfOZ/Heu/HTSy7i4sMPNGlLkmpnrMT9POAQ4FnA5Z0Jp/3mDs5g1vRpJm1JUi2NNcnIbcDSiLg6M3/RwZgkSdIoxuqcdlx5/fZrIyJHrq9jU7kkSXU3VlP51eXfy5qs2yqRS5Kk9hurqfx/yr9njFwXEae0MyhJktTcts4O9uJJjUKSJFWyrYm7lmOVS5JUd2N1Ttt1tFWYuCVJ6oqxOqddTtEJrVmSvrc94UiSpLGM1Tnt4Z0MRJIktbat57glSVIXmLglSaoRE7ckSTVSKXFHxIER8ery/oMiwvPfkiR1QcvEHREnAMcD/1Qumg58sZ1BSZKk5qrUuF8AHA7cBZCZfwB2amdQkiSpuSqJ+97MTMqJRSJix/aGJEmSRlMlcX8tIj4JzI6I1wHfAz7V3rAkSVIzY42cBkBmnhIRzwbuBB4DvDszz297ZJIkaSstEzdAmahN1pIkdVnLxB0R6yjPbze4A7gMeFtm/q4dgUmSpK1VqXF/CPgD8GWKCUdeCjwYuBb4DLCkXcFJkqQtVemc9peZ+cnMXJeZd2bmacChmflVYE6b45MkSQ2qJO6hiHhxRAyUtxc3rBvZhC5JktqoSuJ+BXA0cAtwc3n/qIiYBby5jbFJkqQRqlwO9jvgsFFWXzS54UiSpLFU6VU+E/gb4PHAzOHlmfmaNsYlSZKaqNJU/gWKXuTPAS4EFgDr2hmUJElqrkri3jsz3wXclZlnAH8F/Fl7w5IkSc1USdybyr+3R8QTgF2AvdoWkSRJGlWVAVhOi4g5wDuBc4BB4F1tjUqSJDU1ZuKOiAHgzsxcC/wQeERHopIkSU2N2VSemUN4rbYkST2jyjnu8yPi7RGxZ0TsOnxre2SSJGkrVc5xD1+v/aaGZYnN5pIkdVyVkdMe3olAJElSay2byiNih4h4Z0ScVj5+VEQ8r/2hSZKkkaqc4/4scC/w9PLxKuD9bYtIkiSNqkrifmRmnkw5EEtmbgCirVFJkqSmqiTue8spPBMgIh4JbGxrVJIkqakqvcpPBM4F9oyILwGLgWPaGJMkSRpFlV7l50XE5cDTKJrI35qZt7U9MkmStJUq83GfA3wFOCcz72p/SJIkaTRVznH/B/AM4KqI+HpEvDAiZrY5LkmS1ESVpvILgQsjYhrwLOB1wGeAndscmyRJGqFK5zTKXuWHAS8B9gPOaGdQkiSpuSrnuL8KPJWiZ/l/AcvLWcMkSVKHValxfxZ4eWZuBoiIxRHx8sx8U4vnSZKkSVblHPe5EbEwIl5G0VR+HXBW2yOTJElbGTVxR8SjgZcCLwPWAF8FIjMP6lBskiRphLEuB7sGOBg4LDMPzMyPAZur7jgiHhMRKxpud0bE30fErhFxfkT8uvw7Z6IvQpKkfjFW4j4S+CPwg4j4VEQczDgmF8nMazNzYWYuBPYH7ga+AbwD+H5mPgr4fvlYkiRVMGrizsxvZOZLgMcCy4FjgXkR8YmI+ItxHudg4LeZeQNwBA9cTnYG8PxxRy1JUp9qOXJaZt6VmV/KzOcBC4AVjL+W/FKKYVMB5mXmTeW+bwJ2H+e+JEnqW5GZ7T1AxPbAH4DHZ+bNEXF7Zs5uWL82M7c6zx0RrwdeDzBv3rz9ly5dOmkxrV+/nsHBwUnb31RlObVmGbVmGVVjObXWT2V00EEHXZ6Zi5qtqzRy2gQ9F7giM28uH98cEXtk5k0RsQdwS7MnZeZpwGkAixYtyiVLlkxaQMuXL2cy9zdVWU6tWUatWUbVWE6tWUaFKpOMTNTLeKCZHOAc4FXl/VcBZ3cgBkmSpoS2Ju6I2AF4NlsO2PJB4NkR8ety3QfbGYMkSVNJW5vKM/NuYO6IZWsoeplLkqRx6kRTuSRJmiQm7hHWrN/IL268nTXrN3Y7FEmSttKJXuW1cfaK1Ry/bCXTBwbYNDTEyUfuy+EL53c7LEmS7meNu7Rm/UaOX7aSezYNsW7jfdyzaYjjlq205i1J6ikm7tKqtRuYPrBlcUwfGGDV2g1dikiSpK2ZuEsL5sxi09DQFss2DQ2xYM6sLkUkSdLWTNyluYMzOPnIfZk5fYCdZmzHzOkDnHzkvswdnNHt0CRJup+d0xocvnA+i/fejVVrN7BgziyTtiSp55i4R5g7OMOELUnqWTaV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UhbE3dEzI6IMyPimoi4OiIOiIgTI2J1RKwob4e2MwZJkqaS7dq8/48A52bmCyNie2AH4DnAhzPzlDYfW5KkKadtiTsidgaeCRwDkJn3AvdGRLsOKUnSlNfOpvJHALcCn42In0fE6RGxY7nuzRGxMiI+ExFz2hiDJElTSmRme3YcsQj4CbA4My+NiI8AdwIfB24DEngfsEdmvqbJ818PvB5g3rx5+y9dunTSYlu/fj2Dg4OTtr+pynJqzTJqzTKqxnJqrZ/K6KCDDro8Mxc1W9fOxP1g4CeZuVf5+BnAOzLzrxq22Qv4VmY+Yax9LVq0KC+77LJJi2358uUsWbJk0vY3VVlOrVlGrVlG1VhOrfVTGUXEqIm7bU3lmflH4MaIeEy56GDgqojYo2GzFwBXtisGSZKmmnb3Kv874Etlj/LfAa8GPhoRCymayq8H3tDmGCRJmjLamrgzcwUwsqp/dDuPKUnSVObIaZIk1YiJW5KkGjFxS5JUIyZuSZJqxMQtSVKNmLglSaoRE7ckSTVi4pYkqUZM3JIk1YiJW5KkGjFxS5JUI32XuNes38iGTZtZs35jt0ORJGnc+ipxn71iNYtPuoDrbr2LxSddwDkrVnc7JEmSxqVvEvea9Rs5ftlK7tk0xOZM7tk0xHHLVlrzliTVSt8k7lVrNzB9YMuXO31ggFVrN3QpIkmSxq9vEveCObPYNDS0xbJNQ0MsmDOrSxFJkjR+fZO45w7O4OQj92Xm9AGmRTBz+gAnH7kvcwdndDs0SZIq267bAXTS4Qvns3jv3fjpJRdx8eEHmrQlSbXTNzXuYXMHZzBr+jSTtiSplvoucUuSVGcmbkmSasTELUlSjZi4JUmqERO3JEk1YuKWJKlGTNySJNWIiVuSpBoxcUuSVCMmbkmSasTELUlSjZi4JUmqERO3JEk1YuKWJKlGTNySJNVIZGa3Y2gpIm4FbpjEXe4G3DaJ+5uqLKfWLKPWLKNqLKfW+qmMHpaZD2q2ohaJe7JFxGWZuajbcfQ6y6k1y6g1y6gay6k1y6hgU7kkSTVi4pYkqUb6NXGf1u0AasJyas0yas0yqsZyas0yok/PcUuSVFf9WuOWJKmW+i5xR8RfRsS1EfGbiHhHt+PppIjYMyJ+EBFXR8SvIuKt5fJdI+L8iPh1+XdOw3P+qSyrayPiOQ3L94+IX5brPhoR0Y3X1C4RMS0ifh4R3yofW0YNImJ2RJwZEdeUn6cDLKOtRcSx5f/alRHxlYiYaTlBRHwmIm6JiCsblk1auUTEjIj4arn80ojYq5Ovr+0ys29uwDTgt8AjgO2BXwD7dDuuDr7+PYD9yvs7Af8H7AOcDLyjXP4O4KTy/j5lGc0AHl6W3bRy3U+BA4AAvgM8t9uvb5LL6h+ALwPfKh9bRluWzxnAa8v72wOzLaOtymg+cB0wq3z8NeAYyykBngnsB1zZsGzSygX4W+DU8v5Lga92+zVP5q3fatxPAX6Tmb/LzHuBpcARXY6pYzLzpsy8ory/Dria4svlCIovYsq/zy/vHwEszcyNmXkd8BvgKRGxB7BzZl6SxX/G5xueU3sRsQD4K+D0hsWWUSkidqb44v00QGbem5m3Yxk1sx0wKyK2A3YA/oDlRGb+EPjTiMWTWS6N+zoTOLjurRSN+i1xzwdubHi8qlzWd8qmoycBlwLzMvMmKJI7sHu52WjlNb+8P3L5VPGfwHHAUMMyy+gBjwBuBT5bnk44PSJ2xDLaQmauBk4Bfg/cBNyRmedhOY1mMsvl/udk5n3AHcDctkXeYf2WuJv94uq7bvURMQgsA/4+M+8ca9Mmy3KM5bUXEc8DbsnMy6s+pcmyKV1GFLXI/YBPZOaTgLsomjZH049lRHmO9giK5t2HADtGxFFjPaXJsilfThVsS7lM6TLrt8S9Ctiz4fECiqarvhER0ymS9pcy86xy8c1lsxPl31vK5aOV16ry/sjlU8Fi4PCIuJ7iVMqzIuKLWEaNVgGrMvPS8vGZFIncMtrSIcB1mXlrZm4CzgKejuU0msksl/ufU56m2IWtm+Zrq98S98+AR0XEwyNie4pOC+d0OaaOKc/xfBq4OjM/1LDqHOBV5f1XAWc3LH9p2UPz4cCjgJ+WzVjrIuJp5T5f2fCcWsvMf8rMBZm5F8Xn44LMPArL6H6Z+Ufgxoh4TLnoYOAqLKORfg88LSJ2KF/fwRT9Siyn5iazXBr39UKK/+MpU+Pueu+4Tt+AQyl6U/8W+Jdux9Ph134gRXPRSmBFeTuU4tzP94Ffl393bXjOv5RldS0NPVmBRcCV5bqPUw7mM5VuwBIe6FVuGW1ZNguBy8rP0jeBOZZR03J6D3BN+Rq/QNEzuu/LCfgKxXn/TRS147+ZzHIBZgJfp+jI9lPgEd1+zZN5c+Q0SZJqpN+ayiVJqjUTtyRJNWLiliSpRkzckiTViIlbkqQaMXFrSomI9SMeHxMRH9/GfS2JB2YHWxIRT29Y97mIeGGFffxLOTvUyohYERFP3ZZYxhHziRHx9vL+eyPikHYeb1tFxFMi4oflbE/XlMOm7rCN+/px+XeviHj5Njx/VkRcGMWMcPe/5w3r73+vI+J55TCvv4iIqyLiDeXyEyNidfke/zoizoqIfRr2sTQiHrUtr08aabtuByDVxBJgPfDjqk+IiAOA51HMyLYxInajmEmrIzLz3Z061lgiYrssxosefjyP4hrbl2bmJeXgGUdSzFh393j3n5nDP6j2Al5OMavbeLwGOCszN481D0U56uBpwFMyc1VEzCiPOezDmXlKue1LgAsi4s8y81bgExTj379unLFJW7HGrb4REQ+KiGUR8bPytrhc/pSI+HFZk/pxw4hgw8/bC3gjcGxZo3pGueqZ5fa/G6X2vQdwW2ZuBMjM2zLzD+U+r4+IkyLip+Vt7xYxnhjFHMbLy+O9pSG+fylrrt8DHtOwvLGmeH1EvCcirohi/uLHNhzv/HL5JyPihvIHxsiyWx8R/1Fu9/2IeFC5/JERcW5EXB4RP2rY7+ci4kMR8QPgpBG7exNwRmZeUpZLZuaZmXnzaO9F2XJydnmsayPihMbYyrsfBJ5RvkfHljXwH5UxXxENLSYjvIJqI5HtRFHZWVPGvTEzr222YWZ+FTiP4ocEwI+AQ6IYflOaEBO3pppZ5Rf3iohYAby3Yd1HKGpFT6ao4Q1P23kN8MwsJsx4N/BvjTvMzOuBU8vnLszMH5Wr9qAYje55FEljpPOAPSPi/yLivyPiz0esvzMzn0Ix4tN/togR4LHAcyimpz0hIqZHxP4UQ7M+Cfhr4MljlM1tmbkfRe3v7eWyEyiGg9wP+Abw0FGeuyNwRbndheXzoKiB/l1m7l/u878bnvNo4JDMfNuIfT0BGG0Sl7Hei6dQJNmFwIsiYtGI574D+FH5Hn2YYqzrZ5cxvwT46MiDRTH08SPK93hMmfkniqE0b4iIr0TEKyJirO/QKyjeMzJziGIUrye2Oo7Uir/+NNVsyMyFww8i4hiKYRGhmPRhn4bm0J0jYieKCQjOKM9BJjC94rG+WX4hX1U2/24hM9eXifUZwEHAVyPiHZn5uXKTrzT8/XCLGAH+t6y9b4yIW4B55b6/kZl3l693rLH3hyeVuZwiyUPxw+MFZbznRsTaUZ47BHy1vP9F4KwoZpl7OvD1hnhnNDzn65m5eYx4mhnrvTg/M9cARMRZZeyXjbGv6cDHI2IhsJnih8RIuwG3NzwebSjJBMjM10bEn1G8T28Hng0cM8pzRra730IxS1jVmeekpkzc6icDwAGZuaFxYUR8DPhBZr6gbBZfXnF/Gxt302yDMnEtB5ZHxC8pJj743PDqxk1bxDjyeJt54P+36rjFw89vfO7oJ3XHlhSx3t74Q2mEu0ZZ/itgf5o3T7+P0d+Lka+z1es+FriZopY7ANzTZJsNFONaD1tDMe56o12B2+4/aOYvgV9GxBeA6xg9cT+JLX9YzCyPJ02ITeXqJ+cBbx5+UNbEoKjlrS7vHzPKc9dRnOOsLCIeE1v2JF4I3NDw+CUNfy9pEeNofgi8IIqe0TsBh40nRuAi4MXlsf6CrZPWsAGKWZagOG97URZzuV8XES8qnx8RUaUp+OPAq6Khh31EHBURD2bs9+LZEbFrRMwCng9cPGL9yPdoF+CmslXkaGDayEAycy0wLSKGk/evgYdExOPKuB5GkfhXRMRgRCxpePrI9/N+EXEk8Bc80KoCRY3/V822l8bDxK1+8hZgURSXZl1F0eEM4GTgAxFxMU2+3Ev/Q5EgGzuntTJI0ex7VUSsBPYBTmxYPyMiLgXeSlE7HCvGpjLzCoom7BUU86z/aKztm3gP8BcRcQXwXIoZm9Y12e4u4PERcTnwLB7oO/AK4G8i4hcUSemIVgfMzJspzsufUnY0u5qiyf9Oxn4vLqKYYWsFsCwzRzaTrwTui+JSrWMpzre/KiJ+QpE0R2sBOI+i2Z3yVMRRwGfLPhJnAq/NzDsoWieOK2NeQVF2xzTsZ7jz4q/LfTyr7FE+3JN+QxZTUUoT4uxgUhdExPXAosy8rdW2bY5jBrA5M++L4vK1TzRr+o6I9Zk52PkI7z/+MRTl9eZW227Dvp8E/ENmHj3Z+244xrEUnRE/3a5jqH94jlvqbw8Fvlb2jr6XPrzOODN/HhE/iIhp29CZrqrbKVoLpAmzxi1JUo14jluSpBoxcUuSVCMmbkmSasTELUlSjZi4JUmqERO3JEk18v8BigyxjAVzA9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5016926" cy="501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940417" y="5311777"/>
            <a:ext cx="9149152" cy="8925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000000"/>
                </a:solidFill>
                <a:cs typeface="Courier New" panose="02070309020205020404" pitchFamily="49" charset="0"/>
              </a:rPr>
              <a:t>15% </a:t>
            </a:r>
            <a:r>
              <a:rPr lang="en-US" alt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correlation between Alcohol consumption per capita and Life Expectancy</a:t>
            </a:r>
            <a:endParaRPr lang="en-US" altLang="en-US" sz="16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068" y="1918490"/>
            <a:ext cx="3658433" cy="3658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554" y="1788677"/>
            <a:ext cx="4250029" cy="410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16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0FCF-4B14-CF02-9721-CAE407E0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98851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What is the impact of Immunization coverage on Life Expectancy?</a:t>
            </a:r>
          </a:p>
        </p:txBody>
      </p:sp>
      <p:sp>
        <p:nvSpPr>
          <p:cNvPr id="4" name="AutoShape 2" descr="data:image/png;base64,iVBORw0KGgoAAAANSUhEUgAAAe4AAAHwCAYAAABgy4y9AAAABHNCSVQICAgIfAhkiAAAAAlwSFlzAAALEgAACxIB0t1+/AAAADh0RVh0U29mdHdhcmUAbWF0cGxvdGxpYiB2ZXJzaW9uMy4yLjIsIGh0dHA6Ly9tYXRwbG90bGliLm9yZy+WH4yJAAAgAElEQVR4nO3de5xcZX348c93Q0gCCyQEiZigqHhDixHiBYM2CNZKBbR4FxStt1+1WqoF26rgpVUo1XppRcQLXqMSFGoVQTEoiChgjMilXgBJRC4xQAIhhOz398c5C5PN7M7Z7M7l7Hzer9e8duacM+d855nZ+c7znOc8T2QmkiSpHga6HYAkSarOxC1JUo2YuCVJqhETtyRJNWLiliSpRkzckiTViIlbRMQzIuLahsePiYifR8S6iHhLN2NTd0XEiRHxxTHWHxMRF3UypsnQ+Loi4qERsT4ipnU7rl4y8ntBvcPE3Uci4vqIOGTk8sz8UWY+pmHRccDyzNwpMz86zmMcExGbyy/CxttDJhr/toiIJRGxqhvHHk1EfDci3ttk+RER8ceI2G4c+2qaOEd7ryciIvaKiBxPfE32cWBE/Dgi7oiIP0XExRHx5MmMc7wy8/eZOZiZm7sZx7aKiOdExA/LH9q3RsSFEXH4RPc78nuhHZ8pbRsTt5p5GPCrCTz/kvKLsPH2h8kKbgr4HHB0RMSI5UcDX8rM+zofUvtFxM7At4CPAbsC84H3ABu7GVddNGsRiIgXAl8HPg8sAOYB7wYO62x06iQTt7aolUbEBcBBwMfLmvKjI2JGRJwSEb+PiJsj4tSImLUNx3lkWcvar3z8kIi4LSKWlI+XR8QHIuKnZY3s7IjYteH5Tytra7dHxC+Gn1eu2zUiPhsRf4iItRHxzYjYEfgO8JDGmn9EPCUiLin3c1NEfDwitm/YV0bEGyPi1+W+/qsxyUbE6yLi6rKGc1VE7BcR/xgRy0a83o9FxH82KYpvUiSuZzRsOwd4HsUXMBFxaLnvdRGxOiLePt7yHhHLa8qY15Y1/oc1rPtIRNwYEXdGxOUR8YxRdvPD8u/tZVke0LCPU8p9XxcRzx3l+Y8GyMyvZObmzNyQmedl5spyH8eUNfCPle//NRFxcMMxdomIT5fv2eqIeP9wMhtueRgtjoh4eFkTXRcR5wO7NazboiWh/By+r4xlXUScFxGN278yIm6IiDUR8a6xaqIR8bny/+X8cl8Xjij7x5br/hQR10bEi0c89xMR8e2IuIvi/7Jx3wF8CHhfZp6emXdk5lBmXpiZryu3eWREXFDGeltEfCkiZjfs4/qI+Kfys7a2/B+aWa5r/F74AvBQ4H/K9/64cvnXo2gluiOKWv/jR3nvNZky01uf3IDrgUOaLF8CrGp4vBx4bcPj/wTOoUg2OwH/A3xglGMcA1w0RgyvA64GdgC+C5wy4rirgScAOwLLgC+W6+YDa4BDKX5wPrt8/KBy/f8CXwXmANOBP2/22spl+wNPA7YD9irj+fuG9UlRM5xN8WV1K/CX5boXlTE+GQhgb4oWij2Au4DZ5XbbAbcA+49SDp8CTm94/AZgRcPjm4BnlPfnAPuNp7wb32vg+cBvgMeVcb0T+HHDtkcBc8t1bwP+CMws153Y8B7sVZbNdiOOv6l8X6cB/w/4AxBNYtq5fM/OAJ4LzGnyWu4Dji3fw5cAdwC7luu/CXyy/GzsDvwUeEOVOIBLKJLcDOCZwLrRXhfF5/C3FD80ZpWPP1iu2wdYDxwIbA+cUh53q/+rcvvPlcd6Znnsjwy/X+XruBF4dVn2+wG3AY9veO4dwGKKz/zMEft+bBn3w8f4f9ub4n9lBvAgih9f/znic3IlsCfF//fFwPtH+V64fuTrBF5D8Z0wg+J7YsVosXibvFvXA/DWwTd7GxI3RXK6C3hkw/oDgOtGOcYxFF++tzfcfjtim3OAXwIrgRkjjvvBhsf7APeWX8THA18YsZ/vAq+iSJpDjEgEzV7bKDH/PfCNhscJHNjw+GvAOxqO+dZR9vMd4HXl/ecBV41xzAPLL+VZ5eOLgWMb1v+eIpnv3CL2ZuV9e1kehzTE9TcNzxkA7gYeNso+1wJPLO+fSOvE/ZuGxzuU2zx4lH0/jiIhrSrjPgeY17CvLZI+RXI+mqIJeONweZXrXgb8oFUcFD++7gN2bFj/5dFeV/k5fGfDtn8LnFvefzfwlRHHuZexE/fShseDwGaKRPkS4Ecjtv8kcELDcz8/xnu/uIx75mjbNHnO84GfNzy+Hnhjw+NDKf9fqZC4R+x7dhnPLlXj8bZtN5vK1cqDKL6cLi+blm8Hzi2Xj+YnmTm74fbIEes/RVGr/lhmjjy/eWPD/Rsoal67UdRqXzQcQxnHgRRJe0/gT5m5tsoLiqL5/1tlE9+dwL/R0HRa+mPD/bspvnApj/XbUXZ9BkXtlfLvF0aLITMvoqjJHxERj6CowX+5YZMjKb5EbyibVw9ospthI8t7NkXiH/Yw4CMN5fYnih9k8wEi4m1lM/od5fpd2Lo8xnJ/WWXm3eXdwWYbZubVmXlMZi6g+Aw8hKKmNmx1llmgdEO5zcMoPgs3NbyOT1LUvFvF8RBgbWbeNWK/lV4TW77/D6HhM1oeZ02LfTVuv56i/Idf01NHfKZfQfFjY6vnNjF83D1G2yAido+IpeWphTuBL7L1ezvyf65SR9KImBYRH4yI35b7vr5cNZ7PjraBiVut3AZsoGi+G04Mu2Rm0y/mViJikOKL+tPAidFwDru0Z8P9h1I0Q95G8eXyhREJasfM/GC5btfGc3cNmk1/9wngGuBRmbkz8M8UiayKG4GRP0SGfRPYNyKeQFHj/lKLfX0eeCVFjfK8zLz5/qAzf5aZR1Akpm9S1Pq31Y0UTcqNZTcrM39cns8+HngxRYvFbIqWgGblMalTCWbmNRS1yic0LJ5fnrsd9lCKWviNFDXu3Rpew86ZWeWc6k3AnCj6PDTud1vcRNEJDIAo+nrMbfGc+z/T5ed/Vx54TReOeF8GM/P/NTx3rDK/ttzHkWNs84FyH/uWn/Wj2Pq9Hfk/N1pH0pGxvBw4AjiE4sfeXuXyqv9L2kYm7v4zPSJmNtzGvLQnM4coasgfjojdASJifkQ8ZxuP/xHg8sx8LcV56VNHrD8qIvaJiB2A9wJnZnGZzheBw6K49GVaGfuSiFiQmTdRNAf/d0TMiYjpEfHMcn83A3MjYpeGY+wE3Amsj4jHUpwPrep04O0RsX8U9h7ubJSZ9wBnUtScf5qZvx9rRxSJ+xCK87JnDC+MiO0j4hURsUtmbipjncilSqcC/zTccSiKTl4vKtftRNGMfCuwXUS8m+JcdDO3UjTBP2Jbgig7Yr0tIhaUj/ekaO7+ScNmuwNvKd/DF1E0rX+7fI/PA/4jInaOiIGy49WftzpuZt4AXAa8pyzbA9n2XtdnUnwOnx5Fh8b30DpRHRrFZXDbA+8DLs3MGyn6UTw6Io4uX+/0iHhyRDyuSiBly8Q/AO+KiFc3lMuBEXFaudlOFOfkb4+I+cA/NtnVmyJiQfkj+p8p+oo0czNbvvc7UfyYWkPRKvdvVeLWxJm4+8+3KWrQw7cTKzzneIrOTT8pm8S+BzxmjO0PiK2v435yRBwB/CXwxnK7fwD2i4hXNDz3CxS1sD8CM4G3AJRfdEdQfLHcSlHT+Ece+AwfTVE7v4aiU9jfl8+7BvgK8LuyOfIhwNspagvrKH6UjPZFtZXM/DrwrxTJeR0P9BAfdgbwZ4zRTN6wr+uBH1N0UjpnxOqjgevL8n4jDzTBj1tmfgM4CVha7u9Kis5hUJyz/w7wfxTNpPcwSvNs2Sz8r8DFZVk+bZyhrAOeClwaRS/pn5SxvK1hm0uBR1G0svwr8MLMHG4SfiVFh7CrKM7Dn8kYzcQjvLw89p+AEyh7749XZv4K+DtgKUXtex3F522sS9q+XB7zTxQdI19R7msd8BfASylquX+keJ9mjCOeMynOlb+m3MfNwPuBs8tN3kPR6e0Oih/KZ40S33nA78rb+0c53AeAd5bv/dspyvAGis6aV7HlDzC10XCPS6nrImI5RYeh07sdy7aKiIdS/Hh4cGbe2e146iQijqHoFHlgt2Opqmz6vp3itMt1TdZ/jqKD1zs7HVsVEXE9RZl/r9uxqDpr3NIkiYgBilaEpSbtqSsiDouIHcpz5qdQXCFxfXejUj/Z5qELJT2g/BK/maLp8C+7HI7a6wiKUyFBce78pWnTpTrIpnJJkmrEpnJJkmrExC1JUo3U4hz3brvtlnvttdek7e+uu+5ixx13bL1hn7OcWrOMWrOMqrGcWuunMrr88stvy8ymI1TWInHvtddeXHbZZZO2v+XLl7NkyZJJ299UZTm1Zhm1ZhlVYzm11k9lFBGjDstrU7kkSTVi4pYkqUZM3JIk1YiJW5KkGmlr4o6IYyPiVxFxZUR8pZzR6cRybtgV5e3QdsYgSdJU0rZe5eUUcm8B9snMDRHxNYpZcAA+nJmntOvYkiRNVe1uKt8OmFXO+bwDo0/QLkmSKmjrWOUR8VaKOXU3AOdl5isi4kTgGOBOigH635aZa5s89/XA6wHmzZu3/9KlSyctrvXr1zM4ODhp+5uqLKfWLKPWLKNqLKfW+qmMDjrooMszc1GzdW1L3BExB1hGMcn77cDXKSa+Px+4DUjgfcAemfmasfa1aNGidACWzrOcWrOMWrOMqrGcWuunMoqIURN3O5vKDwGuy8xbM3MTcBbw9My8OTM3Z+YQ8CngKW2MQZKkKaWdifv3wNPKCecDOBi4OiL2aNjmBcCVbYxBkqQppW29yjPz0og4E7gCuA/4OXAacHpELKRoKr8eeEO7YpAkaapp6yQjmXkCcMKIxUe385iSJE1ljpwmSVKNmLglSaoRE7fUY9as38gvbrydNes3djsUST2oree4JY3P2StWc/yylUwfGGDT0BAnH7kvhy+c3+2wJPUQa9xSj1izfiPHL1vJPZuGWLfxPu7ZNMRxy1Za85a0BRO31CNWrd3A9IEt/yWnDwywau2GLkUkqReZuKUesWDOLDYNDW2xbNPQEAvmzOpSRJJ6kYlb6hFzB2dw8pH7MnP6ADvN2I6Z0wc4+ch9mTs4o9uhSeohdk6TesjhC+ezeO/dWLV2AwvmzDJpS9qKiVvqMXMHZ5iwJY3KpnJJkmrExC1JUo2YuCVJqhETtyRJNWLiliSpRkzckiTViIlbkqQaMXFLklQjJm5Jfcc5z1Vnjpwmqa8457nqzhq3+pI1rv7knOeaCqxxq+9Y4+pfw3Oe38MD06cOz3nu+PCqC2vc6ivWuPqbc55rKjBxq68M17gaDde4NPU557mmApvK1Vea1bju3WyNq58457nqzhq3+spwjWv6tLh/2eahIS7+zW1djEqdNndwBk/cc7ZJW7Vk4lbfWbz3bgw8kLe5bwjPc0uqDRO3+s6qtRvYftq0LZZ5nltSXZi41XfsWSypzkzc6jvd7lns4C/bxnKTCvYqV+2tWb9x3D2Eu9Wz2MFfto3lJj3AxK1am8gX+tzBGR3tVdw4+MvwyF3HLVvJ4r13s3fzGCw3aUs2lasnbEszaN1GQevW4C91b2J20BxpS9a41XXbWmuu27jT3egUNxWamO1MKG3JGre6aiK15rp9oXe6U1zdWiRG0+3OhFKvscatrppIrXn4C/24ETXKXv5C72SnuIm2SGxLp792cZhS6QEmbnXVRGvNdfxC71SnuImUbS82sXe6M6HUq2wqV1dNRjOo4043t61lO1Wa2KWpyhq3uq6Otea62JayrVunP6nfmLjVE2wGnVwjz0+Pp2zr1ulP6jc2lUtTzNkrVrP4pAs46vRLWXzSBZyzYvWo2za7xtte3FJvs8YtTSHjGWVsrA5onr6Qepc1bmkKqTrKWJUOaHb6k3qTiVuaQqqen3YYUam+TNzSFFL1/LQd0KT68hy3NMVUOT9dx1HnJBVM3NIUVOUSMDugSfVk4pb6mNfPS/XjOW5JkmrExC21SbPBTSRpomwql9qgyuxavTRt5rBejEnSlkzc0iSrMnpZr0yb2ZioL/rNbT0Rk6SxmbilSdZqdq3xDEvaTo0/Hu7dvJmhhE2bs6sxSWrNc9yaFJ7PfUCrwU16YdSykUOebrwv2bQ5xx2T77vUeda4NWG90uzbK1oNbtILo5Y1axUYqVVMvu9Sd5i4NSG90Ozbix2qxhrcpBdGLWv242G7AZg2MMD208aOac36jfzqD3dy3Jkr2Xhfd5v7pX5k4taEtDqf2269XOsba3CTbo9aNtqPh1YxDZf3AMHG+7ZM/J1836V+ZuLWhHSz2bcXavsT0e1Ry0b78TBaTI3l3YyTlEidYec0TUjV2ajaoRc6edXdeObcblbeADtsP62j77vU76xxa8K61ezbC528+kmz8p6xXXDqUfvx+IfsYtKWOsQatybFeGpuk3nMbtX2+1Gz8v73Fz6RZz56d8tc6iBr3Kq1bnfy6jeWt9R9Jm7VXrc7eU0lVS6ts7yl7jJxSwJ6+9I6SQ/wHLemDIff3HYjh0C9Z9MQxy1baVlKPcgat6YEa4sT0+2BdCRVZ41btWdtceJ66dI6W06ksZm4VXsOxDJxvXJp3dkrVrP4pAs46vRLWXzSBZyzYnVHjy/VgU3lqr1eqi1ORLcnS+n2pV51H8JW6hQTt2qvF2bbmqheOUffzUu9PM8uVWPi1pTQ7driRFjTLEyVlhOp3TzHrSmjG8OuTgbP0Rd65Ty71OuscUtdZk3zAXVuOZE6xRq31GXWNLdU15YTqVOscUs9wJqmpKpM3FKPcPIOSVXYVC5JUo2YuCVJqhETtybEcaUlqbM8xz1FdWL4zF4Z7UuS+omJewrqREJ1tC9J6g6byqeYTk1x6WhfktQdJu4pplMJ1dG+JKk7TNxTTKcSqqN9SVJ3eI57iunkFJeO9iVJnWfinoI6mVAd7UuSOsvEPUWZUCVpamrrOe6IODYifhURV0bEVyJiZkTsGhHnR8Svy79z2hmDJElTSdsSd0TMB94CLMrMJwDTgJcC7wC+n5mPAr5fPpYkSRW0u1f5dsCsiNgO2AH4A3AEcEa5/gzg+W2OQZKkKaNtiTszVwOnAL8HbgLuyMzzgHmZeVO5zU3A7u2KQZKkqSYysz07Ls5dLwNeAtwOfB04E/h4Zs5u2G5tZm51njsiXg+8HmDevHn7L126dNJiW79+PYODg5O2v6nKcmrNMmrNMqrGcmqtn8rooIMOujwzFzVb185e5YcA12XmrQARcRbwdODmiNgjM2+KiD2AW5o9OTNPA04DWLRoUS5ZsmTSAlu+fDmTub+pynJqzTJqzTKqxnJqzTIqtPMc9++Bp0XEDhERwMHA1cA5wKvKbV4FnN3GGCRJmlLaVuPOzEsj4kzgCuA+4OcUNehB4GsR8TcUyf1F7YpBkqSppq0DsGTmCcAJIxZvpKh9S5KkcXKSEUmSasTELUlSjZi4JUmqERO3JEk1YuKWJKlGTNySJNWIiVuSpBoxcUuSVCMmbkmSasTELUlSjZi4JUmqERO3JEk1YuKWJKlGTNya8tas38gvbrydNes3djsUSZqwtk7rKXXb2StWc/yylUwfGGDT0BAnH7kvhy+c3+2wJGmbWeNW23Wrxrtm/UaOX7aSezYNsW7jfdyzaYjjlq205i2p1qxxq626WeNdtXYD0wcGuIeh+5dNHxhg1doNzB2c0ZEYJGmyWeNW23S7xrtgziw2DQ1tsWzT0BAL5szqyPElqR1M3Gqb4Rpvo+EabyfMHZzByUfuy8zpA+w0YztmTh/g5CP3tbYtqdZsKlfb9EKN9/CF81m8926sWruBBXNmmbQl1Z41brVNr9R45w7O4Il7zjZpS5oSrHGrrazxStLkMnHXwJr1G2ud+OYOzqhl3JLUi0zcPc4BRCRJjTzH3cO6fTmVJKn3mLh7WLcvp5Ik9R4Tdw/rhcupJEm9ZczEHREzI+KFEfGRiPh6RHw+Io6LiMd3KsB+1iuXU0mSRtfp+RhG7ZwWEScChwHLgUuBW4CZwKOBD0bETOBtmbmy/WH2Ly+nkqTe1Y0OxGP1Kv9ZZp44yroPRcTuwEMnPySN5OVUktR7GjsQD09mdNyylSzee7e2fmeP2lSemf87cllEDETEzuX6WzLzsrZFJklSD+tWB+KWndMi4ssRsXNE7AhcBVwbEf/Y1qgkSepx3epAXKVX+T6ZeSfwfODbFM3jR7c1KkmSely3OhBXGTltekRMp0jcH8/MTRGRbY1KPavuw69K0mTqRgfiKon7VOB64BfADyPiYcCd7QxKvcnhVyVpa53uQNzqOu4B4ObMnJ+Zh2ZmAr8HDupIdOoZDr8qSb1hzMSdmUPAm0csy8y8r61Rqec4/Kok9YYqndPOj4i3R8SeEbHr8K3tkamnOPyqJPWGKon7NcCbgB8Cl5c3r9/uMw6/Kkm9oWXntMx8eCcCUe9z+FVJ6r4qvcqJiCcA+1CMVQ5AZn6+XUGpdzn8qiR1V8vEHREnAEsoEve3gecCFwEmbkmSOqzKOe4XAgcDf8zMVwNPBKxy9ZFOT1knSRpdlabyDZk5FBH3lROM3AI8os1xqUc46Iok9ZYqNe7LImI28CmKHuVXAD9ta1TqCZuH0kFXJKnHVOlV/rfl3VMj4lxg58xc2d6w1Avu3TzE9IGB++eZhQcGXbGDmiR1R5VpPSMijoqId2fm9cDtEfGU9oembtt+2oCDrkhSj6nSVP7fwAHAy8rH64D/altE6hnTBsJBVySpx1TpnPbUzNwvIn4OkJlrI2L7NselHuGgK5LUW6ok7k0RMQ1IgIh4EDA09lM0lTjoiiT1jipN5R8FvgHsHhH/SjH4yr+1NSpJktRUlV7lX4qIyykGYQng+Zl5ddsjkyRJW6ky5OkpwGcz0w5pkiR1WZWm8muA0yLi0oh4Y0Ts0u6gJElScy0Td2aenpmLgVcCewErI+LLEXFQu4Obihz3W5I0EVWn9ZwGPLa83Qb8AviHiHhDZr60jfFNKY77LUmaqCojp32Iorn8UODfMnP/zDwpMw8DntTuAKeKNes3Ou63JGnCqtS4rwTemZl3N1nn0KcVrVq7wXG/JUkTNmqNOyL2AsjMzzRL2hERwE5ti6xN1qzfyIZNmzte010wZ5bjfkuSJmyspvJ/j4hlEfHKiHh8ROweEQ+NiGdFxPuAi4HHdSjOSXH2itUsPukCrrv1LhafdAHnrFjdsWPPHZwxoXG/7dQmSYIxmsoz80URsQ/wCuA1wB7A3cDVwLeBf83MezoS5SRoPMe8OfP+c8yL996tY03V2zrut53aJEnDxjzHnZlXAf/SoVjaqlfOMY933O/GHxzDsXf6B4ckqXdUGYBlSqjrOebhHxyNhn9wSJL6T98k7sZzzNMiajO3dF1/cEiS2qNvEjcU55gvPv5ZPPxBO3Lx8c+qxXniiXZqkyRNLVUmGVkGfAb4TmbWfh7uuYMzmDV9Wq0S37Z2apMkTT1VatyfAF4O/DoiPhgRj21zTGpi7uAMnrjnbJO2JPW5KpOMfC8zXwHsB1wPnB8RP46IV0fE9HYHqN7jNeWS1D1VJxmZCxwFHA38HPgScCDwKmBJu4JT7/GacknqriqTjJwF/AjYATgsMw/PzK9m5t8Bg+0OUL3DiVIkqfuq1Lg/npkXNFuRmYsmOR71sF4ZxEaS+lmVzmmPi4jZww8iYk5E/G0bY1KP8ppySeq+Kon7dZl5+/CDzFwLvK59IalXTeY15XZwk6RtU6WpfCAiIjMTICKmAdu3NyyN15r1GztynfdkXFNuBzdJ2nZVEvd3ga9FxKlAAm8Ezm1rVBqXTifC8U6U0shJUyRpYqo0lR8PXAD8P+BNwPeB49oZlKqrW09vJ02RpIlpWeMuhzn9RHlTj6lbT287uEnSxFS5jntxRJwfEf8XEb+LiOsi4nedCE6t1S0ROmmKJE1MlXPcnwaOBS4HNrc3HI3XcCI8bsQ57l5OhE6aIknbrkriviMzv9P2SLTN6pgIJ9LBTZL6WZXE/YOI+HfgLOD+Hk+ZeUXbotK4tSMRbh5KfnHj7bX5MSBJ/aBK4n5q+bdxeNMEnjX54ahXnL1iNav+uI5TL7zUa60lqYdU6VV+UCcCUe8YvsTsTY9N1m28D/Baa0nqFVWn9fwr4PHAzOFlmfnedgWl7hrrWmsTtyR1V5XLwU4FXgL8HRDAi4CHtTkudVHdLjGTpH5SZeS0p2fmK4G1mfke4ABgz/aGpW4avsRsIMJrrSWpx1RpKh8ei/LuiHgIsAZ4ePtCUi84fOF8vv+n/+OLz3iSvcolqYdUSdzfKufj/nfgCooe5ae3NSoBnZvxazTTBoIn7jm79YaSpI6pkrhPzsyNwLKI+BZFB7V7Wj0pIh4DfLVh0SOAdwOzKebzvrVc/s+Z+e1xRd0HnPpSktRMlXPclwzfycyNmXlH47LRZOa1mbkwMxcC+wN3A98oV394eJ1Je2t1m/FLktQ5o9a4I+LBwHxgVkQ8iaJHOcDOwA7jPM7BwG8z84aIaLlxv6vbjF+SpM4Zq6n8OcAxwALgP3ggcd8J/PM4j/NS4CsNj98cEa8ELgPelplrx7m/Kc3LsSRJo4nMHHuDiCMzc9k2HyBie+APwOMz8+aImAfcRtHJ7X3AHpn5mibPez3weoB58+btv3Tp0m0NYSvr169ncHBw0vbXDnds2MSqtRsIioJaMGcWu8ya3tEY6lBO3WYZtWYZVWM5tdZPZXTQQQddnpmLmq2r0jlt/4j4fmbeDhARcyhqye+sePznAldk5s0Aw3/LfX0K+FazJ2XmacBpAIsWLcolS5ZUPFxry5cvZzL31y7d7lVel3LqJsuoNcuoGsupNcuoUKVz2nOHkzZA2ax96DiO8TIamskjYo+GdS8ArhzHvvrK3MEZPHHP2Z7XliTdr0qNe1pEzCgvCSMiZgGVMklE7AA8G3hDw+KTI2IhRQvw9SPWSZKkMVRJ3F8Evh8Rn6VItq8Bzqiy88y8G5g7YtnR4w1SkiQVqkzreXJErAQOoehZ/r7M/G7bI5MkSVupNK0ncDVwX2Z+LyJ2iIidMnNdOwOTJElbqzKt52l/dVoAABkLSURBVOuAM4FPlovmA99sZ1CSJKm5Kr3K3wQsphh4hcz8NbB7O4OSJEnNVUncGzPz3uEHEbEdRSc1SZLUYVUS94UR8c8UY5Y/G/g68D/tDUuSJDVTJXG/g2IKzl9SXHP9baDqqGmSJGkSVbkcbCgizgAupWgivzZbDXAuSZLaomXijoi/Ak4FfktxHffDI+INmfmddgcnSZK2VOU67v8ADsrM3wBExCOB/wVM3JIkdViVc9y3DCft0u+AW9oUjyRJGkOVGvevIuLbwNcoznG/CPhZRPw1QGae1cb4JElSgyqJeyZwM/Dn5eNbgV2BwygSuYlbkqQOqdKr/NUjl0XE9o2DskiSpM6oMlb58ojYq+Hxk4GftTEmSZI0iipN5R8Azo2Ij1JMMHIosFUtXJIktV+VpvLvRsQbgfOB24AnZeYf2x6ZJEnaSpWm8ncBHwOeCZwILC8HZZEkSR1Wpal8N+ApmbkBuCQizgVOpxiERZIkdVCVpvK3jnh8gzVuSZK6Y9Sm8oi4qOH+F0as/knbIpIkSaMa6xz3jg33Hz9iXbQhFkmS1MJYiXusqTud1lOSpC4Y6xz37Ih4AUVynz08NjlFbXuXtkcmSZK2MlbivhA4vOH+YQ3rfti2iCRJ0qhGTdzNxiiXJEndVWU+bkmS1CNM3JIk1YiJW5KkGqkyVvkOEfGuiPhU+fhREfG89ocmSZJGqlLj/iywETigfLwKeH/bImqzNes3smHTZtas39jtUCRJGrcqifuRmXkysAmgnGykliOnnb1iNYtPuoDrbr2LxSddwDkrVnc7JEmSxqVK4r43ImZRjpYWEY+kqIHXypr1Gzl+2Uru2TTE5kzu2TTEcctWWvOWJNVKlcR9AnAusGdEfAn4PnBcW6Nqg1VrNzB9YMuXO31ggFVrN3QpIkmSxm/UAVgiYnFmXkwxStpfA0+jaCJ/a2be1qH4Js2CObPYNDS0xbJNQ0MsmDOrSxFJkjR+Y9W4P1r+vSQz12Tm/2bmt+qYtAHmDs7g5CP3Zeb0AaZFMHP6ACcfuS9zB2d0OzRJkioba6zyTRHxWWB+RHx05MrMfEv7wmqPwxfOZ/Heu/HTSy7i4sMPNGlLkmpnrMT9POAQ4FnA5Z0Jp/3mDs5g1vRpJm1JUi2NNcnIbcDSiLg6M3/RwZgkSdIoxuqcdlx5/fZrIyJHrq9jU7kkSXU3VlP51eXfy5qs2yqRS5Kk9hurqfx/yr9njFwXEae0MyhJktTcts4O9uJJjUKSJFWyrYm7lmOVS5JUd2N1Ttt1tFWYuCVJ6oqxOqddTtEJrVmSvrc94UiSpLGM1Tnt4Z0MRJIktbat57glSVIXmLglSaoRE7ckSTVSKXFHxIER8ery/oMiwvPfkiR1QcvEHREnAMcD/1Qumg58sZ1BSZKk5qrUuF8AHA7cBZCZfwB2amdQkiSpuSqJ+97MTMqJRSJix/aGJEmSRlMlcX8tIj4JzI6I1wHfAz7V3rAkSVIzY42cBkBmnhIRzwbuBB4DvDszz297ZJIkaSstEzdAmahN1pIkdVnLxB0R6yjPbze4A7gMeFtm/q4dgUmSpK1VqXF/CPgD8GWKCUdeCjwYuBb4DLCkXcFJkqQtVemc9peZ+cnMXJeZd2bmacChmflVYE6b45MkSQ2qJO6hiHhxRAyUtxc3rBvZhC5JktqoSuJ+BXA0cAtwc3n/qIiYBby5jbFJkqQRqlwO9jvgsFFWXzS54UiSpLFU6VU+E/gb4PHAzOHlmfmaNsYlSZKaqNJU/gWKXuTPAS4EFgDr2hmUJElqrkri3jsz3wXclZlnAH8F/Fl7w5IkSc1USdybyr+3R8QTgF2AvdoWkSRJGlWVAVhOi4g5wDuBc4BB4F1tjUqSJDU1ZuKOiAHgzsxcC/wQeERHopIkSU2N2VSemUN4rbYkST2jyjnu8yPi7RGxZ0TsOnxre2SSJGkrVc5xD1+v/aaGZYnN5pIkdVyVkdMe3olAJElSay2byiNih4h4Z0ScVj5+VEQ8r/2hSZKkkaqc4/4scC/w9PLxKuD9bYtIkiSNqkrifmRmnkw5EEtmbgCirVFJkqSmqiTue8spPBMgIh4JbGxrVJIkqakqvcpPBM4F9oyILwGLgWPaGJMkSRpFlV7l50XE5cDTKJrI35qZt7U9MkmStJUq83GfA3wFOCcz72p/SJIkaTRVznH/B/AM4KqI+HpEvDAiZrY5LkmS1ESVpvILgQsjYhrwLOB1wGeAndscmyRJGqFK5zTKXuWHAS8B9gPOaGdQkiSpuSrnuL8KPJWiZ/l/AcvLWcMkSVKHValxfxZ4eWZuBoiIxRHx8sx8U4vnSZKkSVblHPe5EbEwIl5G0VR+HXBW2yOTJElbGTVxR8SjgZcCLwPWAF8FIjMP6lBskiRphLEuB7sGOBg4LDMPzMyPAZur7jgiHhMRKxpud0bE30fErhFxfkT8uvw7Z6IvQpKkfjFW4j4S+CPwg4j4VEQczDgmF8nMazNzYWYuBPYH7ga+AbwD+H5mPgr4fvlYkiRVMGrizsxvZOZLgMcCy4FjgXkR8YmI+ItxHudg4LeZeQNwBA9cTnYG8PxxRy1JUp9qOXJaZt6VmV/KzOcBC4AVjL+W/FKKYVMB5mXmTeW+bwJ2H+e+JEnqW5GZ7T1AxPbAH4DHZ+bNEXF7Zs5uWL82M7c6zx0RrwdeDzBv3rz9ly5dOmkxrV+/nsHBwUnb31RlObVmGbVmGVVjObXWT2V00EEHXZ6Zi5qtqzRy2gQ9F7giM28uH98cEXtk5k0RsQdwS7MnZeZpwGkAixYtyiVLlkxaQMuXL2cy9zdVWU6tWUatWUbVWE6tWUaFKpOMTNTLeKCZHOAc4FXl/VcBZ3cgBkmSpoS2Ju6I2AF4NlsO2PJB4NkR8ety3QfbGYMkSVNJW5vKM/NuYO6IZWsoeplLkqRx6kRTuSRJmiQm7hHWrN/IL268nTXrN3Y7FEmSttKJXuW1cfaK1Ry/bCXTBwbYNDTEyUfuy+EL53c7LEmS7meNu7Rm/UaOX7aSezYNsW7jfdyzaYjjlq205i1J6ikm7tKqtRuYPrBlcUwfGGDV2g1dikiSpK2ZuEsL5sxi09DQFss2DQ2xYM6sLkUkSdLWTNyluYMzOPnIfZk5fYCdZmzHzOkDnHzkvswdnNHt0CRJup+d0xocvnA+i/fejVVrN7BgziyTtiSp55i4R5g7OMOELUnqWTaV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YiJW5KkGjFxS5JUIyZuSZJqxMQtSVKNmLglSaoRE7ckSTVi4pYkqUZM3JIk1UhbE3dEzI6IMyPimoi4OiIOiIgTI2J1RKwob4e2MwZJkqaS7dq8/48A52bmCyNie2AH4DnAhzPzlDYfW5KkKadtiTsidgaeCRwDkJn3AvdGRLsOKUnSlNfOpvJHALcCn42In0fE6RGxY7nuzRGxMiI+ExFz2hiDJElTSmRme3YcsQj4CbA4My+NiI8AdwIfB24DEngfsEdmvqbJ818PvB5g3rx5+y9dunTSYlu/fj2Dg4OTtr+pynJqzTJqzTKqxnJqrZ/K6KCDDro8Mxc1W9fOxP1g4CeZuVf5+BnAOzLzrxq22Qv4VmY+Yax9LVq0KC+77LJJi2358uUsWbJk0vY3VVlOrVlGrVlG1VhOrfVTGUXEqIm7bU3lmflH4MaIeEy56GDgqojYo2GzFwBXtisGSZKmmnb3Kv874Etlj/LfAa8GPhoRCymayq8H3tDmGCRJmjLamrgzcwUwsqp/dDuPKUnSVObIaZIk1YiJW5KkGjFxS5JUIyZuSZJqxMQtSVKNmLglSaoRE7ckSTVi4pYkqUZM3JIk1YiJW5KkGjFxS5JUI32XuNes38iGTZtZs35jt0ORJGnc+ipxn71iNYtPuoDrbr2LxSddwDkrVnc7JEmSxqVvEvea9Rs5ftlK7tk0xOZM7tk0xHHLVlrzliTVSt8k7lVrNzB9YMuXO31ggFVrN3QpIkmSxq9vEveCObPYNDS0xbJNQ0MsmDOrSxFJkjR+fZO45w7O4OQj92Xm9AGmRTBz+gAnH7kvcwdndDs0SZIq267bAXTS4Qvns3jv3fjpJRdx8eEHmrQlSbXTNzXuYXMHZzBr+jSTtiSplvoucUuSVGcmbkmSasTELUlSjZi4JUmqERO3JEk1YuKWJKlGTNySJNWIiVuSpBoxcUuSVCMmbkmSasTELUlSjZi4JUmqERO3JEk1YuKWJKlGTNySJNVIZGa3Y2gpIm4FbpjEXe4G3DaJ+5uqLKfWLKPWLKNqLKfW+qmMHpaZD2q2ohaJe7JFxGWZuajbcfQ6y6k1y6g1y6gay6k1y6hgU7kkSTVi4pYkqUb6NXGf1u0AasJyas0yas0yqsZyas0yok/PcUuSVFf9WuOWJKmW+i5xR8RfRsS1EfGbiHhHt+PppIjYMyJ+EBFXR8SvIuKt5fJdI+L8iPh1+XdOw3P+qSyrayPiOQ3L94+IX5brPhoR0Y3X1C4RMS0ifh4R3yofW0YNImJ2RJwZEdeUn6cDLKOtRcSx5f/alRHxlYiYaTlBRHwmIm6JiCsblk1auUTEjIj4arn80ojYq5Ovr+0ys29uwDTgt8AjgO2BXwD7dDuuDr7+PYD9yvs7Af8H7AOcDLyjXP4O4KTy/j5lGc0AHl6W3bRy3U+BA4AAvgM8t9uvb5LL6h+ALwPfKh9bRluWzxnAa8v72wOzLaOtymg+cB0wq3z8NeAYyykBngnsB1zZsGzSygX4W+DU8v5Lga92+zVP5q3fatxPAX6Tmb/LzHuBpcARXY6pYzLzpsy8ory/Dria4svlCIovYsq/zy/vHwEszcyNmXkd8BvgKRGxB7BzZl6SxX/G5xueU3sRsQD4K+D0hsWWUSkidqb44v00QGbem5m3Yxk1sx0wKyK2A3YA/oDlRGb+EPjTiMWTWS6N+zoTOLjurRSN+i1xzwdubHi8qlzWd8qmoycBlwLzMvMmKJI7sHu52WjlNb+8P3L5VPGfwHHAUMMyy+gBjwBuBT5bnk44PSJ2xDLaQmauBk4Bfg/cBNyRmedhOY1mMsvl/udk5n3AHcDctkXeYf2WuJv94uq7bvURMQgsA/4+M+8ca9Mmy3KM5bUXEc8DbsnMy6s+pcmyKV1GFLXI/YBPZOaTgLsomjZH049lRHmO9giK5t2HADtGxFFjPaXJsilfThVsS7lM6TLrt8S9Ctiz4fECiqarvhER0ymS9pcy86xy8c1lsxPl31vK5aOV16ry/sjlU8Fi4PCIuJ7iVMqzIuKLWEaNVgGrMvPS8vGZFIncMtrSIcB1mXlrZm4CzgKejuU0msksl/ufU56m2IWtm+Zrq98S98+AR0XEwyNie4pOC+d0OaaOKc/xfBq4OjM/1LDqHOBV5f1XAWc3LH9p2UPz4cCjgJ+WzVjrIuJp5T5f2fCcWsvMf8rMBZm5F8Xn44LMPArL6H6Z+Ufgxoh4TLnoYOAqLKORfg88LSJ2KF/fwRT9Siyn5iazXBr39UKK/+MpU+Pueu+4Tt+AQyl6U/8W+Jdux9Ph134gRXPRSmBFeTuU4tzP94Ffl393bXjOv5RldS0NPVmBRcCV5bqPUw7mM5VuwBIe6FVuGW1ZNguBy8rP0jeBOZZR03J6D3BN+Rq/QNEzuu/LCfgKxXn/TRS147+ZzHIBZgJfp+jI9lPgEd1+zZN5c+Q0SZJqpN+ayiVJqjUTtyRJNWLiliSpRkzckiTViIlbkqQaMXFrSomI9SMeHxMRH9/GfS2JB2YHWxIRT29Y97mIeGGFffxLOTvUyohYERFP3ZZYxhHziRHx9vL+eyPikHYeb1tFxFMi4oflbE/XlMOm7rCN+/px+XeviHj5Njx/VkRcGMWMcPe/5w3r73+vI+J55TCvv4iIqyLiDeXyEyNidfke/zoizoqIfRr2sTQiHrUtr08aabtuByDVxBJgPfDjqk+IiAOA51HMyLYxInajmEmrIzLz3Z061lgiYrssxosefjyP4hrbl2bmJeXgGUdSzFh393j3n5nDP6j2Al5OMavbeLwGOCszN481D0U56uBpwFMyc1VEzCiPOezDmXlKue1LgAsi4s8y81bgExTj379unLFJW7HGrb4REQ+KiGUR8bPytrhc/pSI+HFZk/pxw4hgw8/bC3gjcGxZo3pGueqZ5fa/G6X2vQdwW2ZuBMjM2zLzD+U+r4+IkyLip+Vt7xYxnhjFHMbLy+O9pSG+fylrrt8DHtOwvLGmeH1EvCcirohi/uLHNhzv/HL5JyPihvIHxsiyWx8R/1Fu9/2IeFC5/JERcW5EXB4RP2rY7+ci4kMR8QPgpBG7exNwRmZeUpZLZuaZmXnzaO9F2XJydnmsayPihMbYyrsfBJ5RvkfHljXwH5UxXxENLSYjvIJqI5HtRFHZWVPGvTEzr222YWZ+FTiP4ocEwI+AQ6IYflOaEBO3pppZ5Rf3iohYAby3Yd1HKGpFT6ao4Q1P23kN8MwsJsx4N/BvjTvMzOuBU8vnLszMH5Wr9qAYje55FEljpPOAPSPi/yLivyPiz0esvzMzn0Ix4tN/togR4LHAcyimpz0hIqZHxP4UQ7M+Cfhr4MljlM1tmbkfRe3v7eWyEyiGg9wP+Abw0FGeuyNwRbndheXzoKiB/l1m7l/u878bnvNo4JDMfNuIfT0BGG0Sl7Hei6dQJNmFwIsiYtGI574D+FH5Hn2YYqzrZ5cxvwT46MiDRTH08SPK93hMmfkniqE0b4iIr0TEKyJirO/QKyjeMzJziGIUrye2Oo7Uir/+NNVsyMyFww8i4hiKYRGhmPRhn4bm0J0jYieKCQjOKM9BJjC94rG+WX4hX1U2/24hM9eXifUZwEHAVyPiHZn5uXKTrzT8/XCLGAH+t6y9b4yIW4B55b6/kZl3l693rLH3hyeVuZwiyUPxw+MFZbznRsTaUZ47BHy1vP9F4KwoZpl7OvD1hnhnNDzn65m5eYx4mhnrvTg/M9cARMRZZeyXjbGv6cDHI2IhsJnih8RIuwG3NzwebSjJBMjM10bEn1G8T28Hng0cM8pzRra730IxS1jVmeekpkzc6icDwAGZuaFxYUR8DPhBZr6gbBZfXnF/Gxt302yDMnEtB5ZHxC8pJj743PDqxk1bxDjyeJt54P+36rjFw89vfO7oJ3XHlhSx3t74Q2mEu0ZZ/itgf5o3T7+P0d+Lka+z1es+FriZopY7ANzTZJsNFONaD1tDMe56o12B2+4/aOYvgV9GxBeA6xg9cT+JLX9YzCyPJ02ITeXqJ+cBbx5+UNbEoKjlrS7vHzPKc9dRnOOsLCIeE1v2JF4I3NDw+CUNfy9pEeNofgi8IIqe0TsBh40nRuAi4MXlsf6CrZPWsAGKWZagOG97URZzuV8XES8qnx8RUaUp+OPAq6Khh31EHBURD2bs9+LZEbFrRMwCng9cPGL9yPdoF+CmslXkaGDayEAycy0wLSKGk/evgYdExOPKuB5GkfhXRMRgRCxpePrI9/N+EXEk8Bc80KoCRY3/V822l8bDxK1+8hZgURSXZl1F0eEM4GTgAxFxMU2+3Ev/Q5EgGzuntTJI0ex7VUSsBPYBTmxYPyMiLgXeSlE7HCvGpjLzCoom7BUU86z/aKztm3gP8BcRcQXwXIoZm9Y12e4u4PERcTnwLB7oO/AK4G8i4hcUSemIVgfMzJspzsufUnY0u5qiyf9Oxn4vLqKYYWsFsCwzRzaTrwTui+JSrWMpzre/KiJ+QpE0R2sBOI+i2Z3yVMRRwGfLPhJnAq/NzDsoWieOK2NeQVF2xzTsZ7jz4q/LfTyr7FE+3JN+QxZTUUoT4uxgUhdExPXAosy8rdW2bY5jBrA5M++L4vK1TzRr+o6I9Zk52PkI7z/+MRTl9eZW227Dvp8E/ENmHj3Z+244xrEUnRE/3a5jqH94jlvqbw8Fvlb2jr6XPrzOODN/HhE/iIhp29CZrqrbKVoLpAmzxi1JUo14jluSpBoxcUuSVCMmbkmSasTELUlSjZi4JUmqERO3JEk18v8BigyxjAVzA9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5016926" cy="501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956418" y="5701375"/>
            <a:ext cx="9149152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cs typeface="Courier New" panose="02070309020205020404" pitchFamily="49" charset="0"/>
              </a:rPr>
              <a:t>Immunization and LE- Correlation: DTP 42%, Measles 34%</a:t>
            </a:r>
            <a:endParaRPr lang="en-US" altLang="en-US" sz="105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 descr="data:image/png;base64,iVBORw0KGgoAAAANSUhEUgAAAX4AAAEWCAYAAABhffzLAAAABHNCSVQICAgIfAhkiAAAAAlwSFlzAAALEgAACxIB0t1+/AAAADh0RVh0U29mdHdhcmUAbWF0cGxvdGxpYiB2ZXJzaW9uMy4yLjIsIGh0dHA6Ly9tYXRwbG90bGliLm9yZy+WH4yJAAAgAElEQVR4nO3deZgU1dn38e+PgREMxmVQ4wrEIHGLqLiMGw1oVFRASV41CvK4oDHGBzXG5dGExChq4pJNjRIXjDExohiNa0bbdVBBccU1brgAosYVB2bu949TA03T3VM9TE13T9+f6+qru/ZTp6vvPnXq1CmZGc4556pHt1InwDnnXOfywO+cc1XGA79zzlUZD/zOOVdlPPA751yV8cDvnHNVxgN/GZO0m6SXMoYHSnpK0qeSTihl2lx5kXSGpCkJrXu549BVPg/8ZUDSG5L2yB5vZg+Z2cCMUT8F0ma2mpn9rshtjJfULOmzrNf6K5v+9pCUkjS3FNvOR9Ldkn6ZY/woSe9L6h5zPfWSPpe0Wo5pT0k6viPSm8nMzjWzozpiXZJM0rcy1p19HHYISf2ibbUei29IOq2I5a+R9KuOTlc18MBfWfoCz6/E8o1m1jvr9W5HJa4LuAYYK0lZ48cC15vZkjgrMbNGYC4wJnO8pC2BzYEbVj6pXcoaZtYb+B5wlqQ9S52gLs/M/FXiF/AGsEeO8SlgbvT5PqAZWAR8BmwKrAL8BngLmAdcDvTKs43xwMN5pm0CfAhsGw2vD3wApKLhNDAZeBz4L3ArsFbG8jsBjwIfA0+3LhdNWwu4GngX+AiYDnwN+BJoifbls2ibOwCN0XreA/4A1Gasy4BjgVeidf0RUMb0o4E5wKfAC8C2wCnAtKz9/T1wSY586BXt3+4Z49aM8nzraHhEtO5PgXeAn+TJ0zOA+7LGXQDcHH3+LfA28AkwC9gtY76aaPnXou3MAjaKpm0B3Bt9X/OAM6Lxk4C/RJ/7RXl1eHRsfAD8X8b68+Yz8GC07OfR93IQGcdhNM9m0THxMaEgMjJj2jXR9/KvKO2PAZvkyaPWdHbPGPc4cErG8D+A96Pv5UFgi2j8BGAx0BSl87aMY3casAB4HTgha79nRnk+D7io1L/9Ur1KngB/xQv80XAaOCpj+BLgn4TguhpwGzA5zzbGkyfwR9Nbg+aqwN3Ab7K2+w6wJSFoT8sIMhsACwkBsRuwZzS8djT9X8DfCQG0BzAk175F47Yj/Il0j4LCHGBixnQDbgfWADaOftx7R9O+H6Vxe0DAtwhnSOsRgtga0XzdgfnAdnny4UpgSsbwMcDsjOH3iIJ0tE/b5lnPRlFg2jga7kY4CxgdDR8G1EXpOZkQ3HpG004BngUGRvuydTTvatH2TwZ6RsM7RstMYsXAfyXhz2xr4CtgsyLy+Vu5jsPoO3yV8MdUCwwjBPiB0fRrCH9KO0Trvx74W548ak1n92h4J+AL4ICMeY6I9nMVwvGe+V1cA/wqY7gb4U/yZ1Havgn8B9grmt4IjI0+9wZ2KvVvv1SvkifAX+0L/FFA+JyM0hRQD7yeZxvjgSWEUlrr67Wsef4ZBZxngFWytntexvDmhJJWDXAqcF3Weu4mlDbXI5Tq12xr3/KkeSJwS8awAbtmDN8InJaxzf/Ns547gaOjz/sBLxTY5q6E0mWvaPgR4MSM6W8R/gy+HuN7/TfLSuR7EkrePfLM+xHLzipeAkblmOcQ4Kk8y09ixcC/Ycb0x4GDi8jnfIF/N8KfVLeM6TcAk6LP17D8H+cI4MU8221N58eEM0AjnMEqz/xrRPOsnrGtzMC/I/BW1jKnA1dHnx8EfgH0KfY32tVeXsdfudYmlM5nSfpY0sfAXdH4fGaY2RoZr02ypl9JKNX/3sy+ypr2dsbnNwklvz6EUvX3W9MQpWNXQtDfCPjQzD6Ks0OSNpV0e3Qh9RPg3Ggbmd7P+PwFoeRGtK3X8qz6WkIJm+j9unxpMLOHCWcSoyR9k3AG8deMWcYQgtmbkh6QVF9gl64FxkWfxwJ/NbPFAJJOljRH0n+jPFudZfuab18K7WMuOfMqZj7nsz7wtpm1ZIx7k3DmV3C7BfSJ5vkJ4U+mR5TOGknnSXotSucbGfPn0hdYP+tYPANYN5p+JKGK9EVJT0jar410dVke+CvXB4RS0hYZgXx1CxfJiiapN+FU+s/AJElrZc2yUcbnjQnVGB8Q/hCuy/pD+ZqZnRdNW0vSGjk2aTnGXQa8CAwws68TfrTZF1rzeZtwrSKX6cB3oour+xGqHwqZSgjYY4F7zGze0kSbPWFmo4B1ovXeWGA9NwMbSBoKHBitF0m7Ec6U/h/hbGgNwllG677m25dC+1iMlcnnd4GNJGXGjo0J1WztZmbNZnYh4XrKcdHoHwCjgD0If4z9ovGtac0+ht4mnPFmHourmdmIaBuvmNkhhO/ufOAmSV9bmXRXKg/85aOHpJ4Zr4JNB6MS15XAxZLWAZC0gaS92rn93wKzLDQJ/BfhQnGmwyRtLmlV4JfATWbWDPwF2F/SXlEJrWfUVHNDM3uPUM1yqaQ1JfWQtHu0vnlAnaTVM7axGuHC22eSvg38sIj0TwF+Imk7Bd+S1BfAzBYBNxFK7o+b2VttrGsqIdgcTSi1AyCpVtKhklaPSu6fEC6452Rmn0fbvRp408xmZuznEsKZRXdJPwO+nrUvZ0saEO3LdyTVEa5vfEPSREmrSFpN0o7xsmc5beXzPEL9eC6PEaoYfxp9nylgf+Bv7UhHLudF6269hvEV4ZrRqoQzk0LpfBz4RNKpknpFx+OWkrYHkHSYpLWj387H0TJ5v7+uzAN/+biDUIJvfU2KscyphAttM6JT4X8TLgjmU5+jHf/2kkYBexNazACcBGwr6dCMZa8j1Km+T7iweAKAmb1NKJWdQQhkbxMuTrYeW2MJZwcvEi6qToyWe5FQN/yf6LR8fcKp/g8IFwuvJFwUjsXM/gGcQwjunxJK45lnLdcCW1GgmidjXW8QWil9jXDdI9NY4I0ov49lWRVSPtcSqiCmZoy7m/CH+DKhmmQRy1elXUQ4k7iHEKD/TLjm8CnhWsH+hO/hFWBoW/uTQ1v5PAm4Nvpe/l/mBDNrAkYC+xDO+C4FxkXfZ0f4F+F6x9GEPHuTcDbxAjAja94/A5tH6ZweFUT2BwYRWvR8QPgTbS1c7A08L+kzQkHn4KhQUHUUXfRwLi9JacKFw0TuDO0MkjYm/Pl8w8w+KXV6nCslL/G7Li+qjz6J0KzQg76rerFuQXeuUkUX7+YRqgz2LnFynCsLXtXjnHNVxqt6nHOuylREVU+fPn2sX79+pU6Gc85VlFmzZn1gZivc1FkRgb9fv37MnDmz7Rmdc84tJenNXOMTreqRdKKk5yU9J+mG6OaeSZLekTQ7eo1IMg3OOeeWl1iJX9IGhJt8NjezLyXdCBwcTb7YzH6T1Ladc87ll/TF3e5Ar6j7gVUJ/Xw455wrocQCv5m9w7KHhLwH/NfM7okmHy/pGUlXSVoz1/KSJkiaKWnmggULkkqmc85VncQCfxTQRwH9CV25fk3SYYSeATch9KfxHnBhruXN7AozG2xmg9deu1BPw84554qRZFXPHoQuUhdEPRneDOxsZvOiLlhbe5fcIcE0OOecy5Jk4H8L2EnSqpIEDAfmSFovY54DgOcSTINzzrWtsREmTw7vHTdr2UqsVY+ZPSbpJuBJQt/jTwFXAFMkDSI8ROENwmPsnHOuNBobYfhwaGqC2lpoaID63A9WK2LWspboDVxm9nPg51mjxya5TeecK0o6HSJ5c3N4T6fzRvMiZi1r3lePc666pVKh+F5TE95TqY6YtaxVRJcNzjmXmPr6UGeTTodIXqAIX8SsZa0iumUePHiweV89zjlXHEmzzGxw9niv6nHOuSrjgd8556qM1/E75ypXY+PSCvdG6iu+7r2zeOB3zlWmjEb1zd1rOd0aeLi5vqLb13cWr+pxzq2cTriVNecmshrV77I4vVz7epefl/idc+3XCbey5t1Ea6P6piboXssjlqKmubLb13cWD/zOufYr8lbWjCr52P8PeTeR0ai+JpVickfV8bcnkRXGA79zrv0yS91tFLXbe3JQcBP19UtX0vpfsFK6Smc8bfDA71wVKViYbU9Jt4hbWdvbz81K3S0b7dOzdSluX1jf5vJvTk2z0Zdf0Y0W+Oqryu2Mpw0e+J1LUhlVGxQszK5MSTej1F1IEScHRW8iZzZH+2RfNbFJSy3/6tbA2avU5921xka4bkodf6QFA2hpQXV1+ddfSBl977l44HcuKWVWbVCwxN0J3U4m1c9N3myO9kktzfSgid1a0sxoqs+7a+k0rNm8kGa60Z0WWtQNLVxY/NdYZt97Lt6c07mk5AqmJVSwZ8lO6nayvh5OP71j42DebI72ybrVsJhaHuqWWrZrOdqH1tXBg91SNLEKi6nBaleBVKr4r7HMvvdcvMTvXFJWpm4jAQVL3BXc7WTebI72Sek0r9Wl2HdhPb9OQT0rlsgbqWfiRPjK6tmrpoEL90+zw09TUF9PiiK/xjL73nPx3jmdS1Jn1vWWSb1yKZJR1DYnT4azzgol8poaOPtsJnN69ihOP72d68+zwLNXNLJwWpq6MSm2mtA5GZOvd07MrOxf2223nTnnCnj0UbNevcxqasL7o49WczIKy5HIpNP9zJ8etc/pZYupsc/pZc/8qXMyBphpOWKq1/E71xWUSb1ymSSjsNZqrbPPXnrhNceoDrVwWppamuhOuNC8cFq6YzdQJK/jd64rKJN65TJJRttytA+N2Sq1XerGpGi6pxajicXUUjcmlcyGYvLA71xXUCYXZ8skGWVnqwn1PEtDp9fx5+OB37nO0s6rnldcAdOmwZgxMGFCp2xypSRZcl5BmVzQjmOrCfVQ4oDfygO/c52hnTf1XHEFHHNM+HzPPeE9Z/DPsf5G6sv9PqKV09gIQ4cu28H77++UHayg/5q8/OKuc52hnVc9p00rPFxo/R1+oTVPv/ud0B1/blOnhv50zML71Knxl21nolv/X886K7wXs3jJ8ikHL/G7DtUVSkOJaOdVzzFjlpX0W4fjrj9FB15ozXPGkj36sUsa2WphurwPgJXoUqG9PVs0NsKpuzey65I0p3ZPcf6D9SXNHg/8rsNUQBclpdPOq56t1Tpt1vHnWH89HXihNU/Eyxy97VeNfPv44dDSSQfAuHFw1VWweDH06BGGV2Jf4mhvq6WHLmjkriXDqaWJpiW1/OGCBupvKd2PwwO/6zCd0M9XZWvnVc8JE2Je1E2yiWKeiJc5epjSdG9ugpZOOgDq68M2iv1nW4k2p+1ttbTpu8va8RtNbPpumvAEgdLwwO86TMW04XbFyxPxMkfvV5dCE6MDoKYG3nornAYmGPwbqSdN6E8n9lZWss1pe/5MNzkyRdPjy9rxb3JkqrgVdDDvq8d1KK/jryK5vuzGxnCR9eqrYckSmrvXcv3/NDBgXMfXaVda1WI59dXjJX7XoTq1DbdLRKw/73xRt7X6ZckSaG6mpbmJl/6U5thr8z8Apb06pGqxE0sq3o7fObdyEgpY+eL5CpsrFHWjOr/mRU0stlrus1QiVf4rXbVYaacMHcgDv3OVJsGAla/t/wqbKxR1ozr0uVPTHH5Viiea6xO55rPS3UNUcWsED/zOVZoEA1aueJ5zc6e3EXXr6+lbX8/kccnWpKxU1WIVt0bwwO9cpUkwYOUrRed9wlUbUbesr/lUcY9y3qrHuUrUyc2nvLVWZcrXqscDv3POdVH5Ar930uac6zhxeiJrY57syeXUuVlX4XX8zrmOEae1URvzZE++5BKYOLEqW1wmykv8zrmOEacf6DbmyZ48bVoFPMO3AiUa+CWdKOl5Sc9JukFST0lrSbpX0ivR+5pJpsE510laWxvV1ORvbdTGPNmTx4xpe5WueIld3JW0AfAwsLmZfSnpRuAOYHPgQzM7T9JpwJpmdmqhdfnFXecqRJzmP23Mkz3ZWxS1X6e36okC/wxga+ATYDrwO+D3QMrM3pO0HpA2s4GF1uWB3znnitfprXrM7B3gN8BbwHvAf83sHmBdM3svmuc9YJ08CZ4gaaakmQsWLEgqmc45V3XabNUjaR1gF2B94EvgOWCmmbW0sdyawCigP/Ax8A9Jh8VNmJldAVwBocQfdznnnHOF5Q38koYCpwFrAU8B84GewGhgE0k3ARea2Sd5VrEH8LqZLYjWdzOwMzBP0noZVT3zO2xvnHPOtalQiX8EcLSZvZU9QVJ3YD9gT2BanuXfAnaStCrhTGE4MBP4HDgcOC96v7XdqXfOOVe0vIHfzE4pMG0J4WJtXmb2WHRW8CSwhHDWcAXQG7hR0pGEP4fvtyPdzjnn2ilOHf//AlcDnwJTgG2A06ILtQWZ2c+Bn2eN/opQ+nfOOVcCcVr1HBHV438XWBv4H0I1jXPOuQoUJ/Areh8BXG1mT2eMc845V2HiBP5Zku4hBP67Ja0GFGzK6ZxzrnwVrOOXJOBnhCqe/5jZF5LqCNU9zjnXtjLqc6GMklJSBQO/mZmk6Wa2Xca4hcDCxFPmXKlUSHSoiGQm+GD4Ck5KycXpj3+GpO3N7InEU+NcqVVIdKiQZCb6YPgKTkrJxanjHwo0SnpN0jOSnpX0TNIJc64k4vQpXwYqJJnxumquvqSUXJwS/z6Jp8K5ctEaHVqL0mUaHSokmaFI3dBQmjqprLqwpJJSEVVuWWJ3yxx11tazdThXVw5J8W6ZXaeqkF9yhSSzNDqpLqzcq9zydcsc587dkcCFhN455wN9gTnAFh2dSOfKQn19ef1686iQZJZGJ1XoV+p1gzh1/GcDOwEvm1l/QncLjySaKufcMo2NMHlyeC8jZZqsoJMq9Cv1ukGcOv7FZrZQUjdJ3czsfknnJ54y51zZ1iWUabKW6aRrC6W8hLEy4gT+jyX1Bh4Crpc0n9DbpnMuaWVal1CmyVpeJ9WFVWKVW5yqnlHAF8BE4C7gNWD/JBPlnIuUoi4hRh1OEskq66qjLqbNEr+ZfS6pLzDAzK6NHqxSk3zSnHOdXpcQsw6no5NV9lVHXUycVj1HAxMIj2DcBNgAuBzvU9+5ztGZdQlF1OF0ZLIqouqoC4lT1fMjwsPWPwEws1eAdZJMlHOuRErUTKVSW8dUqjgXd78ys6bQUefS5+3Gu+vLOVdZStRMZaU2G+NONr/ZbXlxAv8Dks4AeknaEzgOuC3ZZDnnSqZEzVTatdkYFwf8+sGK4lT1nAYsAJ4FjgHuAM5MMlHOORdLjN7qKqZDu04Up8Q/AvizmV2ZdGKcc64oMXqrq5gO7TpRnMB/MPBbSdMIz9ydk3CanHMunhgXByr17tokxeqdU9LXgUMIj1w04GrgBjP7NNnkBd47p3POFS9f75xx6vgxs0+AacDfgPWAA4AnJf24Q1PpnHNdQZ7bkMvl7uQ4N3DtDxxBuHnrOmAHM5sf3cE7B/h9skl0zrkKkqcZUTm1LopT4v8+cLGZfcfMfm1m8wHM7AvCH4KrMuVSaqk4nnHVIU8zonJqXZS3xC9JFowrsPx9CaTJlbFyKrVUlArKuJLc7NSV7rDK04yonFoXFarquT9qyXNr5mMWJdUCuwKHA/cD1ySaQldWvE+VdqqQjCvJ/1MF/SnGkqcZUTm1LioU+PcmVOXcIKk/8DHhmbs1wD2E6p/ZySfRlZNyKrVUlArJuJL8P1XIn2JR8tyGXC599+cN/Ga2CLgUuFRSD6AP8KWZfdxZiXPlp5xKLRWlQjKuJP9PFfKn2JW02Y5f0m+Aq8zshc5J0oq8Hb9zncfr+MtEYyNvTk3zACkGjKtvV7bka8cfJ/AfRbhxqzvLbtz6b/FJaD8P/M65qtLYSPPQ4dhXTTRRy4jaBianiw/+7b6By8ymmNkuwDigH/CMpL9KGlpcEpxziclqKuotRytcOo2amuhOMz1oYpfF6Q5t/hmnrx4k1QDfjl4fAE8DJ0k6xswO7rjkdCw/e3RdXmMjTJ0KV18NS5ZAbS3PXtLA8In1XaaRTFVKpbDaWhZ/1cRianmkR4rJqY5bfZw7dy8CRgINwLlm9ng06XxJL3VcUjpWV2sh5twKWg/yRYugtcq2qYmF09I0NdV3qUYyVae+npr7G5gb1fFPbmcdfz5xSvzPAWdGd+pm26HjktKxumILMeeW03qQtwZ9CWprqRuTovYhbyRT8err6VtfT6E7aNsrTuD/COjROiBpDSBlZtM7+yJvMbyFmOvyMg/ymho44ggYN46t6utp2MqrOUvp2SsaWTgtTd2YFFtNKL8vIE6rntlmNihr3FNmtk2iKcvQ3lY9Xsfvujw/yMvOs1c0sskxw6kltMh57U8NJQv++Vr1xCnx52r5E+uicKmVy11yziXGD/Kys3Bams0ILXKMcM2FMiv1x+mdc6akiyRtIumbki4GZiWdMOecq0R1Y1I0UctialhMuOZSbuKU3H8MnAX8HRChn54ftbWQpIHRMq2+CfwMWAM4mvAAd4AzzOyOItJcuarstLzKdtc5ALaaUM+zNFR2HX+HbCTcB/AOsCPhLuDPzOw3cZfvEnfuVln70irbXefKUrvv3JW0qaQrJN0j6b7WV5HbHw68ZmZvFrlc11FOT2HoBFW2u85VlDhVPf8ALgemAM3t3M7BwA0Zw8dLGgfMBE42s4+yF5A0AZgAsPHGG7dzs2WkytqXVtnuOldR4jTnnGVm27V7A+HBLe8CW5jZPEnrErp9MOBsYD0zK/gIxy5R1QNVV+ldZbvrXNlZmeact0k6DrgF+Kp1pJl9GHPb+wBPmtm8aLl5GYm6Erg95noqX5U1vauy3XWuYsQJ/IdH76dkjDNCK504DiGjmkfSemb2XjR4AKFLCOecc52kzcBvZv3bu3JJqwJ7AsdkjL5A0iDCn8cbWdOcc84lLG63zFsCmxOeuQuAmU1ta7moY7e6rHFji0yjc865DhSnW+afAylC4L+DUGf/MNBm4HfOOVd+4nTZ8D1CO/z3zex/gK2BVRJNlXPOucTECfxfmlkLsETS14H5xL+w65xzrszEqeOfGfXBfyWhc7bPgMcLL+Kcc65cxWnVc1z08XJJdwFfN7Nnkk2Wc865pMTpq6eh9bOZvWFmz2SOc845V1nylvgl9QRWBfpIWpPQJTPA14H1OyFtzjnnElCoqucYYCIhyM9iWeD/BPhjwulyzjmXkLyB38x+C/xW0o/N7PedmCbnnHMJitOcsyVq1QOApDWjTtucc85VoDiB/2gz+7h1IOo7/+jkkuSccy5JcQJ/N0mt9futj1GsTS5JzjmXnMZGmDw5vHfszJUjzg1cdwM3Srqc0KPmscBdiabKOecSUNSzoLvwg6PjlPhPBe4Dfgj8CGgAfppkopxzLglFPQu6Cz84Os6duy2SrgHuM7OXkk+Sc84lo6hnQXfhB0fH6ZZ5JPBrQr1+/+ghKr80s5FJJ8455zpSfX2osYn1LOiiZq4ssR62DgwD0ma2TTTuGTP7TiekD+hCD1t3zrlOlO9h63Hq+JeY2X8TSJNzzrkSiNOq5zlJPwBqJA0ATgAeTTZZzjnnkhKnxP9jYAvgK+AGQl89E5NMlHPOueTEadXzBfB/ks4Pg/Zp8slyzjmXlDj98W8v6VngGeBZSU9L2i75pDnnnEtCnDr+PwPHmdlDAJJ2Ba4GOq1Vj3POuY4Tp47/09agD2BmDwNe3eOccxUqTon/cUl/IlzYNeAgIC1pWwAzezLB9DnnnOtgcQL/oOj951njdyb8EQzr0BQ555xLVJxWPUM7IyHOOec6R5xWPddJWj1juK+khmST5ZxzLilxLu4+DDwmaYSko4F7gUuSTZZzzrmkxKnq+ZOk54H7gQ+Abczs/cRT5pxzLhFxqnrGAlcB44BrgDskbZ1wupxzziUkTqueMcCuZjYfuEHSLcC1LGvt45xzroLEqeoZnTX8uKQdkkuSc865JOWt6pF0Y8bn87Mm355YipxzziWqUB3/gIzPe2ZNWzuBtDjnnOsEhQJ/oWcyFn5eo3POubJVqI5/VUnbEP4cekWfFb16dUbinHPOdbxCgf894KLo8/sZn1uHnXPOVaC8gd/76HHOua4pTpcN7SJpoKTZGa9PJE2UtJakeyW9Er2vmVQanHPOrSixwG9mL5nZIDMbBGwHfAHcApwGNJjZAKAhGnbOOddJEgv8WYYDr5nZm8Aowp2/RO+j8y7lnHOuw8Xpq0eSDpP0s2h443bcuXsw4QleAOua2XsA0fs6ebY7QdJMSTMXLFhQ5Oacc87lE6fEfylQDxwSDX8K/DHuBiTVAiOBfxSTMDO7wswGm9ngtdf2+8Wcc66jxAn8O5rZj4BFAGb2EVBbxDb2AZ40s3nR8DxJ6wFE7/OLWJdzXUZjI0yeHN5dGamCLyZO75yLJdUQ3a0raW2gpYhtHMKyah6AfwKHA+dF77cWsS7nuoTGRhg+HJqaoLYWGhqgvr7UqXLV8sXEKfH/jtAaZx1J5xCeyHVunJVLWpXQz8/NGaPPA/aU9Eo07byiUuxcF5BOh9jS3Bze0+lSp8gBVfPF5C3xS+pvZq+b2fWSZhFa5ggYbWZz4qzczL4A6rLGLYzW5VzVSqVCgbK1YJlKlTpFDqiaL6ZQVc9NwHaSGsxsOPBiJ6XJuS6vvj7UIqTTIbZ0wdqEylQlX0yhwN9N0s+BTSWdlD3RzC7KsYxzLqb6+i4bVypbFXwxher4Dya05OkOrJbj5ZxzrgIV6qTtJeB8Sc+Y2Z2dmCbnnHMJKnRx9zAz+wuwuaTNsqd7VY9zzlWmQnX8X4vee+eY5k/gcs65ClWoqudP0fsvsqdJmphkopxzziWnvb1zrtDKxznnXGVob+BXh6bCOedcp2lv4Pc6fuecq1CFWvV8Su4AL6BXYilyzjmXqEIXd/0mLeec64I669GLzjnnyoQHfuecqzIe+J1zrsp44HfOuSrjgd8556qMB37nnKsyHvidc67KeOB3zrkq44HfOeeqjAd+55yrMh74nXOuynjgd865KuOB3znnqowHfuecqzIe+J1zrsp44HfOuSrjgd8556qMB37nnKsyHvidc67KeOB3zuMGdSwAABQZSURBVLkq44HfOeeqjAd+55yrMh74nXOuynjgd865KuOB3znnqowHfuecqzIe+J1zrsokGvglrSHpJkkvSpojqV7SJEnvSJodvUYkmQbnnHPL657w+n8L3GVm35NUC6wK7AVcbGa/SXjbzjnnckgs8Ev6OrA7MB7AzJqAJklJbdI551wMSZb4vwksAK6WtDUwC/jfaNrxksYBM4GTzeyj7IUlTQAmAGy88cYJJtN1NYsXL2bu3LksWrSo1ElxrtP07NmTDTfckB49erQ5r8wskURIGgzMAHYxs8ck/Rb4BPgD8AFgwNnAemZ2RKF1DR482GbOnJlIOl3X8/rrr7PaaqtRV1eHn2G6amBmLFy4kE8//ZT+/fsvHS9plpkNzp4/yYu7c4G5ZvZYNHwTsK2ZzTOzZjNrAa4EdkgwDa4KLVq0yIO+qyqSqKuri32Wm1jgN7P3gbclDYxGDQdekLRexmwHAM8llQZXvTzou2pTzDGfdDv+HwPXS3oGGAScC1wg6dlo3FDgxITT4Fwi0uk0ffv2Zfjw4aRSKW644QYA9tlnH1KpFKuvvjqpVIp99tmHa665hoEDBzJkyBDGjx+/3HoOPvhgnn/++aXDF198MVOnTm1XmmbPns2f//zndu9TuUqn03Tv3p358+cD8MQTTyCJN954Y6XWeeaZZxa1jJmxzTbb0NLSsnTc6NGjefPNN9uVhmuuuYZZs2a1a9mVkWjgN7PZZjbYzL5jZqPN7CMzG2tmW0XjRprZe0mmwbkkjR07loaGBu68806uv/56nnzySe68807S6TRbbbUV6XSaO++8E4BTTjmFBx54gF69evHwww8vXceBBx7ILbfcsnT49ttvZ7/99mtXegYNGsSRRx65cjtVpgYNGsStt94KwC233MLgwStUXSdOEvX19Tz66KMAfPHFFyxcuJC+ffu2a33jx49nu+2268gkxuJ37jrXAXr16sXJJ5/Mbbfd1ua8gwYNYu7cuUuHR4wYwd133w3AggUL6N69O4sWLWLo0KHsuuuuHHfccQC0tLRw1FFHMWTIEPbZZx8AHnnkEXbZZReGDh3K3//+9+VKsVtvvTXjxo1j6623Zvbs2QBMmTKF3Xbbjd12240nn3ySDz/8kFQqxdChQznhhBM6NE862rBhw2hoaADg+eefZ4sttgDgyy+/5JBDDmHYsGEcdNBBLF68mNmzZzNkyBB22mknzj33XCD8Weywww4MGzaMO+64Y7l1F5MvBx54INOnTwfgrrvuYq+99uKuu+5iyJAhDB48eOnZ2vvvv7/07O/0008H4LLLLmOnnXZi6NChvPTSS0yaNIl///vfpNNpRo0axf77788uu+zCZ599hpnxwx/+kGHDhrHvvvvy0Ucf8eijj7LjjjsybNgwrrrqqnbnZdI3cDlXthobIZ2GVArq61d+feuvvz7vv/9+m/M9+OCDnHzyyUuHe/fuzVprrcXcuXO5++67GTlyJH369OHee++le/fuHHbYYbzyyis899xzrLPOOkyZMmVpVcNpp53GrbfeSp8+fWhpaeHBBx9cut7333+fxx57jFmzZnHttdey4YYb8s9//pMHH3yQjz76iCOOOILjjz+eVCrFpEmTSKqF31IrmeG1tbX07NmTGTNmsNlmmy3N6ylTpjBy5EgOOeQQLrvsMm666SZGjx5NOp1GEkOHDuXEE09k2rRp3HjjjfTr1w8z44EHHgDggw8+KCpfUqkUZ5xxBhD+TE477TT69+/P3nvvzZIlS0ilUowbN47Jkydz4okn8t3vfpeWlhbmz5/PP/7xDx555BFqamqWqy5qddttt3HOOefQ0NBAt27d2Hjjjbnsssu48847ufzyy/n88885//zzSaVSK/V9eYm/0jU2wuTJ4T35xbqMxkYYPhzOOiu8d0Q+vPPOO6y33np5p//6178mlUoxYMAAtt122+WmjR49munTpzN9+nRGjx7NwoUL+d73vkcqleLhhx/m3Xff5eWXX2bnnXcGoFu3ZT/dPn36rDAO4Fvf+hY9e/Zkgw024OOPP+Y///kPTz/9NEOHDuXAAw/k448/ZsiQIbS0tPCDH/yAv/zlLyufCfl0UIaPGDGCY489lgMPPHDpuDlz5nDJJZeQSqW49tprmT9/Pq+//jojRoxgyJAhzJkzh/nz53PmmWfyq1/9ivHjx/Pqq68uXb7YfOnevTubbbYZs2fP5uWXX2aLLbZg1qxZ7LHHHgwfPnzp9Zrs7+v1119n2223paamZum4TFtuuSXA0u9rzpw5/O1vfyOVSnHOOefw4Ycfctxxx3HjjTcyduxYnnjiiXblIXiJv7K1/piamqC2FhoaYpWk2rlYl5JOh/1vbg7v6fTK5cGiRYu45JJL+MUvfpF3nlNOOYWjjjoq57SRI0cyevRounXrxgYbbMCFF17I6NGjGT9+PIceeihmxsCBA5kxYwb77bcfLS0tdOvWDUksXLiQurq6FUqQma08zIz+/fuz/fbbc9NNNwHhRrfm5mZ++ctfAqEKauzYse3PhEI6KMNbq8W23377peMGDhzI8OHDGTNmDBD266STTuLUU08llUqx6667Ymb07duXKVOm8Oijj3LRRRdx0EEHAbQrXw488EAmTpxIKpUC4IILLmDKlClssMEGDBgwYGm6ZsyYwR577EFLSwvf/OY3eeqpp5Z+d219XwMHDmTcuHFLzw4XL17MkiVLuPTSS3n33Xc58sgjl14/KpYH/krWzh9TRwe9SpRKhT+91j+/6PdbtOuuu47Gxkaam5uZMGEC22yzTbvWU1dXR21tLXvuuScQ6rPHjRu3tC4Zwp/Dbbfdxu67707v3r254447mDx5Mvvvvz+rrLIKxx57LOuuu27ebay99trsu+++7L777tTU1DBs2DCGDBnCGWecweLFi9ljjz3alfZYOijDe/fuvUKrpQkTJnD00Udz6aWXYmZMnjyZfffdl+OPP57NN9+c2tpaACZNmsSMGTP47LPPuPDCC5cu35582WuvvTj00EM577zzADjggAMYNWoUgwYNYs011wRCNdzhhx/Or371K3beeWfOPfdcxowZw84770yvXr24/PLLC+7ryJEjOeGEExg2bBgAEydO5D//+Q8333wzn332Gaeeemq78hASvHO3I/mdu3l4iT+nOXPmsNlmm7U5X0fX8bs2eIYnLvvYz3fnrpf4K1l9fYjaRf6Y2rlYl1NfX737XhKe4WXDA3+la+ePyX+DzlUvb9XjuqRKqMJ0riMVc8x74HddTs+ePVm4cKEHf1c1Wnvn7NmzZ6z5varHdTkbbrghc+fOZcGCBaVOinOdprU//jg88Lsup0ePHsv1Se6cW55X9TjnXJXxwO+cc1WmIm7gkrQAaF+H18npQ3iEpFuR501+njf5ed7k19686Wtma2ePrIjAX44kzcx1R5zzvCnE8yY/z5v8OjpvvKrHOeeqjAd+55yrMh742++KUiegjHne5Od5k5/nTX4dmjdex++cc1XGS/zOOVdlPPA751yV8cAfg6QTJT0v6TlJN0jqKWktSfdKeiV6X7PU6SyFPHkzSdI7kmZHrxGlTmcpSPrfKF+elzQxGufHDXnzpmqPG0lXSZov6bmMcXmPFUmnS3pV0kuS9ip2ex742yBpA+AEYLCZbQnUAAcDpwENZjYAaIiGq0qBvAG42MwGRa87SpbIEpG0JXA0sAOwNbCfpAH4cVMob6B6j5trgL2zxuU8ViRtTvidbREtc6mkmmI25oE/nu5AL0ndgVWBd4FRwLXR9GuB0SVKW6nlyhsHmwEzzOwLM1sCPAAcgB83kD9vqpaZPQh8mDU637EyCvibmX1lZq8DrxL+RGPzwN8GM3sH+A3wFvAe8F8zuwdY18zei+Z5D1indKksjQJ5A3C8pGeiU9hqrM54DthdUp2kVYERwEb4cQP58wb8uMmU71jZAHg7Y7650bjYPPC3ITr4RgH9gfWBr0k6rLSpKg8F8uYyYBNgEOEP4cKSJbJEzGwOcD5wL3AX8DSwpKSJKhMF8qbqj5uYlGNcUe3yPfC3bQ/gdTNbYGaLgZuBnYF5ktYDiN7nlzCNpZIzb8xsnpk1m1kLcCVFnoZ2FWb2ZzPb1sx2J5zGv4IfN0DuvPHjZgX5jpW5LDtDAtiQIqtYPfC37S1gJ0mrShIwHJgD/BM4PJrncODWEqWvlHLmTevBGjmAcGpfdSStE71vDBwI3IAfN0DuvPHjZgX5jpV/AgdLWkVSf2AA8HgxK/Y7d2OQ9AvgIMLp6FPAUUBv4EZgY0IA/L6ZZV+c6fLy5M0Uwum6AW8Ax7TWVVYTSQ8BdcBi4CQza5BUhx83+fLmOqr0uJF0A5AidL88D/g5MJ08x4qk/wOOIPzuJprZnUVtzwO/c85VF6/qcc65KuOB3znnqowHfuecqzIe+J1zrsp44HfOuSrjgb+CSUpn98wnaaKkS6PPa0taLOmYrHm+Ielvkl6T9IKkOyRtGk3bNBp+VdIcSTdKWldSStLt0TzjJbVI+k7GOp+T1C9jeBtJ1po+SbdEPS6+Kum/GT0w7hztx+BovtUlTY3S9lr0efVoWr9onT/O2M4fJI3PkTeZPT2+IOmQrOkHROv6djT8WDTvW5IWZKSvn6Q3JD2bMe530TI7ZSw3R9KkHOlIZe3vvzOmTZD0YvR6XNKuWd/tS5KelvSEpEF5joHjozw1SX1yTF9H0uuSvpEx7lJJp+VI22xJe+TLo4zv4MuMfJ0qqUeetG0h6T5JLyv0MHmWJEXTxkv6Q45lWvP62Wj9v5K0SjStm6TfRcfas1G+9M+1bdcGM/NXhb6AY4Crs8bNAHaLPh8HPASkM6YLaASOzRg3CNgN6Em4u3T/jGlDgS0JbYxvj8aNJ7Qr/nvGfM8B/TKGL4i2fU1W+pauJ2NcmtDDJ8BNwKSMab8A/hF97kdo4/wqUBuN+wMwPkfeTAJ+En0eAHwC9MiYfmOUvklZy40H/pA17g2gT45tvARsHX2uATbPMc8K+xuN3w+Y1bpeYNsoT7+RI0/+B7g3zzGwTZQvOdMYzXMs8JeM7TwD9MiXtkJ5FG3ruYx9vg84NMeyvYDXgO9Gw6sCdwI/ypfP2XlNuFfmr8C10fAh0fHRLRreEFiz1L/DSnx5ib+y3UTo0ra1RNSP0GfOw9H0Q4CTgQ0VulCGEMgXm9nlrSsxs9lm9hDwA6DRzG7LmHa/meW6g/J2YAtJA7MnRKW67xF+3N+V1DPOzkj6FrAdcHbG6F8CgyVtEg0vIHRRezgxmdkrwBfAmtF2egO7AEeyrBvp9liH0KcMFroaeKGIZU8FTjGzD6LlnyT0wPijHPM2kqcTLjN7yszeaGNbVwCbSBpK+KM83kIXG3nFySMzaybcMZorbT8AHrGo0z4z+wI4niK6oTazzwh/WqMlrQWsB7xnoUsHzGyumX0Ud31uGQ/8FczMFhJ+eK39eB9MKIWbpI0IpcfHCSW3g6J5tiSUNHMpNC1bC6FUf0aOabsQ+vB5jVByjftAjc2B2VFAAZYGl9mEvsdbnQecrJh9kEvaltAXTGtfJ6OBu8zsZeDDaHpb7s+oDjkxGncx8FJUjXVMgT+43TKW/b9o3BasmNczWX4/W+1NuIuzXaJA+UNgGvCyhS6Ac6VtdsYfbJt5FO3vjoSO1rKtsH/R8dBb0teLSPsnwOuEs7Ybgf2jdF4oaZu463HL88Bf+W5gWYns4Gi49fON0ee/EUr/He2vhL56sutZD4m2Wey2Re5eBpcbb6EP8scJpcpCTpT0EvAYoepnZdI31JY9IOTiKB2/BAYD90RpyRUAAR7KWPacAtvI3v/rJc0lnB38PkYa8zKz2YTquEsLpG1QFJyhcB5tImk2sBB4y8yeibEvyyWnyOQr2oe5wEDgdELBo0HS8CLX5QgP0XCVbTpwUVQi6xVVGUD4oa4r6dBoeH2Fpxw9T6iGyeV5YEjcDZvZEkkXEgITAFEpfAwwMirdCqiTtJqZfdrGKp8HtpHUrfV0XlI3wlOa5mTNey6hqutB8rvYzH4j6UBgalSa/RowDNhSkhHqqU3ST82s6P5LokB5maQrgQWS6qIzsba8QKjWui9j3LbR+FaHErosPg/4I6Ezs5XREr0KUuhPKGceRbO8ZmaDFDpVS0saaWb/zFrN88DuWev9JvCZmX0aXeNtk6TVCNcVXgYws68I1wrulDSPcGbSEGtlbikv8Ve4qB40DVxFVNqP6t2/ZmYbmFk/M+sHTCacBdwHrCLp6NZ1SNpe0hBCCX5nSftmTNtb0lYFknANoXvmtaPhPYCnzWyjaNt9CVUMbT5pysxeJXT0dmbG6DOBJ6NpmfO+SAiS+8VY782EapTDCX96U82sb5S+jQhVCbsWWkcukvbVsgg2AGgGPo65+AXA+VGQJWq1M56sEnlUF38m4cxqs2LT2E6x8shCB2qnEUrg2a4Hdm1tJSSpF/A7wn7HEl1nuBSYbmYfSdpW0vrRtG7Ad4A3i94754G/i7iBUCpuPTU/BLgla55pwCFRqfYAYE+F5pLPE6pB3jWzLwmB9MdR87sXCMEob5/xZtZE+EG3Ph0o37bbqpZpdSSwqUITxdeATaNxuZxDaNkRxy+Bkwil6PakL7OOf2o0biyhjn82cB2hdUtz/lUsE5WQrwIelfQiof/5wyxHb5TR93Ih8JPsaZJOiKqDNgSekTQlzvYzZNfxf4/ivsPpwKqSdsuR5lHAmVF127PAE4SLy63GS5qb8Wr9Lu9XeOj444SWTq3NkdcBboumPUPomXKFJqGubd47p3POVRkv8TvnXJXxwO+cc1XGA79zzlUZD/zOOVdlPPA751yV8cDvnHNVxgO/c85Vmf8PwEpIoS99qQ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34" y="1920755"/>
            <a:ext cx="5194953" cy="378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748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343</TotalTime>
  <Words>398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PowerPoint Presentation</vt:lpstr>
      <vt:lpstr>The data set</vt:lpstr>
      <vt:lpstr>What is the median life expectancy for the population of the OECD countries?</vt:lpstr>
      <vt:lpstr>What is the median GDP per Capita of the OECD countries?</vt:lpstr>
      <vt:lpstr>PowerPoint Presentation</vt:lpstr>
      <vt:lpstr>Do countries with higher GDPs per capita have higher life expectancies?</vt:lpstr>
      <vt:lpstr>Should a country increase its healthcare spending to improve average lifespan?</vt:lpstr>
      <vt:lpstr>Does Life Expectancy have a positive or negative relationship with drinking alcohol?</vt:lpstr>
      <vt:lpstr>What is the impact of Immunization coverage on Life Expectancy?</vt:lpstr>
      <vt:lpstr>Do populous countries tend to have lower life expectancies??</vt:lpstr>
      <vt:lpstr>Overall, Health Spending &amp; GDP per Capita are strongest indicators to determine Life Expectancy</vt:lpstr>
      <vt:lpstr>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Huynh</dc:creator>
  <cp:lastModifiedBy>dede robinson</cp:lastModifiedBy>
  <cp:revision>17</cp:revision>
  <dcterms:created xsi:type="dcterms:W3CDTF">2023-02-03T04:19:10Z</dcterms:created>
  <dcterms:modified xsi:type="dcterms:W3CDTF">2023-02-07T05:15:57Z</dcterms:modified>
</cp:coreProperties>
</file>