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83" r:id="rId5"/>
    <p:sldId id="274" r:id="rId6"/>
    <p:sldId id="278" r:id="rId7"/>
    <p:sldId id="276" r:id="rId8"/>
    <p:sldId id="277" r:id="rId9"/>
    <p:sldId id="279" r:id="rId10"/>
    <p:sldId id="280" r:id="rId11"/>
    <p:sldId id="281" r:id="rId12"/>
    <p:sldId id="282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" initials="A" lastIdx="1" clrIdx="0">
    <p:extLst>
      <p:ext uri="{19B8F6BF-5375-455C-9EA6-DF929625EA0E}">
        <p15:presenceInfo xmlns:p15="http://schemas.microsoft.com/office/powerpoint/2012/main" userId="Al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0962" autoAdjust="0"/>
  </p:normalViewPr>
  <p:slideViewPr>
    <p:cSldViewPr>
      <p:cViewPr varScale="1">
        <p:scale>
          <a:sx n="116" d="100"/>
          <a:sy n="116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5AB77-6224-43F4-AB85-F873917A56DA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993-A0E7-4970-B23D-D5573F3D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9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1CD5-9D0F-4D98-8835-298E871C02F0}" type="datetimeFigureOut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09C1E-4696-4BDC-9A8E-0138B74C9C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30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1C2D-E48F-435C-9C24-35691D97605B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0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EFF-5617-44F9-9D8B-FC068B8D2A8F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EA5E-546F-4949-AD79-7288D5166050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4006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3508-FFF4-4640-A134-2F130C465CAD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0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AD1-3445-4488-9446-849CDE6E3BBA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5A4D-5230-4569-A4EB-B3FE8ECAFF99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3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13D7-96CD-48CF-9EA4-E7E3D5104EAF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8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76E8-6BA4-46BB-B4DD-2F50D0ADD016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FC3F-9AFD-46ED-9035-4FD78867A42E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F21-12B2-486F-AF8A-E3DE8A077B61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72D2-5CA1-4B3D-B0BD-6F6D47208874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1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5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DB3DCF-7DDB-4FD6-B331-C2FBFA97EC3F}" type="datetime1">
              <a:rPr lang="zh-TW" altLang="en-US" smtClean="0"/>
              <a:pPr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9752" y="6448251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12CB266-7A3E-4F02-AE43-3732D17DD23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Scene Parsing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4005064"/>
            <a:ext cx="7846640" cy="2304256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3" y="116632"/>
            <a:ext cx="7168173" cy="65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404" y="122621"/>
            <a:ext cx="7106623" cy="66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97099"/>
            <a:ext cx="8453779" cy="51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algorithm</a:t>
            </a:r>
            <a:endParaRPr lang="en-US" altLang="zh-TW" dirty="0" smtClean="0"/>
          </a:p>
          <a:p>
            <a:r>
              <a:rPr lang="en-US" altLang="zh-TW" dirty="0" smtClean="0"/>
              <a:t>“Object” in the image</a:t>
            </a:r>
          </a:p>
          <a:p>
            <a:pPr lvl="1"/>
            <a:r>
              <a:rPr lang="en-US" altLang="zh-TW" dirty="0" err="1" smtClean="0"/>
              <a:t>Objectness</a:t>
            </a:r>
            <a:r>
              <a:rPr lang="en-US" altLang="zh-TW" dirty="0" smtClean="0"/>
              <a:t> measure</a:t>
            </a:r>
            <a:endParaRPr lang="en-US" altLang="zh-TW" dirty="0" smtClean="0"/>
          </a:p>
          <a:p>
            <a:pPr lvl="1"/>
            <a:r>
              <a:rPr lang="en-US" altLang="zh-TW" dirty="0"/>
              <a:t>Semantic Context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Rare </a:t>
            </a:r>
            <a:r>
              <a:rPr lang="en-US" altLang="zh-TW" dirty="0" smtClean="0"/>
              <a:t>class expansion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3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Parametric</a:t>
            </a:r>
          </a:p>
          <a:p>
            <a:pPr lvl="1"/>
            <a:r>
              <a:rPr lang="en-US" altLang="zh-TW" dirty="0" smtClean="0"/>
              <a:t>Small advantage in accuracy</a:t>
            </a:r>
          </a:p>
          <a:p>
            <a:r>
              <a:rPr lang="en-US" altLang="zh-TW" dirty="0" smtClean="0"/>
              <a:t>Nonparametric</a:t>
            </a:r>
          </a:p>
          <a:p>
            <a:pPr lvl="1"/>
            <a:r>
              <a:rPr lang="en-US" altLang="zh-TW" dirty="0" smtClean="0"/>
              <a:t>Large-scale dynamic </a:t>
            </a:r>
            <a:r>
              <a:rPr lang="en-US" altLang="zh-TW" dirty="0" smtClean="0"/>
              <a:t>datasets</a:t>
            </a:r>
          </a:p>
          <a:p>
            <a:pPr lvl="1"/>
            <a:r>
              <a:rPr lang="en-US" altLang="zh-TW" dirty="0" smtClean="0"/>
              <a:t>Fast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6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</a:p>
          <a:p>
            <a:pPr lvl="1"/>
            <a:r>
              <a:rPr lang="en-US" altLang="zh-TW" dirty="0" smtClean="0"/>
              <a:t>Sea, sky</a:t>
            </a:r>
          </a:p>
          <a:p>
            <a:pPr lvl="1"/>
            <a:r>
              <a:rPr lang="en-US" altLang="zh-TW" dirty="0" smtClean="0"/>
              <a:t>Large region </a:t>
            </a:r>
          </a:p>
          <a:p>
            <a:r>
              <a:rPr lang="en-US" altLang="zh-TW" dirty="0" smtClean="0"/>
              <a:t>Object</a:t>
            </a:r>
          </a:p>
          <a:p>
            <a:pPr lvl="1"/>
            <a:r>
              <a:rPr lang="en-US" altLang="zh-TW" dirty="0" smtClean="0"/>
              <a:t>Person, </a:t>
            </a:r>
            <a:r>
              <a:rPr lang="en-US" altLang="zh-TW" dirty="0" smtClean="0"/>
              <a:t>car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Ordinal depth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Scene </a:t>
            </a:r>
            <a:r>
              <a:rPr lang="en-US" altLang="zh-TW" dirty="0" smtClean="0"/>
              <a:t>collaging [IL13]</a:t>
            </a:r>
          </a:p>
          <a:p>
            <a:pPr lvl="1"/>
            <a:r>
              <a:rPr lang="en-US" altLang="zh-TW" dirty="0" smtClean="0"/>
              <a:t>Exemplar SVM [TL13]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Rare classes</a:t>
            </a:r>
          </a:p>
          <a:p>
            <a:pPr lvl="2"/>
            <a:r>
              <a:rPr lang="en-US" altLang="zh-TW" dirty="0" smtClean="0"/>
              <a:t>Enrich retrieved </a:t>
            </a:r>
            <a:r>
              <a:rPr lang="en-US" altLang="zh-TW" dirty="0"/>
              <a:t>set [YPCY14]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Superpixels</a:t>
            </a:r>
            <a:r>
              <a:rPr lang="en-US" altLang="zh-TW" dirty="0" smtClean="0"/>
              <a:t> tend to fragment objects</a:t>
            </a:r>
          </a:p>
          <a:p>
            <a:pPr lvl="2"/>
            <a:r>
              <a:rPr lang="en-US" altLang="zh-TW" dirty="0" smtClean="0"/>
              <a:t>Content-adaptive </a:t>
            </a:r>
            <a:r>
              <a:rPr lang="en-US" altLang="zh-TW" dirty="0" smtClean="0"/>
              <a:t>windows </a:t>
            </a:r>
            <a:r>
              <a:rPr lang="en-US" altLang="zh-TW" dirty="0"/>
              <a:t>(</a:t>
            </a:r>
            <a:r>
              <a:rPr lang="en-US" altLang="zh-TW" dirty="0" err="1"/>
              <a:t>objectness</a:t>
            </a:r>
            <a:r>
              <a:rPr lang="en-US" altLang="zh-TW" dirty="0"/>
              <a:t> </a:t>
            </a:r>
            <a:r>
              <a:rPr lang="en-US" altLang="zh-TW" dirty="0" smtClean="0"/>
              <a:t>measuring) </a:t>
            </a:r>
            <a:r>
              <a:rPr lang="en-US" altLang="zh-TW" dirty="0"/>
              <a:t>[TL14]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165304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C. Liu. Scene collaging: analysis and Synthesis of natural images with semantic layers. In ICCV, 2013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Yang, B. Price, S. Cohen and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10" y="1196752"/>
            <a:ext cx="4898724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Semantic Context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Context information</a:t>
            </a:r>
          </a:p>
          <a:p>
            <a:pPr lvl="1"/>
            <a:r>
              <a:rPr lang="en-US" altLang="zh-TW" dirty="0" smtClean="0"/>
              <a:t>Co-occurrence statistics of labels</a:t>
            </a:r>
          </a:p>
          <a:p>
            <a:pPr lvl="1"/>
            <a:r>
              <a:rPr lang="en-US" altLang="zh-TW" dirty="0" smtClean="0"/>
              <a:t>Local context [4]</a:t>
            </a:r>
          </a:p>
          <a:p>
            <a:pPr lvl="2"/>
            <a:r>
              <a:rPr lang="en-US" altLang="zh-TW" dirty="0" err="1" smtClean="0"/>
              <a:t>Superpixel</a:t>
            </a:r>
            <a:r>
              <a:rPr lang="en-US" altLang="zh-TW" dirty="0" smtClean="0"/>
              <a:t> neighborhoods</a:t>
            </a:r>
          </a:p>
          <a:p>
            <a:pPr lvl="1"/>
            <a:r>
              <a:rPr lang="en-US" altLang="zh-TW" dirty="0" smtClean="0"/>
              <a:t>Global context [20]</a:t>
            </a:r>
          </a:p>
          <a:p>
            <a:pPr lvl="2"/>
            <a:r>
              <a:rPr lang="en-US" altLang="zh-TW" dirty="0" smtClean="0"/>
              <a:t>Three layer spatial pyramid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14387"/>
            <a:ext cx="3756670" cy="13028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8" y="4214387"/>
            <a:ext cx="1697730" cy="12569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6513" y="6454497"/>
            <a:ext cx="9217025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/>
              <a:t>[4] D. Eigen and R. Fergus. Nonparametric image parsing using </a:t>
            </a:r>
            <a:r>
              <a:rPr lang="en-US" altLang="zh-TW" sz="1100" dirty="0" smtClean="0"/>
              <a:t>adaptive neighbor </a:t>
            </a:r>
            <a:r>
              <a:rPr lang="en-US" altLang="zh-TW" sz="1100" dirty="0"/>
              <a:t>sets. In </a:t>
            </a:r>
            <a:r>
              <a:rPr lang="en-US" altLang="zh-TW" sz="1100" i="1" dirty="0"/>
              <a:t>CVPR</a:t>
            </a:r>
            <a:r>
              <a:rPr lang="en-US" altLang="zh-TW" sz="1100" dirty="0"/>
              <a:t>, 2012</a:t>
            </a:r>
            <a:r>
              <a:rPr lang="en-US" altLang="zh-TW" sz="1100" dirty="0" smtClean="0"/>
              <a:t>.</a:t>
            </a:r>
          </a:p>
          <a:p>
            <a:r>
              <a:rPr lang="en-US" altLang="zh-TW" sz="1100" dirty="0"/>
              <a:t>[20] G. Singh and J. </a:t>
            </a:r>
            <a:r>
              <a:rPr lang="en-US" altLang="zh-TW" sz="1100" dirty="0" err="1"/>
              <a:t>Kosecka</a:t>
            </a:r>
            <a:r>
              <a:rPr lang="en-US" altLang="zh-TW" sz="1100" dirty="0"/>
              <a:t>. Nonparametric scene parsing with </a:t>
            </a:r>
            <a:r>
              <a:rPr lang="en-US" altLang="zh-TW" sz="1100" dirty="0" smtClean="0"/>
              <a:t>adaptive feature </a:t>
            </a:r>
            <a:r>
              <a:rPr lang="en-US" altLang="zh-TW" sz="1100" dirty="0"/>
              <a:t>relevance and semantic context. In </a:t>
            </a:r>
            <a:r>
              <a:rPr lang="en-US" altLang="zh-TW" sz="1100" i="1" dirty="0"/>
              <a:t>CVPR</a:t>
            </a:r>
            <a:r>
              <a:rPr lang="en-US" altLang="zh-TW" sz="1100" dirty="0"/>
              <a:t>, 2013.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SIFT </a:t>
            </a:r>
            <a:r>
              <a:rPr lang="en-US" altLang="zh-TW" dirty="0" smtClean="0"/>
              <a:t>Flow</a:t>
            </a:r>
          </a:p>
          <a:p>
            <a:pPr lvl="1"/>
            <a:r>
              <a:rPr lang="en-US" altLang="zh-TW" dirty="0" smtClean="0"/>
              <a:t>2688 images</a:t>
            </a:r>
          </a:p>
          <a:p>
            <a:pPr lvl="1"/>
            <a:r>
              <a:rPr lang="en-US" altLang="zh-TW" dirty="0" smtClean="0"/>
              <a:t>33 classes</a:t>
            </a:r>
            <a:endParaRPr lang="en-US" altLang="zh-TW" dirty="0" smtClean="0"/>
          </a:p>
          <a:p>
            <a:r>
              <a:rPr lang="en-US" altLang="zh-TW" dirty="0" err="1" smtClean="0"/>
              <a:t>LMSun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50176 images</a:t>
            </a:r>
          </a:p>
          <a:p>
            <a:pPr lvl="1"/>
            <a:r>
              <a:rPr lang="en-US" altLang="zh-TW" dirty="0" smtClean="0"/>
              <a:t>232 classes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4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[TL14] Sift Flow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9388"/>
            <a:ext cx="6408712" cy="37658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6513" y="6093296"/>
            <a:ext cx="9217025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Yang, B. Price, S. Cohen and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M.Yang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Context driven scene parsing with attention to rare classes.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Tighe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Lazebnik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Finding things: Image parsing with regions and per-exemplar detectors. In </a:t>
            </a:r>
            <a:r>
              <a:rPr lang="en-US" altLang="zh-TW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7744" y="539950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[YPCY14]       (non-para)           79.8         48.7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[TL14]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Nonparametric algorithm</a:t>
            </a:r>
          </a:p>
          <a:p>
            <a:pPr lvl="1"/>
            <a:r>
              <a:rPr lang="en-US" altLang="zh-TW" dirty="0" smtClean="0"/>
              <a:t>Image retrieval</a:t>
            </a:r>
            <a:endParaRPr lang="en-US" altLang="zh-TW" dirty="0"/>
          </a:p>
          <a:p>
            <a:pPr lvl="2"/>
            <a:r>
              <a:rPr lang="en-US" altLang="zh-TW" dirty="0" smtClean="0"/>
              <a:t>Retrieve similar image</a:t>
            </a:r>
          </a:p>
          <a:p>
            <a:pPr lvl="1"/>
            <a:r>
              <a:rPr lang="en-US" altLang="zh-TW" dirty="0" smtClean="0"/>
              <a:t>Image segmentation</a:t>
            </a:r>
          </a:p>
          <a:p>
            <a:pPr lvl="2"/>
            <a:r>
              <a:rPr lang="en-US" altLang="zh-TW" dirty="0" err="1" smtClean="0"/>
              <a:t>Superpixels</a:t>
            </a:r>
            <a:endParaRPr lang="en-US" altLang="zh-TW" dirty="0"/>
          </a:p>
          <a:p>
            <a:pPr lvl="2"/>
            <a:r>
              <a:rPr lang="en-US" altLang="zh-TW" dirty="0"/>
              <a:t>Content-adaptive </a:t>
            </a:r>
            <a:r>
              <a:rPr lang="en-US" altLang="zh-TW" dirty="0" smtClean="0"/>
              <a:t>windows [TL14]</a:t>
            </a:r>
            <a:endParaRPr lang="en-US" altLang="zh-TW" dirty="0"/>
          </a:p>
          <a:p>
            <a:pPr lvl="1"/>
            <a:r>
              <a:rPr lang="en-US" altLang="zh-TW" dirty="0"/>
              <a:t>Label </a:t>
            </a:r>
            <a:r>
              <a:rPr lang="en-US" altLang="zh-TW" dirty="0" smtClean="0"/>
              <a:t>transfer</a:t>
            </a:r>
          </a:p>
          <a:p>
            <a:pPr lvl="2"/>
            <a:r>
              <a:rPr lang="en-US" altLang="zh-TW" dirty="0" smtClean="0"/>
              <a:t>MRF model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6513" y="6357228"/>
            <a:ext cx="9217025" cy="600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Tung and J. J. Little.  </a:t>
            </a:r>
            <a:r>
              <a:rPr lang="en-US" altLang="zh-TW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CollageParsing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Nonparametric scene parsing by adaptive overlapping windows. In </a:t>
            </a:r>
            <a:r>
              <a:rPr lang="en-US" altLang="zh-TW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</a:t>
            </a:r>
            <a:r>
              <a:rPr lang="en-US" altLang="zh-TW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Retrieve similar image</a:t>
            </a:r>
          </a:p>
          <a:p>
            <a:pPr lvl="1"/>
            <a:r>
              <a:rPr lang="en-US" altLang="zh-TW" dirty="0" err="1" smtClean="0"/>
              <a:t>Caffe</a:t>
            </a:r>
            <a:r>
              <a:rPr lang="en-US" altLang="zh-TW" dirty="0" smtClean="0"/>
              <a:t> CNN feature (Layer 7)</a:t>
            </a:r>
          </a:p>
          <a:p>
            <a:pPr lvl="1"/>
            <a:r>
              <a:rPr lang="en-US" altLang="zh-TW" dirty="0" smtClean="0"/>
              <a:t>Euclidean </a:t>
            </a:r>
            <a:r>
              <a:rPr lang="en-US" altLang="zh-TW" dirty="0"/>
              <a:t>distance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8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B266-7A3E-4F02-AE43-3732D17DD23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4" y="445681"/>
            <a:ext cx="6453959" cy="59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33122</TotalTime>
  <Words>434</Words>
  <Application>Microsoft Office PowerPoint</Application>
  <PresentationFormat>如螢幕大小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Times New Roman</vt:lpstr>
      <vt:lpstr>Office 佈景主題</vt:lpstr>
      <vt:lpstr>Scene Parsing</vt:lpstr>
      <vt:lpstr>PowerPoint 簡報</vt:lpstr>
      <vt:lpstr>Object class</vt:lpstr>
      <vt:lpstr>Semantic Context</vt:lpstr>
      <vt:lpstr>Dataset</vt:lpstr>
      <vt:lpstr>Experiments</vt:lpstr>
      <vt:lpstr>PowerPoint 簡報</vt:lpstr>
      <vt:lpstr>Image Retrieval</vt:lpstr>
      <vt:lpstr>PowerPoint 簡報</vt:lpstr>
      <vt:lpstr>PowerPoint 簡報</vt:lpstr>
      <vt:lpstr>PowerPoint 簡報</vt:lpstr>
      <vt:lpstr>Segmentation</vt:lpstr>
      <vt:lpstr>Conclusion</vt:lpstr>
    </vt:vector>
  </TitlesOfParts>
  <Company>National Central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Jessee</dc:creator>
  <cp:lastModifiedBy>Allen</cp:lastModifiedBy>
  <cp:revision>966</cp:revision>
  <dcterms:created xsi:type="dcterms:W3CDTF">2012-05-01T13:47:34Z</dcterms:created>
  <dcterms:modified xsi:type="dcterms:W3CDTF">2014-09-11T19:14:57Z</dcterms:modified>
</cp:coreProperties>
</file>