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1" r:id="rId3"/>
    <p:sldId id="293" r:id="rId4"/>
    <p:sldId id="292" r:id="rId5"/>
    <p:sldId id="294" r:id="rId6"/>
    <p:sldId id="295" r:id="rId7"/>
    <p:sldId id="274" r:id="rId8"/>
    <p:sldId id="278" r:id="rId9"/>
    <p:sldId id="288" r:id="rId10"/>
    <p:sldId id="299" r:id="rId11"/>
    <p:sldId id="290" r:id="rId12"/>
    <p:sldId id="298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en" initials="A" lastIdx="1" clrIdx="0">
    <p:extLst>
      <p:ext uri="{19B8F6BF-5375-455C-9EA6-DF929625EA0E}">
        <p15:presenceInfo xmlns:p15="http://schemas.microsoft.com/office/powerpoint/2012/main" userId="All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000"/>
    <a:srgbClr val="00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75" autoAdjust="0"/>
    <p:restoredTop sz="90962" autoAdjust="0"/>
  </p:normalViewPr>
  <p:slideViewPr>
    <p:cSldViewPr>
      <p:cViewPr varScale="1">
        <p:scale>
          <a:sx n="116" d="100"/>
          <a:sy n="116" d="100"/>
        </p:scale>
        <p:origin x="126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5AB77-6224-43F4-AB85-F873917A56DA}" type="datetimeFigureOut">
              <a:rPr lang="zh-TW" altLang="en-US" smtClean="0"/>
              <a:t>2014/10/6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6D993-A0E7-4970-B23D-D5573F3D8E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298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11CD5-9D0F-4D98-8835-298E871C02F0}" type="datetimeFigureOut">
              <a:rPr lang="zh-TW" altLang="en-US" smtClean="0"/>
              <a:pPr/>
              <a:t>2014/10/6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09C1E-4696-4BDC-9A8E-0138B74C9C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305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391023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1C2D-E48F-435C-9C24-35691D97605B}" type="datetime1">
              <a:rPr lang="zh-TW" altLang="en-US" smtClean="0"/>
              <a:pPr/>
              <a:t>2014/10/6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80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1EFF-5617-44F9-9D8B-FC068B8D2A8F}" type="datetime1">
              <a:rPr lang="zh-TW" altLang="en-US" smtClean="0"/>
              <a:pPr/>
              <a:t>2014/10/6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69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EA5E-546F-4949-AD79-7288D5166050}" type="datetime1">
              <a:rPr lang="zh-TW" altLang="en-US" smtClean="0"/>
              <a:pPr/>
              <a:t>2014/10/6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8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92088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4006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3508-FFF4-4640-A134-2F130C465CAD}" type="datetime1">
              <a:rPr lang="zh-TW" altLang="en-US" smtClean="0"/>
              <a:pPr/>
              <a:t>2014/10/6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507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6AD1-3445-4488-9446-849CDE6E3BBA}" type="datetime1">
              <a:rPr lang="zh-TW" altLang="en-US" smtClean="0"/>
              <a:pPr/>
              <a:t>2014/10/6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39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5A4D-5230-4569-A4EB-B3FE8ECAFF99}" type="datetime1">
              <a:rPr lang="zh-TW" altLang="en-US" smtClean="0"/>
              <a:pPr/>
              <a:t>2014/10/6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3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13D7-96CD-48CF-9EA4-E7E3D5104EAF}" type="datetime1">
              <a:rPr lang="zh-TW" altLang="en-US" smtClean="0"/>
              <a:pPr/>
              <a:t>2014/10/6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83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76E8-6BA4-46BB-B4DD-2F50D0ADD016}" type="datetime1">
              <a:rPr lang="zh-TW" altLang="en-US" smtClean="0"/>
              <a:pPr/>
              <a:t>2014/10/6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14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FC3F-9AFD-46ED-9035-4FD78867A42E}" type="datetime1">
              <a:rPr lang="zh-TW" altLang="en-US" smtClean="0"/>
              <a:pPr/>
              <a:t>2014/10/6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51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3F21-12B2-486F-AF8A-E3DE8A077B61}" type="datetime1">
              <a:rPr lang="zh-TW" altLang="en-US" smtClean="0"/>
              <a:pPr/>
              <a:t>2014/10/6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53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72D2-5CA1-4B3D-B0BD-6F6D47208874}" type="datetime1">
              <a:rPr lang="zh-TW" altLang="en-US" smtClean="0"/>
              <a:pPr/>
              <a:t>2014/10/6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91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7504" y="980728"/>
            <a:ext cx="892899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075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ADB3DCF-7DDB-4FD6-B331-C2FBFA97EC3F}" type="datetime1">
              <a:rPr lang="zh-TW" altLang="en-US" smtClean="0"/>
              <a:pPr/>
              <a:t>2014/10/6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39752" y="6448251"/>
            <a:ext cx="4464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02896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563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Nonparametric Scene Parsing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4005064"/>
            <a:ext cx="7846640" cy="2304256"/>
          </a:xfrm>
        </p:spPr>
        <p:txBody>
          <a:bodyPr>
            <a:normAutofit/>
          </a:bodyPr>
          <a:lstStyle/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36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perPixel</a:t>
            </a:r>
            <a:r>
              <a:rPr lang="en-US" altLang="zh-TW" dirty="0" smtClean="0"/>
              <a:t> </a:t>
            </a:r>
            <a:r>
              <a:rPr lang="en-US" altLang="zh-TW" dirty="0"/>
              <a:t>accuracy = </a:t>
            </a:r>
            <a:r>
              <a:rPr lang="en-US" altLang="zh-TW" dirty="0" smtClean="0"/>
              <a:t>80.63%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85" y="2647356"/>
            <a:ext cx="2476500" cy="25050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085" y="2646118"/>
            <a:ext cx="5734379" cy="250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3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untime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Parse one image (~60sec)</a:t>
            </a:r>
          </a:p>
          <a:p>
            <a:pPr lvl="1"/>
            <a:r>
              <a:rPr lang="en-US" altLang="zh-TW" dirty="0" smtClean="0"/>
              <a:t>Image retrieval &lt; 1sec</a:t>
            </a:r>
          </a:p>
          <a:p>
            <a:pPr lvl="1"/>
            <a:r>
              <a:rPr lang="en-US" altLang="zh-TW" dirty="0" smtClean="0"/>
              <a:t>Load/ retrieval </a:t>
            </a:r>
            <a:r>
              <a:rPr lang="en-US" altLang="zh-TW" dirty="0" err="1" smtClean="0"/>
              <a:t>superPixels</a:t>
            </a:r>
            <a:r>
              <a:rPr lang="en-US" altLang="zh-TW" dirty="0" smtClean="0"/>
              <a:t> ~10sec</a:t>
            </a:r>
          </a:p>
          <a:p>
            <a:pPr lvl="1"/>
            <a:r>
              <a:rPr lang="en-US" altLang="zh-TW" dirty="0" smtClean="0"/>
              <a:t>Solve the MRF model  ~50sec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46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Rare class expansion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Image segment</a:t>
            </a:r>
          </a:p>
          <a:p>
            <a:pPr lvl="1"/>
            <a:r>
              <a:rPr lang="en-US" altLang="zh-TW" dirty="0" err="1" smtClean="0"/>
              <a:t>Winodws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objectness</a:t>
            </a:r>
            <a:r>
              <a:rPr lang="en-US" altLang="zh-TW" dirty="0" smtClean="0"/>
              <a:t> measure)</a:t>
            </a:r>
          </a:p>
          <a:p>
            <a:pPr lvl="1"/>
            <a:r>
              <a:rPr lang="en-US" altLang="zh-TW" dirty="0"/>
              <a:t>The feature of </a:t>
            </a:r>
            <a:r>
              <a:rPr lang="en-US" altLang="zh-TW" dirty="0" smtClean="0"/>
              <a:t>Segment</a:t>
            </a:r>
          </a:p>
          <a:p>
            <a:pPr lvl="2"/>
            <a:r>
              <a:rPr lang="en-US" altLang="zh-TW" smtClean="0"/>
              <a:t>R-CNN </a:t>
            </a:r>
            <a:r>
              <a:rPr lang="en-US" altLang="zh-TW" dirty="0" smtClean="0"/>
              <a:t>feature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011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Baseline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Nonparametric scene parsing</a:t>
            </a:r>
            <a:endParaRPr lang="en-US" altLang="zh-TW" dirty="0"/>
          </a:p>
          <a:p>
            <a:pPr lvl="1"/>
            <a:r>
              <a:rPr lang="en-US" altLang="zh-TW" dirty="0" smtClean="0"/>
              <a:t>Image </a:t>
            </a:r>
            <a:r>
              <a:rPr lang="en-US" altLang="zh-TW" dirty="0"/>
              <a:t>retrieval</a:t>
            </a:r>
          </a:p>
          <a:p>
            <a:pPr lvl="1"/>
            <a:r>
              <a:rPr lang="en-US" altLang="zh-TW" dirty="0" smtClean="0"/>
              <a:t>Image </a:t>
            </a:r>
            <a:r>
              <a:rPr lang="en-US" altLang="zh-TW" dirty="0"/>
              <a:t>segmentation</a:t>
            </a:r>
          </a:p>
          <a:p>
            <a:pPr lvl="1"/>
            <a:r>
              <a:rPr lang="en-US" altLang="zh-TW" dirty="0" smtClean="0"/>
              <a:t>Label </a:t>
            </a:r>
            <a:r>
              <a:rPr lang="en-US" altLang="zh-TW" dirty="0"/>
              <a:t>transfer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774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Image Retrieval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Retrieve similar </a:t>
            </a:r>
            <a:r>
              <a:rPr lang="en-US" altLang="zh-TW" dirty="0"/>
              <a:t>image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Caffe</a:t>
            </a:r>
            <a:r>
              <a:rPr lang="en-US" altLang="zh-TW" dirty="0" smtClean="0"/>
              <a:t> CNN feature (7th layer) </a:t>
            </a:r>
            <a:r>
              <a:rPr lang="en-US" altLang="zh-TW" dirty="0"/>
              <a:t>[KSH12</a:t>
            </a:r>
            <a:r>
              <a:rPr lang="en-US" altLang="zh-TW" dirty="0" smtClean="0"/>
              <a:t>]</a:t>
            </a:r>
          </a:p>
          <a:p>
            <a:pPr lvl="1"/>
            <a:r>
              <a:rPr lang="en-US" altLang="zh-TW" dirty="0" smtClean="0"/>
              <a:t>Euclidean distance</a:t>
            </a:r>
          </a:p>
          <a:p>
            <a:pPr lvl="1"/>
            <a:r>
              <a:rPr lang="en-US" altLang="zh-TW" dirty="0" smtClean="0"/>
              <a:t>Retrieve 40 images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-36513" y="6382489"/>
            <a:ext cx="9217025" cy="6001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altLang="zh-TW" sz="1100" dirty="0" err="1" smtClean="0">
                <a:latin typeface="Times New Roman" pitchFamily="18" charset="0"/>
                <a:cs typeface="Times New Roman" pitchFamily="18" charset="0"/>
              </a:rPr>
              <a:t>Krizhevsky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, I. </a:t>
            </a:r>
            <a:r>
              <a:rPr lang="en-US" altLang="zh-TW" sz="1100" dirty="0" err="1" smtClean="0">
                <a:latin typeface="Times New Roman" pitchFamily="18" charset="0"/>
                <a:cs typeface="Times New Roman" pitchFamily="18" charset="0"/>
              </a:rPr>
              <a:t>Sutskever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, and G. E. Hinton. </a:t>
            </a:r>
            <a:r>
              <a:rPr lang="en-US" altLang="zh-TW" sz="1100" dirty="0" err="1" smtClean="0">
                <a:latin typeface="Times New Roman" pitchFamily="18" charset="0"/>
                <a:cs typeface="Times New Roman" pitchFamily="18" charset="0"/>
              </a:rPr>
              <a:t>ImageNet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>
                <a:latin typeface="Times New Roman" pitchFamily="18" charset="0"/>
                <a:cs typeface="Times New Roman" pitchFamily="18" charset="0"/>
              </a:rPr>
              <a:t>classification with deep convolutional neural networks.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zh-TW" sz="1100" i="1" dirty="0" smtClean="0">
                <a:latin typeface="Times New Roman" pitchFamily="18" charset="0"/>
                <a:cs typeface="Times New Roman" pitchFamily="18" charset="0"/>
              </a:rPr>
              <a:t>NIPS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100" dirty="0"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altLang="zh-TW" sz="11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1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3068960"/>
            <a:ext cx="9077325" cy="2981325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>
            <a:off x="8336020" y="5523584"/>
            <a:ext cx="0" cy="4546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8185177" y="6038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461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Image Segmentation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Graph-based segmentation algorithm </a:t>
                </a:r>
                <a:r>
                  <a:rPr lang="en-US" altLang="zh-TW" dirty="0" smtClean="0"/>
                  <a:t>[FH04]</a:t>
                </a:r>
              </a:p>
              <a:p>
                <a:pPr lvl="1"/>
                <a:r>
                  <a:rPr lang="en-US" altLang="zh-TW" dirty="0"/>
                  <a:t>Segment the </a:t>
                </a:r>
                <a:r>
                  <a:rPr lang="en-US" altLang="zh-TW" dirty="0" smtClean="0"/>
                  <a:t>queried images </a:t>
                </a:r>
                <a:r>
                  <a:rPr lang="en-US" altLang="zh-TW" dirty="0"/>
                  <a:t>by </a:t>
                </a:r>
                <a:r>
                  <a:rPr lang="en-US" altLang="zh-TW" dirty="0" smtClean="0"/>
                  <a:t>finest </a:t>
                </a:r>
                <a:r>
                  <a:rPr lang="en-US" altLang="zh-TW" dirty="0"/>
                  <a:t>scales</a:t>
                </a:r>
              </a:p>
              <a:p>
                <a:pPr lvl="1"/>
                <a:r>
                  <a:rPr lang="en-US" altLang="zh-TW" dirty="0" smtClean="0"/>
                  <a:t>Segment the retrieved images by four scales</a:t>
                </a:r>
              </a:p>
              <a:p>
                <a:pPr lvl="2"/>
                <a:r>
                  <a:rPr lang="en-US" altLang="zh-TW" dirty="0" smtClean="0"/>
                  <a:t>Delete the </a:t>
                </a:r>
                <a:r>
                  <a:rPr lang="en-US" altLang="zh-TW" dirty="0" err="1" smtClean="0"/>
                  <a:t>superpixels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if its label purity is less than 95%</a:t>
                </a:r>
                <a:endParaRPr lang="en-US" altLang="zh-TW" dirty="0"/>
              </a:p>
              <a:p>
                <a:pPr lvl="3"/>
                <a:endParaRPr lang="en-US" altLang="zh-TW" dirty="0" smtClean="0"/>
              </a:p>
              <a:p>
                <a:r>
                  <a:rPr lang="en-US" altLang="zh-TW" dirty="0" smtClean="0"/>
                  <a:t>The features of each </a:t>
                </a:r>
                <a:r>
                  <a:rPr lang="en-US" altLang="zh-TW" dirty="0" err="1" smtClean="0"/>
                  <a:t>superpixels</a:t>
                </a:r>
                <a:r>
                  <a:rPr lang="en-US" altLang="zh-TW" dirty="0" smtClean="0"/>
                  <a:t> (dim 1356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dirty="0" smtClean="0"/>
                  <a:t>2)</a:t>
                </a:r>
              </a:p>
              <a:p>
                <a:pPr lvl="1"/>
                <a:r>
                  <a:rPr lang="en-US" altLang="zh-TW" dirty="0" smtClean="0"/>
                  <a:t>Original size and </a:t>
                </a:r>
                <a:r>
                  <a:rPr lang="en-US" altLang="zh-TW" dirty="0"/>
                  <a:t>dilate 10 </a:t>
                </a:r>
                <a:r>
                  <a:rPr lang="en-US" altLang="zh-TW" dirty="0" smtClean="0"/>
                  <a:t>pixels</a:t>
                </a:r>
                <a:endParaRPr lang="en-US" altLang="zh-TW" dirty="0"/>
              </a:p>
              <a:p>
                <a:pPr lvl="2"/>
                <a:r>
                  <a:rPr lang="en-US" altLang="zh-TW" dirty="0" smtClean="0"/>
                  <a:t>SIFT histogram </a:t>
                </a:r>
              </a:p>
              <a:p>
                <a:pPr lvl="2"/>
                <a:r>
                  <a:rPr lang="en-US" altLang="zh-TW" dirty="0" smtClean="0"/>
                  <a:t>RGB histogram</a:t>
                </a:r>
              </a:p>
              <a:p>
                <a:pPr lvl="2"/>
                <a:r>
                  <a:rPr lang="en-US" altLang="zh-TW" dirty="0" smtClean="0"/>
                  <a:t>Location histogram</a:t>
                </a:r>
              </a:p>
              <a:p>
                <a:pPr lvl="2"/>
                <a:r>
                  <a:rPr lang="en-US" altLang="zh-TW" dirty="0" smtClean="0"/>
                  <a:t>PHOG histogram</a:t>
                </a:r>
              </a:p>
              <a:p>
                <a:r>
                  <a:rPr lang="en-US" altLang="zh-TW" dirty="0" err="1" smtClean="0"/>
                  <a:t>Superpixel</a:t>
                </a:r>
                <a:r>
                  <a:rPr lang="en-US" altLang="zh-TW" dirty="0" smtClean="0"/>
                  <a:t> retrieval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30" t="-11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-36513" y="6309320"/>
            <a:ext cx="9217025" cy="6001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 smtClean="0"/>
              <a:t>P</a:t>
            </a:r>
            <a:r>
              <a:rPr lang="en-US" altLang="zh-TW" sz="1100" dirty="0"/>
              <a:t>. F. </a:t>
            </a:r>
            <a:r>
              <a:rPr lang="en-US" altLang="zh-TW" sz="1100" dirty="0" err="1"/>
              <a:t>Felzenszwalb</a:t>
            </a:r>
            <a:r>
              <a:rPr lang="en-US" altLang="zh-TW" sz="1100" dirty="0"/>
              <a:t> and D. P. </a:t>
            </a:r>
            <a:r>
              <a:rPr lang="en-US" altLang="zh-TW" sz="1100" dirty="0" err="1"/>
              <a:t>Huttenlocher</a:t>
            </a:r>
            <a:r>
              <a:rPr lang="en-US" altLang="zh-TW" sz="1100" dirty="0"/>
              <a:t>. Efficient </a:t>
            </a:r>
            <a:r>
              <a:rPr lang="en-US" altLang="zh-TW" sz="1100" dirty="0" smtClean="0"/>
              <a:t>Graph-Based </a:t>
            </a:r>
            <a:r>
              <a:rPr lang="fr-FR" altLang="zh-TW" sz="1100" dirty="0" smtClean="0"/>
              <a:t>Image </a:t>
            </a:r>
            <a:r>
              <a:rPr lang="fr-FR" altLang="zh-TW" sz="1100" dirty="0"/>
              <a:t>Segmentation. </a:t>
            </a:r>
            <a:r>
              <a:rPr lang="fr-FR" altLang="zh-TW" sz="1100" i="1" dirty="0"/>
              <a:t>IJCV</a:t>
            </a:r>
            <a:r>
              <a:rPr lang="fr-FR" altLang="zh-TW" sz="1100" dirty="0"/>
              <a:t>, 59(2), 2004</a:t>
            </a:r>
            <a:r>
              <a:rPr lang="fr-FR" altLang="zh-TW" sz="1100" dirty="0" smtClean="0"/>
              <a:t>.</a:t>
            </a:r>
          </a:p>
          <a:p>
            <a:endParaRPr lang="fr-FR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54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Label Transfer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Label </a:t>
            </a:r>
            <a:r>
              <a:rPr lang="en-US" altLang="zh-TW" dirty="0" smtClean="0"/>
              <a:t>Transfer</a:t>
            </a:r>
          </a:p>
          <a:p>
            <a:pPr lvl="1"/>
            <a:r>
              <a:rPr lang="en-US" altLang="zh-TW" dirty="0" smtClean="0"/>
              <a:t>Four-connected pairwise MRF model</a:t>
            </a:r>
          </a:p>
          <a:p>
            <a:pPr lvl="1"/>
            <a:r>
              <a:rPr lang="en-US" altLang="zh-TW" dirty="0" smtClean="0"/>
              <a:t>Alpha-beta swap algorithm [BVZ01]</a:t>
            </a:r>
          </a:p>
          <a:p>
            <a:pPr lvl="1"/>
            <a:r>
              <a:rPr lang="en-US" altLang="zh-TW" dirty="0" smtClean="0"/>
              <a:t>Energy Function:</a:t>
            </a:r>
          </a:p>
          <a:p>
            <a:pPr lvl="2"/>
            <a:r>
              <a:rPr lang="en-US" altLang="zh-TW" dirty="0" smtClean="0"/>
              <a:t>Adjacent pixels: p, q</a:t>
            </a:r>
          </a:p>
          <a:p>
            <a:pPr lvl="2"/>
            <a:r>
              <a:rPr lang="en-US" altLang="zh-TW" dirty="0" smtClean="0"/>
              <a:t>Class : 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-36513" y="6309320"/>
            <a:ext cx="9217025" cy="6001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/>
              <a:t>Y. </a:t>
            </a:r>
            <a:r>
              <a:rPr lang="en-US" altLang="zh-TW" sz="1100" dirty="0" err="1"/>
              <a:t>Boykov</a:t>
            </a:r>
            <a:r>
              <a:rPr lang="en-US" altLang="zh-TW" sz="1100" dirty="0"/>
              <a:t>, O. </a:t>
            </a:r>
            <a:r>
              <a:rPr lang="en-US" altLang="zh-TW" sz="1100" dirty="0" err="1"/>
              <a:t>Veksler</a:t>
            </a:r>
            <a:r>
              <a:rPr lang="en-US" altLang="zh-TW" sz="1100" dirty="0"/>
              <a:t>, and R. </a:t>
            </a:r>
            <a:r>
              <a:rPr lang="en-US" altLang="zh-TW" sz="1100" dirty="0" err="1"/>
              <a:t>Zabih</a:t>
            </a:r>
            <a:r>
              <a:rPr lang="en-US" altLang="zh-TW" sz="1100" dirty="0"/>
              <a:t>. Fast approximate energy </a:t>
            </a:r>
            <a:r>
              <a:rPr lang="en-US" altLang="zh-TW" sz="1100" dirty="0" smtClean="0"/>
              <a:t>minimization via </a:t>
            </a:r>
            <a:r>
              <a:rPr lang="en-US" altLang="zh-TW" sz="1100" dirty="0"/>
              <a:t>graph cuts. </a:t>
            </a:r>
            <a:r>
              <a:rPr lang="en-US" altLang="zh-TW" sz="1100" i="1" dirty="0"/>
              <a:t>PAMI</a:t>
            </a:r>
            <a:r>
              <a:rPr lang="en-US" altLang="zh-TW" sz="1100" dirty="0"/>
              <a:t>, 23(11):1222 – 1239, 2001</a:t>
            </a:r>
            <a:r>
              <a:rPr lang="en-US" altLang="zh-TW" sz="1100" dirty="0" smtClean="0"/>
              <a:t>.</a:t>
            </a:r>
          </a:p>
          <a:p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176336" y="4077072"/>
            <a:ext cx="6791325" cy="1332728"/>
            <a:chOff x="1115616" y="3140968"/>
            <a:chExt cx="6791325" cy="1332728"/>
          </a:xfrm>
        </p:grpSpPr>
        <p:grpSp>
          <p:nvGrpSpPr>
            <p:cNvPr id="7" name="群組 6"/>
            <p:cNvGrpSpPr/>
            <p:nvPr/>
          </p:nvGrpSpPr>
          <p:grpSpPr>
            <a:xfrm>
              <a:off x="1115616" y="3140968"/>
              <a:ext cx="6791325" cy="1332728"/>
              <a:chOff x="1176337" y="2348880"/>
              <a:chExt cx="6791325" cy="1332728"/>
            </a:xfrm>
          </p:grpSpPr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6337" y="2348880"/>
                <a:ext cx="6791325" cy="914400"/>
              </a:xfrm>
              <a:prstGeom prst="rect">
                <a:avLst/>
              </a:prstGeom>
            </p:spPr>
          </p:pic>
          <p:sp>
            <p:nvSpPr>
              <p:cNvPr id="9" name="矩形圖說文字 8"/>
              <p:cNvSpPr/>
              <p:nvPr/>
            </p:nvSpPr>
            <p:spPr>
              <a:xfrm>
                <a:off x="2337718" y="3263280"/>
                <a:ext cx="2016224" cy="418328"/>
              </a:xfrm>
              <a:prstGeom prst="wedgeRectCallout">
                <a:avLst>
                  <a:gd name="adj1" fmla="val -19978"/>
                  <a:gd name="adj2" fmla="val -78384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Unary energy</a:t>
                </a:r>
              </a:p>
            </p:txBody>
          </p:sp>
        </p:grpSp>
        <p:sp>
          <p:nvSpPr>
            <p:cNvPr id="10" name="矩形圖說文字 9"/>
            <p:cNvSpPr/>
            <p:nvPr/>
          </p:nvSpPr>
          <p:spPr>
            <a:xfrm>
              <a:off x="5292080" y="4055368"/>
              <a:ext cx="2016224" cy="418328"/>
            </a:xfrm>
            <a:prstGeom prst="wedgeRectCallout">
              <a:avLst>
                <a:gd name="adj1" fmla="val -19978"/>
                <a:gd name="adj2" fmla="val -78384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Label cost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090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Label Transfer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Energy function: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Unary energy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Spatially variant label cost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899592" y="1656906"/>
            <a:ext cx="6791325" cy="1332728"/>
            <a:chOff x="1115616" y="3140968"/>
            <a:chExt cx="6791325" cy="1332728"/>
          </a:xfrm>
        </p:grpSpPr>
        <p:grpSp>
          <p:nvGrpSpPr>
            <p:cNvPr id="7" name="群組 6"/>
            <p:cNvGrpSpPr/>
            <p:nvPr/>
          </p:nvGrpSpPr>
          <p:grpSpPr>
            <a:xfrm>
              <a:off x="1115616" y="3140968"/>
              <a:ext cx="6791325" cy="1332728"/>
              <a:chOff x="1176337" y="2348880"/>
              <a:chExt cx="6791325" cy="1332728"/>
            </a:xfrm>
          </p:grpSpPr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6337" y="2348880"/>
                <a:ext cx="6791325" cy="914400"/>
              </a:xfrm>
              <a:prstGeom prst="rect">
                <a:avLst/>
              </a:prstGeom>
            </p:spPr>
          </p:pic>
          <p:sp>
            <p:nvSpPr>
              <p:cNvPr id="9" name="矩形圖說文字 8"/>
              <p:cNvSpPr/>
              <p:nvPr/>
            </p:nvSpPr>
            <p:spPr>
              <a:xfrm>
                <a:off x="2337718" y="3263280"/>
                <a:ext cx="2016224" cy="418328"/>
              </a:xfrm>
              <a:prstGeom prst="wedgeRectCallout">
                <a:avLst>
                  <a:gd name="adj1" fmla="val -19978"/>
                  <a:gd name="adj2" fmla="val -78384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Unary energy</a:t>
                </a:r>
              </a:p>
            </p:txBody>
          </p:sp>
        </p:grpSp>
        <p:sp>
          <p:nvSpPr>
            <p:cNvPr id="10" name="矩形圖說文字 9"/>
            <p:cNvSpPr/>
            <p:nvPr/>
          </p:nvSpPr>
          <p:spPr>
            <a:xfrm>
              <a:off x="5292080" y="4055368"/>
              <a:ext cx="2016224" cy="418328"/>
            </a:xfrm>
            <a:prstGeom prst="wedgeRectCallout">
              <a:avLst>
                <a:gd name="adj1" fmla="val -19978"/>
                <a:gd name="adj2" fmla="val -78384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Label cost</a:t>
              </a:r>
              <a:endParaRPr lang="zh-TW" altLang="en-US" dirty="0"/>
            </a:p>
          </p:txBody>
        </p:sp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4005064"/>
            <a:ext cx="6419850" cy="1019175"/>
          </a:xfrm>
          <a:prstGeom prst="rect">
            <a:avLst/>
          </a:prstGeom>
        </p:spPr>
      </p:pic>
      <p:grpSp>
        <p:nvGrpSpPr>
          <p:cNvPr id="13" name="群組 12"/>
          <p:cNvGrpSpPr/>
          <p:nvPr/>
        </p:nvGrpSpPr>
        <p:grpSpPr>
          <a:xfrm>
            <a:off x="1741934" y="5637655"/>
            <a:ext cx="5372100" cy="1125076"/>
            <a:chOff x="1885950" y="5173003"/>
            <a:chExt cx="5372100" cy="1125076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85950" y="5173003"/>
              <a:ext cx="5372100" cy="581025"/>
            </a:xfrm>
            <a:prstGeom prst="rect">
              <a:avLst/>
            </a:prstGeom>
          </p:spPr>
        </p:pic>
        <p:sp>
          <p:nvSpPr>
            <p:cNvPr id="15" name="矩形圖說文字 14"/>
            <p:cNvSpPr/>
            <p:nvPr/>
          </p:nvSpPr>
          <p:spPr>
            <a:xfrm>
              <a:off x="1885950" y="5826036"/>
              <a:ext cx="2283268" cy="472043"/>
            </a:xfrm>
            <a:prstGeom prst="wedgeRectCallout">
              <a:avLst>
                <a:gd name="adj1" fmla="val 29287"/>
                <a:gd name="adj2" fmla="val -78384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Color similarity</a:t>
              </a:r>
              <a:endParaRPr lang="zh-TW" altLang="en-US" dirty="0"/>
            </a:p>
          </p:txBody>
        </p:sp>
      </p:grpSp>
      <p:sp>
        <p:nvSpPr>
          <p:cNvPr id="16" name="矩形圖說文字 15"/>
          <p:cNvSpPr/>
          <p:nvPr/>
        </p:nvSpPr>
        <p:spPr>
          <a:xfrm>
            <a:off x="4283968" y="6321037"/>
            <a:ext cx="3096344" cy="429264"/>
          </a:xfrm>
          <a:prstGeom prst="wedgeRectCallout">
            <a:avLst>
              <a:gd name="adj1" fmla="val -31491"/>
              <a:gd name="adj2" fmla="val -821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Label co-occurrence statistics</a:t>
            </a:r>
            <a:endParaRPr lang="zh-TW" altLang="en-US" dirty="0"/>
          </a:p>
        </p:txBody>
      </p:sp>
      <p:sp>
        <p:nvSpPr>
          <p:cNvPr id="17" name="矩形圖說文字 16"/>
          <p:cNvSpPr/>
          <p:nvPr/>
        </p:nvSpPr>
        <p:spPr>
          <a:xfrm>
            <a:off x="5580112" y="3550732"/>
            <a:ext cx="2016224" cy="418328"/>
          </a:xfrm>
          <a:prstGeom prst="wedgeRectCallout">
            <a:avLst>
              <a:gd name="adj1" fmla="val -21204"/>
              <a:gd name="adj2" fmla="val 8506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Intersection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47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SIFT Flow</a:t>
                </a:r>
              </a:p>
              <a:p>
                <a:pPr lvl="1"/>
                <a:r>
                  <a:rPr lang="en-US" altLang="zh-TW" dirty="0" smtClean="0"/>
                  <a:t>2688 images (256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dirty="0" smtClean="0"/>
                  <a:t>256)</a:t>
                </a:r>
              </a:p>
              <a:p>
                <a:pPr lvl="1"/>
                <a:r>
                  <a:rPr lang="en-US" altLang="zh-TW" dirty="0" smtClean="0"/>
                  <a:t>33 classes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30" t="-11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284984"/>
            <a:ext cx="7310841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0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[TL14] Sift Flow dataset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79388"/>
            <a:ext cx="6408712" cy="376583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36513" y="6093296"/>
            <a:ext cx="9217025" cy="7694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J. Yang, B. Price, S. Cohen and </a:t>
            </a:r>
            <a:r>
              <a:rPr lang="en-US" altLang="zh-TW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M.Yang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Context driven scene parsing with attention to rare classes. In </a:t>
            </a:r>
            <a:r>
              <a:rPr lang="en-US" altLang="zh-TW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CVPR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2014.</a:t>
            </a:r>
          </a:p>
          <a:p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F. Tung and J. J. Little.  </a:t>
            </a:r>
            <a:r>
              <a:rPr lang="en-US" altLang="zh-TW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CollageParsing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Nonparametric scene parsing by adaptive overlapping windows. In </a:t>
            </a:r>
            <a:r>
              <a:rPr lang="en-US" altLang="zh-TW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ECCV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2014.</a:t>
            </a:r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[33] 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en-US" altLang="zh-TW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Tighe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S. </a:t>
            </a:r>
            <a:r>
              <a:rPr lang="en-US" altLang="zh-TW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Lazebnik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Finding things: Image parsing with regions and per-exemplar detectors. In </a:t>
            </a:r>
            <a:r>
              <a:rPr lang="en-US" altLang="zh-TW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CVPR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2013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267744" y="5399505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[YPCY14]       (non-para)           79.8         48.7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300192" y="40770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[TL14]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10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perPixel</a:t>
            </a:r>
            <a:r>
              <a:rPr lang="en-US" altLang="zh-TW" dirty="0" smtClean="0"/>
              <a:t> </a:t>
            </a:r>
            <a:r>
              <a:rPr lang="en-US" altLang="zh-TW" dirty="0"/>
              <a:t>accuracy = </a:t>
            </a:r>
            <a:r>
              <a:rPr lang="en-US" altLang="zh-TW" dirty="0" smtClean="0"/>
              <a:t>81.47%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44" y="2647356"/>
            <a:ext cx="2545680" cy="254568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122" y="2647356"/>
            <a:ext cx="5705169" cy="258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0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44923</TotalTime>
  <Words>401</Words>
  <Application>Microsoft Office PowerPoint</Application>
  <PresentationFormat>如螢幕大小 (4:3)</PresentationFormat>
  <Paragraphs>93</Paragraphs>
  <Slides>12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Arial</vt:lpstr>
      <vt:lpstr>Calibri</vt:lpstr>
      <vt:lpstr>Cambria Math</vt:lpstr>
      <vt:lpstr>Times New Roman</vt:lpstr>
      <vt:lpstr>Office 佈景主題</vt:lpstr>
      <vt:lpstr>Nonparametric Scene Parsing</vt:lpstr>
      <vt:lpstr>Baseline System</vt:lpstr>
      <vt:lpstr>Image Retrieval</vt:lpstr>
      <vt:lpstr>Image Segmentation</vt:lpstr>
      <vt:lpstr>Label Transfer</vt:lpstr>
      <vt:lpstr>Label Transfer</vt:lpstr>
      <vt:lpstr>Dataset</vt:lpstr>
      <vt:lpstr>Experiments</vt:lpstr>
      <vt:lpstr>Result</vt:lpstr>
      <vt:lpstr>Result</vt:lpstr>
      <vt:lpstr>Runtime</vt:lpstr>
      <vt:lpstr>Future Work</vt:lpstr>
    </vt:vector>
  </TitlesOfParts>
  <Company>National Central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Jessee</dc:creator>
  <cp:lastModifiedBy>Allen</cp:lastModifiedBy>
  <cp:revision>1024</cp:revision>
  <dcterms:created xsi:type="dcterms:W3CDTF">2012-05-01T13:47:34Z</dcterms:created>
  <dcterms:modified xsi:type="dcterms:W3CDTF">2014-10-05T21:50:04Z</dcterms:modified>
</cp:coreProperties>
</file>