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3" r:id="rId3"/>
    <p:sldId id="291" r:id="rId4"/>
    <p:sldId id="293" r:id="rId5"/>
    <p:sldId id="300" r:id="rId6"/>
    <p:sldId id="294" r:id="rId7"/>
    <p:sldId id="295" r:id="rId8"/>
    <p:sldId id="274" r:id="rId9"/>
    <p:sldId id="278" r:id="rId10"/>
    <p:sldId id="301" r:id="rId11"/>
    <p:sldId id="298" r:id="rId12"/>
    <p:sldId id="308" r:id="rId13"/>
    <p:sldId id="304" r:id="rId14"/>
    <p:sldId id="305" r:id="rId15"/>
    <p:sldId id="306" r:id="rId16"/>
    <p:sldId id="30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" initials="A" lastIdx="1" clrIdx="0">
    <p:extLst>
      <p:ext uri="{19B8F6BF-5375-455C-9EA6-DF929625EA0E}">
        <p15:presenceInfo xmlns:p15="http://schemas.microsoft.com/office/powerpoint/2012/main" userId="Al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0962" autoAdjust="0"/>
  </p:normalViewPr>
  <p:slideViewPr>
    <p:cSldViewPr>
      <p:cViewPr varScale="1">
        <p:scale>
          <a:sx n="116" d="100"/>
          <a:sy n="116" d="100"/>
        </p:scale>
        <p:origin x="12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5AB77-6224-43F4-AB85-F873917A56DA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993-A0E7-4970-B23D-D5573F3D8E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98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11CD5-9D0F-4D98-8835-298E871C02F0}" type="datetimeFigureOut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9C1E-4696-4BDC-9A8E-0138B74C9C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0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1C2D-E48F-435C-9C24-35691D97605B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80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EFF-5617-44F9-9D8B-FC068B8D2A8F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A5E-546F-4949-AD79-7288D5166050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4006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508-FFF4-4640-A134-2F130C465CAD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0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AD1-3445-4488-9446-849CDE6E3BBA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A4D-5230-4569-A4EB-B3FE8ECAFF99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13D7-96CD-48CF-9EA4-E7E3D5104EAF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8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76E8-6BA4-46BB-B4DD-2F50D0ADD016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FC3F-9AFD-46ED-9035-4FD78867A42E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F21-12B2-486F-AF8A-E3DE8A077B61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2D2-5CA1-4B3D-B0BD-6F6D47208874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5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DB3DCF-7DDB-4FD6-B331-C2FBFA97EC3F}" type="datetime1">
              <a:rPr lang="zh-TW" altLang="en-US" smtClean="0"/>
              <a:pPr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9752" y="6448251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Nonparametric Scene Parsing</a:t>
            </a:r>
            <a:br>
              <a:rPr lang="en-US" altLang="zh-TW" dirty="0" smtClean="0"/>
            </a:br>
            <a:r>
              <a:rPr lang="en-US" altLang="zh-TW" dirty="0" smtClean="0"/>
              <a:t>(window based)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7846640" cy="2304256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706116"/>
              </p:ext>
            </p:extLst>
          </p:nvPr>
        </p:nvGraphicFramePr>
        <p:xfrm>
          <a:off x="899592" y="1484784"/>
          <a:ext cx="7200800" cy="3697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72"/>
                <a:gridCol w="1368152"/>
                <a:gridCol w="1368152"/>
                <a:gridCol w="2016224"/>
              </a:tblGrid>
              <a:tr h="176492"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per-pixel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per-class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9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State-of-the-art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baseline [YPCY14]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78.0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27.5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Superpixel</a:t>
                      </a: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based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full [YPCY14]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79.8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48.7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Rare</a:t>
                      </a:r>
                      <a:r>
                        <a:rPr lang="en-US" altLang="zh-TW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class / semantic context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2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Collage Parsing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[TJ14]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77.1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41.1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Window based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8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My results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 smtClean="0">
                          <a:effectLst/>
                        </a:rPr>
                        <a:t>superPixel</a:t>
                      </a:r>
                      <a:r>
                        <a:rPr lang="en-US" sz="2000" u="none" strike="noStrike" dirty="0" smtClean="0">
                          <a:effectLst/>
                        </a:rPr>
                        <a:t> 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71.59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22.08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window 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66.51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32.02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36513" y="6285220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Yang, B. Price, S. Cohen and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M.Yang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“Context driven scene parsing with attention to rare classes.”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“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/>
              <a:t>Collage Parsing [TJ14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nly </a:t>
            </a:r>
            <a:r>
              <a:rPr lang="en-US" altLang="zh-TW" dirty="0"/>
              <a:t>transfer the </a:t>
            </a:r>
            <a:r>
              <a:rPr lang="en-US" altLang="zh-TW" dirty="0" smtClean="0"/>
              <a:t>best match window</a:t>
            </a:r>
          </a:p>
          <a:p>
            <a:pPr lvl="1"/>
            <a:r>
              <a:rPr lang="en-US" altLang="zh-TW" dirty="0" smtClean="0"/>
              <a:t>Transfer multi window to one query region?</a:t>
            </a:r>
          </a:p>
          <a:p>
            <a:endParaRPr lang="en-US" altLang="zh-TW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</a:rPr>
              <a:t>Window number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+mn-lt"/>
              </a:rPr>
              <a:t>R-CNN : about 2000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+mn-lt"/>
              </a:rPr>
              <a:t>In my </a:t>
            </a:r>
            <a:r>
              <a:rPr lang="en-US" altLang="zh-TW" dirty="0" smtClean="0"/>
              <a:t>experiment : about 100</a:t>
            </a:r>
            <a:endParaRPr lang="en-US" altLang="zh-TW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altLang="zh-TW" dirty="0" smtClean="0">
              <a:latin typeface="+mn-lt"/>
            </a:endParaRPr>
          </a:p>
          <a:p>
            <a:r>
              <a:rPr lang="en-US" altLang="zh-TW" smtClean="0">
                <a:latin typeface="+mn-lt"/>
              </a:rPr>
              <a:t>Semantic retrieval [TJ14]</a:t>
            </a:r>
            <a:endParaRPr lang="en-US" altLang="zh-TW" dirty="0" smtClean="0">
              <a:latin typeface="+mn-lt"/>
            </a:endParaRP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label </a:t>
            </a:r>
            <a:r>
              <a:rPr lang="en-US" altLang="zh-TW" dirty="0" smtClean="0"/>
              <a:t>fields </a:t>
            </a:r>
            <a:r>
              <a:rPr lang="en-US" altLang="zh-TW" dirty="0"/>
              <a:t>may need to be resized</a:t>
            </a:r>
            <a:endParaRPr lang="en-US" altLang="zh-TW" dirty="0" smtClean="0">
              <a:latin typeface="+mn-lt"/>
            </a:endParaRPr>
          </a:p>
          <a:p>
            <a:pPr lvl="1"/>
            <a:r>
              <a:rPr lang="en-US" altLang="zh-TW" dirty="0" smtClean="0">
                <a:latin typeface="+mn-lt"/>
              </a:rPr>
              <a:t>Improve 2% accuracy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285220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Tung and J. J. Little.  “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Semantic </a:t>
            </a:r>
            <a:r>
              <a:rPr lang="en-US" altLang="zh-TW" sz="4400" dirty="0" smtClean="0"/>
              <a:t>retrieval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" y="1916832"/>
            <a:ext cx="9009736" cy="26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8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" y="-27384"/>
            <a:ext cx="5195552" cy="23379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" y="2348880"/>
            <a:ext cx="5215169" cy="22434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580988"/>
            <a:ext cx="5220222" cy="22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85478"/>
            <a:ext cx="5819775" cy="2495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8444"/>
            <a:ext cx="58483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983010"/>
            <a:ext cx="2847975" cy="2867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40" y="975643"/>
            <a:ext cx="2847975" cy="2867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0" y="983010"/>
            <a:ext cx="2651969" cy="2662014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7" y="4045257"/>
            <a:ext cx="2677127" cy="268719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565" y="3964867"/>
            <a:ext cx="2847975" cy="28479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217" y="3955341"/>
            <a:ext cx="2847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內容版面配置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04664"/>
            <a:ext cx="1152128" cy="58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based label transfer [TJ14]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25947"/>
            <a:ext cx="8257050" cy="53101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6513" y="6454497"/>
            <a:ext cx="9217025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“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Baseline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Nonparametric scene parsing</a:t>
            </a:r>
            <a:endParaRPr lang="en-US" altLang="zh-TW" dirty="0"/>
          </a:p>
          <a:p>
            <a:pPr lvl="1"/>
            <a:r>
              <a:rPr lang="en-US" altLang="zh-TW" dirty="0" smtClean="0"/>
              <a:t>Image </a:t>
            </a:r>
            <a:r>
              <a:rPr lang="en-US" altLang="zh-TW" dirty="0"/>
              <a:t>retrieval</a:t>
            </a:r>
          </a:p>
          <a:p>
            <a:pPr lvl="1"/>
            <a:r>
              <a:rPr lang="en-US" altLang="zh-TW" dirty="0" smtClean="0"/>
              <a:t>Image segmentation</a:t>
            </a:r>
          </a:p>
          <a:p>
            <a:pPr lvl="2"/>
            <a:r>
              <a:rPr lang="en-US" altLang="zh-TW" dirty="0" smtClean="0"/>
              <a:t>Object window (instead of </a:t>
            </a:r>
            <a:r>
              <a:rPr lang="en-US" altLang="zh-TW" dirty="0" err="1" smtClean="0"/>
              <a:t>superpixels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Label transfer</a:t>
            </a:r>
          </a:p>
          <a:p>
            <a:pPr lvl="2"/>
            <a:r>
              <a:rPr lang="en-US" altLang="zh-TW" dirty="0" smtClean="0"/>
              <a:t>Window based label transfer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Retrieval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Retrieve similar </a:t>
            </a:r>
            <a:r>
              <a:rPr lang="en-US" altLang="zh-TW" dirty="0"/>
              <a:t>image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Caffe</a:t>
            </a:r>
            <a:r>
              <a:rPr lang="en-US" altLang="zh-TW" dirty="0" smtClean="0"/>
              <a:t> CNN feature (7th layer) </a:t>
            </a:r>
            <a:r>
              <a:rPr lang="en-US" altLang="zh-TW" dirty="0"/>
              <a:t>[KSH12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Euclidean distance</a:t>
            </a:r>
          </a:p>
          <a:p>
            <a:pPr lvl="1"/>
            <a:r>
              <a:rPr lang="en-US" altLang="zh-TW" dirty="0" smtClean="0"/>
              <a:t>Retrieve 400 images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6513" y="6382489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and G. E. Hinton.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>
                <a:latin typeface="Times New Roman" pitchFamily="18" charset="0"/>
                <a:cs typeface="Times New Roman" pitchFamily="18" charset="0"/>
              </a:rPr>
              <a:t>classification with deep convolutional neural networks.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TW" sz="1100" i="1" dirty="0" smtClean="0">
                <a:latin typeface="Times New Roman" pitchFamily="18" charset="0"/>
                <a:cs typeface="Times New Roman" pitchFamily="18" charset="0"/>
              </a:rPr>
              <a:t>NIPS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100" dirty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TW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068960"/>
            <a:ext cx="9077325" cy="2981325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8336020" y="5523584"/>
            <a:ext cx="0" cy="454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185177" y="6038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Segmentation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R-CNN [GDDM14]</a:t>
            </a:r>
          </a:p>
          <a:p>
            <a:pPr lvl="1"/>
            <a:r>
              <a:rPr lang="en-US" altLang="zh-TW" dirty="0" smtClean="0"/>
              <a:t>Region proposals</a:t>
            </a:r>
            <a:r>
              <a:rPr lang="zh-TW" altLang="en-US" dirty="0" smtClean="0"/>
              <a:t> </a:t>
            </a:r>
            <a:r>
              <a:rPr lang="en-US" altLang="zh-TW" dirty="0" smtClean="0"/>
              <a:t>/ feature extraction</a:t>
            </a:r>
          </a:p>
          <a:p>
            <a:pPr lvl="2"/>
            <a:r>
              <a:rPr lang="en-US" altLang="zh-TW" dirty="0" smtClean="0"/>
              <a:t>Selective search [USGS12]</a:t>
            </a:r>
          </a:p>
          <a:p>
            <a:pPr lvl="2"/>
            <a:r>
              <a:rPr lang="en-US" altLang="zh-TW" dirty="0" smtClean="0"/>
              <a:t>Dilate 16 pixels</a:t>
            </a:r>
          </a:p>
          <a:p>
            <a:pPr lvl="2"/>
            <a:r>
              <a:rPr lang="en-US" altLang="zh-TW" dirty="0" smtClean="0"/>
              <a:t>Resize to 227*227</a:t>
            </a:r>
          </a:p>
          <a:p>
            <a:pPr lvl="2"/>
            <a:r>
              <a:rPr lang="en-US" altLang="zh-TW" dirty="0" smtClean="0"/>
              <a:t>Extract </a:t>
            </a:r>
            <a:r>
              <a:rPr lang="en-US" altLang="zh-TW" dirty="0" err="1" smtClean="0"/>
              <a:t>Caffe</a:t>
            </a:r>
            <a:r>
              <a:rPr lang="en-US" altLang="zh-TW" dirty="0" smtClean="0"/>
              <a:t> CNN feature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093296"/>
            <a:ext cx="9217025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Ross </a:t>
            </a:r>
            <a:r>
              <a:rPr lang="en-US" altLang="zh-TW" sz="1100" dirty="0" err="1" smtClean="0"/>
              <a:t>Girshick</a:t>
            </a:r>
            <a:r>
              <a:rPr lang="en-US" altLang="zh-TW" sz="1100" dirty="0" smtClean="0"/>
              <a:t>, Jeff Donahue, Trevor Darrell and </a:t>
            </a:r>
            <a:r>
              <a:rPr lang="en-US" altLang="zh-TW" sz="1100" dirty="0" err="1" smtClean="0"/>
              <a:t>Jitendra</a:t>
            </a:r>
            <a:r>
              <a:rPr lang="en-US" altLang="zh-TW" sz="1100" dirty="0" smtClean="0"/>
              <a:t> Malik, “Rich </a:t>
            </a:r>
            <a:r>
              <a:rPr lang="en-US" altLang="zh-TW" sz="1100" dirty="0"/>
              <a:t>feature hierarchies for accurate object detection and semantic </a:t>
            </a:r>
            <a:r>
              <a:rPr lang="en-US" altLang="zh-TW" sz="1100" dirty="0" smtClean="0"/>
              <a:t>segmentation,”</a:t>
            </a:r>
            <a:r>
              <a:rPr lang="fr-FR" altLang="zh-TW" sz="1100" dirty="0" smtClean="0"/>
              <a:t>  </a:t>
            </a:r>
            <a:r>
              <a:rPr lang="fr-FR" altLang="zh-TW" sz="1100" i="1" dirty="0" smtClean="0"/>
              <a:t>CVPR</a:t>
            </a:r>
            <a:r>
              <a:rPr lang="fr-FR" altLang="zh-TW" sz="1100" dirty="0" smtClean="0"/>
              <a:t>,  2014.</a:t>
            </a:r>
          </a:p>
          <a:p>
            <a:r>
              <a:rPr lang="fr-FR" altLang="zh-TW" sz="1100" dirty="0" smtClean="0">
                <a:cs typeface="Times New Roman" panose="02020603050405020304" pitchFamily="18" charset="0"/>
              </a:rPr>
              <a:t>J.R.R. Uijlings, K.E.A. Van de Sande, T.Gevers, and A.W.M. Smeulders, </a:t>
            </a:r>
            <a:r>
              <a:rPr lang="en-US" altLang="zh-TW" sz="1100" dirty="0" smtClean="0">
                <a:cs typeface="Times New Roman" panose="02020603050405020304" pitchFamily="18" charset="0"/>
              </a:rPr>
              <a:t>“</a:t>
            </a:r>
            <a:r>
              <a:rPr lang="fr-FR" altLang="zh-TW" sz="1100" dirty="0" smtClean="0">
                <a:cs typeface="Times New Roman" panose="02020603050405020304" pitchFamily="18" charset="0"/>
              </a:rPr>
              <a:t>Selective Search for Object Recognition,</a:t>
            </a:r>
            <a:r>
              <a:rPr lang="en-US" altLang="zh-TW" sz="1100" dirty="0" smtClean="0">
                <a:cs typeface="Times New Roman" panose="02020603050405020304" pitchFamily="18" charset="0"/>
              </a:rPr>
              <a:t>” </a:t>
            </a:r>
            <a:r>
              <a:rPr lang="en-US" altLang="zh-TW" sz="1100" i="1" dirty="0" smtClean="0">
                <a:cs typeface="Times New Roman" panose="02020603050405020304" pitchFamily="18" charset="0"/>
              </a:rPr>
              <a:t>IJCV</a:t>
            </a:r>
            <a:r>
              <a:rPr lang="en-US" altLang="zh-TW" sz="1100" dirty="0" smtClean="0">
                <a:cs typeface="Times New Roman" panose="02020603050405020304" pitchFamily="18" charset="0"/>
              </a:rPr>
              <a:t>, 2012</a:t>
            </a:r>
            <a:endParaRPr lang="fr-FR" altLang="zh-TW" sz="1100" dirty="0">
              <a:cs typeface="Times New Roman" panose="02020603050405020304" pitchFamily="18" charset="0"/>
            </a:endParaRPr>
          </a:p>
          <a:p>
            <a:endParaRPr lang="en-US" altLang="zh-TW" sz="1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en-US" altLang="zh-TW" dirty="0" smtClean="0"/>
              <a:t>Transfer</a:t>
            </a:r>
          </a:p>
          <a:p>
            <a:pPr lvl="1"/>
            <a:r>
              <a:rPr lang="en-US" altLang="zh-TW" dirty="0" smtClean="0"/>
              <a:t>Four-connected pairwise MRF model</a:t>
            </a:r>
          </a:p>
          <a:p>
            <a:pPr lvl="1"/>
            <a:r>
              <a:rPr lang="en-US" altLang="zh-TW" dirty="0" smtClean="0"/>
              <a:t>Alpha-beta swap algorithm [BVZ01]</a:t>
            </a:r>
          </a:p>
          <a:p>
            <a:pPr lvl="1"/>
            <a:r>
              <a:rPr lang="en-US" altLang="zh-TW" dirty="0" smtClean="0"/>
              <a:t>Energy Function:</a:t>
            </a:r>
          </a:p>
          <a:p>
            <a:pPr lvl="2"/>
            <a:r>
              <a:rPr lang="en-US" altLang="zh-TW" dirty="0" smtClean="0"/>
              <a:t>Adjacent pixels: p, q</a:t>
            </a:r>
          </a:p>
          <a:p>
            <a:pPr lvl="2"/>
            <a:r>
              <a:rPr lang="en-US" altLang="zh-TW" dirty="0" smtClean="0"/>
              <a:t>Class :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309320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Y. </a:t>
            </a:r>
            <a:r>
              <a:rPr lang="en-US" altLang="zh-TW" sz="1100" dirty="0" err="1"/>
              <a:t>Boykov</a:t>
            </a:r>
            <a:r>
              <a:rPr lang="en-US" altLang="zh-TW" sz="1100" dirty="0"/>
              <a:t>, O. </a:t>
            </a:r>
            <a:r>
              <a:rPr lang="en-US" altLang="zh-TW" sz="1100" dirty="0" err="1"/>
              <a:t>Veksler</a:t>
            </a:r>
            <a:r>
              <a:rPr lang="en-US" altLang="zh-TW" sz="1100" dirty="0"/>
              <a:t>, and R. </a:t>
            </a:r>
            <a:r>
              <a:rPr lang="en-US" altLang="zh-TW" sz="1100" dirty="0" err="1"/>
              <a:t>Zabih</a:t>
            </a:r>
            <a:r>
              <a:rPr lang="en-US" altLang="zh-TW" sz="1100" dirty="0"/>
              <a:t>. </a:t>
            </a:r>
            <a:r>
              <a:rPr lang="en-US" altLang="zh-TW" sz="1100" dirty="0" smtClean="0"/>
              <a:t>“Fast </a:t>
            </a:r>
            <a:r>
              <a:rPr lang="en-US" altLang="zh-TW" sz="1100" dirty="0"/>
              <a:t>approximate energy </a:t>
            </a:r>
            <a:r>
              <a:rPr lang="en-US" altLang="zh-TW" sz="1100" dirty="0" smtClean="0"/>
              <a:t>minimization via </a:t>
            </a:r>
            <a:r>
              <a:rPr lang="en-US" altLang="zh-TW" sz="1100" dirty="0"/>
              <a:t>graph cuts</a:t>
            </a:r>
            <a:r>
              <a:rPr lang="en-US" altLang="zh-TW" sz="1100" dirty="0" smtClean="0"/>
              <a:t>.” </a:t>
            </a:r>
            <a:r>
              <a:rPr lang="en-US" altLang="zh-TW" sz="1100" i="1" dirty="0"/>
              <a:t>PAMI</a:t>
            </a:r>
            <a:r>
              <a:rPr lang="en-US" altLang="zh-TW" sz="1100" dirty="0"/>
              <a:t>, 23(11):1222 – 1239, 2001</a:t>
            </a:r>
            <a:r>
              <a:rPr lang="en-US" altLang="zh-TW" sz="1100" dirty="0" smtClean="0"/>
              <a:t>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76336" y="4077072"/>
            <a:ext cx="6791325" cy="1332728"/>
            <a:chOff x="1115616" y="3140968"/>
            <a:chExt cx="6791325" cy="1332728"/>
          </a:xfrm>
        </p:grpSpPr>
        <p:grpSp>
          <p:nvGrpSpPr>
            <p:cNvPr id="7" name="群組 6"/>
            <p:cNvGrpSpPr/>
            <p:nvPr/>
          </p:nvGrpSpPr>
          <p:grpSpPr>
            <a:xfrm>
              <a:off x="1115616" y="3140968"/>
              <a:ext cx="6791325" cy="1332728"/>
              <a:chOff x="1176337" y="2348880"/>
              <a:chExt cx="6791325" cy="1332728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337" y="2348880"/>
                <a:ext cx="6791325" cy="914400"/>
              </a:xfrm>
              <a:prstGeom prst="rect">
                <a:avLst/>
              </a:prstGeom>
            </p:spPr>
          </p:pic>
          <p:sp>
            <p:nvSpPr>
              <p:cNvPr id="9" name="矩形圖說文字 8"/>
              <p:cNvSpPr/>
              <p:nvPr/>
            </p:nvSpPr>
            <p:spPr>
              <a:xfrm>
                <a:off x="2337718" y="3263280"/>
                <a:ext cx="2016224" cy="418328"/>
              </a:xfrm>
              <a:prstGeom prst="wedgeRectCallout">
                <a:avLst>
                  <a:gd name="adj1" fmla="val -19978"/>
                  <a:gd name="adj2" fmla="val -783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Unary energy</a:t>
                </a:r>
              </a:p>
            </p:txBody>
          </p:sp>
        </p:grpSp>
        <p:sp>
          <p:nvSpPr>
            <p:cNvPr id="10" name="矩形圖說文字 9"/>
            <p:cNvSpPr/>
            <p:nvPr/>
          </p:nvSpPr>
          <p:spPr>
            <a:xfrm>
              <a:off x="5292080" y="4055368"/>
              <a:ext cx="2016224" cy="418328"/>
            </a:xfrm>
            <a:prstGeom prst="wedgeRectCallout">
              <a:avLst>
                <a:gd name="adj1" fmla="val -19978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cost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9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Energy function: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Unary energy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Spatially variant label cost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99592" y="1656906"/>
            <a:ext cx="6791325" cy="1332728"/>
            <a:chOff x="1115616" y="3140968"/>
            <a:chExt cx="6791325" cy="1332728"/>
          </a:xfrm>
        </p:grpSpPr>
        <p:grpSp>
          <p:nvGrpSpPr>
            <p:cNvPr id="7" name="群組 6"/>
            <p:cNvGrpSpPr/>
            <p:nvPr/>
          </p:nvGrpSpPr>
          <p:grpSpPr>
            <a:xfrm>
              <a:off x="1115616" y="3140968"/>
              <a:ext cx="6791325" cy="1332728"/>
              <a:chOff x="1176337" y="2348880"/>
              <a:chExt cx="6791325" cy="1332728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337" y="2348880"/>
                <a:ext cx="6791325" cy="914400"/>
              </a:xfrm>
              <a:prstGeom prst="rect">
                <a:avLst/>
              </a:prstGeom>
            </p:spPr>
          </p:pic>
          <p:sp>
            <p:nvSpPr>
              <p:cNvPr id="9" name="矩形圖說文字 8"/>
              <p:cNvSpPr/>
              <p:nvPr/>
            </p:nvSpPr>
            <p:spPr>
              <a:xfrm>
                <a:off x="2337718" y="3263280"/>
                <a:ext cx="2016224" cy="418328"/>
              </a:xfrm>
              <a:prstGeom prst="wedgeRectCallout">
                <a:avLst>
                  <a:gd name="adj1" fmla="val -19978"/>
                  <a:gd name="adj2" fmla="val -783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Unary energy</a:t>
                </a:r>
              </a:p>
            </p:txBody>
          </p:sp>
        </p:grpSp>
        <p:sp>
          <p:nvSpPr>
            <p:cNvPr id="10" name="矩形圖說文字 9"/>
            <p:cNvSpPr/>
            <p:nvPr/>
          </p:nvSpPr>
          <p:spPr>
            <a:xfrm>
              <a:off x="5292080" y="4055368"/>
              <a:ext cx="2016224" cy="418328"/>
            </a:xfrm>
            <a:prstGeom prst="wedgeRectCallout">
              <a:avLst>
                <a:gd name="adj1" fmla="val -19978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cost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741934" y="5637655"/>
            <a:ext cx="5372100" cy="1125076"/>
            <a:chOff x="1885950" y="5173003"/>
            <a:chExt cx="5372100" cy="1125076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5950" y="5173003"/>
              <a:ext cx="5372100" cy="581025"/>
            </a:xfrm>
            <a:prstGeom prst="rect">
              <a:avLst/>
            </a:prstGeom>
          </p:spPr>
        </p:pic>
        <p:sp>
          <p:nvSpPr>
            <p:cNvPr id="15" name="矩形圖說文字 14"/>
            <p:cNvSpPr/>
            <p:nvPr/>
          </p:nvSpPr>
          <p:spPr>
            <a:xfrm>
              <a:off x="1885950" y="5826036"/>
              <a:ext cx="2283268" cy="472043"/>
            </a:xfrm>
            <a:prstGeom prst="wedgeRectCallout">
              <a:avLst>
                <a:gd name="adj1" fmla="val 29287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Color similarity</a:t>
              </a:r>
              <a:endParaRPr lang="zh-TW" altLang="en-US" dirty="0"/>
            </a:p>
          </p:txBody>
        </p:sp>
      </p:grpSp>
      <p:sp>
        <p:nvSpPr>
          <p:cNvPr id="16" name="矩形圖說文字 15"/>
          <p:cNvSpPr/>
          <p:nvPr/>
        </p:nvSpPr>
        <p:spPr>
          <a:xfrm>
            <a:off x="4283968" y="6321037"/>
            <a:ext cx="3096344" cy="429264"/>
          </a:xfrm>
          <a:prstGeom prst="wedgeRectCallout">
            <a:avLst>
              <a:gd name="adj1" fmla="val -31491"/>
              <a:gd name="adj2" fmla="val -821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Label co-occurrence statistics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2771800" y="3572408"/>
            <a:ext cx="2016224" cy="418328"/>
          </a:xfrm>
          <a:prstGeom prst="wedgeRectCallout">
            <a:avLst>
              <a:gd name="adj1" fmla="val -21204"/>
              <a:gd name="adj2" fmla="val 85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 similarity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972" y="4140484"/>
            <a:ext cx="2838450" cy="581025"/>
          </a:xfrm>
          <a:prstGeom prst="rect">
            <a:avLst/>
          </a:prstGeom>
        </p:spPr>
      </p:pic>
      <p:sp>
        <p:nvSpPr>
          <p:cNvPr id="19" name="矩形圖說文字 18"/>
          <p:cNvSpPr/>
          <p:nvPr/>
        </p:nvSpPr>
        <p:spPr>
          <a:xfrm>
            <a:off x="4427984" y="4788432"/>
            <a:ext cx="2376264" cy="590542"/>
          </a:xfrm>
          <a:prstGeom prst="wedgeRectCallout">
            <a:avLst>
              <a:gd name="adj1" fmla="val -19978"/>
              <a:gd name="adj2" fmla="val -783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Give the penalty to</a:t>
            </a:r>
          </a:p>
          <a:p>
            <a:pPr algn="ctr"/>
            <a:r>
              <a:rPr lang="en-US" altLang="zh-TW" dirty="0" smtClean="0"/>
              <a:t> frequency of class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692" y="4771859"/>
            <a:ext cx="1684488" cy="5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SIFT Flow</a:t>
                </a:r>
              </a:p>
              <a:p>
                <a:pPr lvl="1"/>
                <a:r>
                  <a:rPr lang="en-US" altLang="zh-TW" dirty="0" smtClean="0"/>
                  <a:t>200 testing images</a:t>
                </a:r>
              </a:p>
              <a:p>
                <a:pPr lvl="1"/>
                <a:r>
                  <a:rPr lang="en-US" altLang="zh-TW" dirty="0" smtClean="0"/>
                  <a:t>2488 training images </a:t>
                </a:r>
              </a:p>
              <a:p>
                <a:pPr lvl="1"/>
                <a:r>
                  <a:rPr lang="en-US" altLang="zh-TW" dirty="0" smtClean="0"/>
                  <a:t>33 classes</a:t>
                </a:r>
              </a:p>
              <a:p>
                <a:pPr lvl="1"/>
                <a:r>
                  <a:rPr lang="en-US" altLang="zh-TW" dirty="0" smtClean="0"/>
                  <a:t>Image size </a:t>
                </a:r>
                <a:r>
                  <a:rPr lang="en-US" altLang="zh-TW" dirty="0"/>
                  <a:t>256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256</a:t>
                </a:r>
              </a:p>
              <a:p>
                <a:pPr lvl="1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0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4984"/>
            <a:ext cx="731084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[TL14] Sift Flow 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79388"/>
            <a:ext cx="6408712" cy="37658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6513" y="6093296"/>
            <a:ext cx="9217025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Yang, B. Price, S. Cohen and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M.Yang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Context driven scene parsing with attention to rare classes.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[33]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Tighe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Lazebnik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Finding things: Image parsing with regions and per-exemplar detectors. In </a:t>
            </a:r>
            <a:r>
              <a:rPr lang="en-US" altLang="zh-TW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67744" y="539950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[YPCY14]       (non-para)           79.8         48.7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0192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[TL14]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45623</TotalTime>
  <Words>555</Words>
  <Application>Microsoft Office PowerPoint</Application>
  <PresentationFormat>如螢幕大小 (4:3)</PresentationFormat>
  <Paragraphs>124</Paragraphs>
  <Slides>16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Cambria Math</vt:lpstr>
      <vt:lpstr>Times New Roman</vt:lpstr>
      <vt:lpstr>Office 佈景主題</vt:lpstr>
      <vt:lpstr>Nonparametric Scene Parsing (window based)</vt:lpstr>
      <vt:lpstr>Windows based label transfer [TJ14]</vt:lpstr>
      <vt:lpstr>Baseline System</vt:lpstr>
      <vt:lpstr>Image Retrieval</vt:lpstr>
      <vt:lpstr>Image Segmentation</vt:lpstr>
      <vt:lpstr>Label Transfer</vt:lpstr>
      <vt:lpstr>Label Transfer</vt:lpstr>
      <vt:lpstr>Dataset</vt:lpstr>
      <vt:lpstr>Experiments</vt:lpstr>
      <vt:lpstr>Results </vt:lpstr>
      <vt:lpstr>Future Work</vt:lpstr>
      <vt:lpstr>Semantic retrieval</vt:lpstr>
      <vt:lpstr>PowerPoint 簡報</vt:lpstr>
      <vt:lpstr>PowerPoint 簡報</vt:lpstr>
      <vt:lpstr>PowerPoint 簡報</vt:lpstr>
      <vt:lpstr>PowerPoint 簡報</vt:lpstr>
    </vt:vector>
  </TitlesOfParts>
  <Company>National Central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Jessee</dc:creator>
  <cp:lastModifiedBy>Allen</cp:lastModifiedBy>
  <cp:revision>1053</cp:revision>
  <dcterms:created xsi:type="dcterms:W3CDTF">2012-05-01T13:47:34Z</dcterms:created>
  <dcterms:modified xsi:type="dcterms:W3CDTF">2014-10-23T19:15:13Z</dcterms:modified>
</cp:coreProperties>
</file>