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427" r:id="rId4"/>
    <p:sldId id="428" r:id="rId5"/>
    <p:sldId id="429" r:id="rId6"/>
    <p:sldId id="430" r:id="rId7"/>
    <p:sldId id="412" r:id="rId8"/>
    <p:sldId id="431" r:id="rId9"/>
    <p:sldId id="432" r:id="rId10"/>
    <p:sldId id="433" r:id="rId11"/>
    <p:sldId id="434" r:id="rId12"/>
    <p:sldId id="435" r:id="rId13"/>
    <p:sldId id="441" r:id="rId14"/>
    <p:sldId id="436" r:id="rId15"/>
    <p:sldId id="377" r:id="rId16"/>
    <p:sldId id="438" r:id="rId17"/>
    <p:sldId id="439" r:id="rId18"/>
    <p:sldId id="440" r:id="rId19"/>
    <p:sldId id="392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en" initials="A" lastIdx="2" clrIdx="0">
    <p:extLst>
      <p:ext uri="{19B8F6BF-5375-455C-9EA6-DF929625EA0E}">
        <p15:presenceInfo xmlns:p15="http://schemas.microsoft.com/office/powerpoint/2012/main" userId="All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00"/>
    <a:srgbClr val="00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0962" autoAdjust="0"/>
  </p:normalViewPr>
  <p:slideViewPr>
    <p:cSldViewPr>
      <p:cViewPr varScale="1">
        <p:scale>
          <a:sx n="112" d="100"/>
          <a:sy n="112" d="100"/>
        </p:scale>
        <p:origin x="85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5AB77-6224-43F4-AB85-F873917A56DA}" type="datetimeFigureOut">
              <a:rPr lang="zh-TW" altLang="en-US" smtClean="0"/>
              <a:t>2014/11/24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6D993-A0E7-4970-B23D-D5573F3D8E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298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11CD5-9D0F-4D98-8835-298E871C02F0}" type="datetimeFigureOut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09C1E-4696-4BDC-9A8E-0138B74C9C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30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1C2D-E48F-435C-9C24-35691D97605B}" type="datetime1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80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1EFF-5617-44F9-9D8B-FC068B8D2A8F}" type="datetime1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69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EA5E-546F-4949-AD79-7288D5166050}" type="datetime1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92088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4006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3508-FFF4-4640-A134-2F130C465CAD}" type="datetime1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507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6AD1-3445-4488-9446-849CDE6E3BBA}" type="datetime1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39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5A4D-5230-4569-A4EB-B3FE8ECAFF99}" type="datetime1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3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13D7-96CD-48CF-9EA4-E7E3D5104EAF}" type="datetime1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83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76E8-6BA4-46BB-B4DD-2F50D0ADD016}" type="datetime1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14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FC3F-9AFD-46ED-9035-4FD78867A42E}" type="datetime1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51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3F21-12B2-486F-AF8A-E3DE8A077B61}" type="datetime1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53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72D2-5CA1-4B3D-B0BD-6F6D47208874}" type="datetime1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91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7504" y="980728"/>
            <a:ext cx="892899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75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ADB3DCF-7DDB-4FD6-B331-C2FBFA97EC3F}" type="datetime1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9752" y="6448251"/>
            <a:ext cx="4464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02896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563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CollageParsing</a:t>
            </a:r>
            <a:r>
              <a:rPr lang="en-US" altLang="zh-TW" dirty="0"/>
              <a:t>: Nonparametric scene parsing </a:t>
            </a:r>
            <a:r>
              <a:rPr lang="en-US" altLang="zh-TW" dirty="0" smtClean="0"/>
              <a:t>by adaptive </a:t>
            </a:r>
            <a:r>
              <a:rPr lang="en-US" altLang="zh-TW" dirty="0"/>
              <a:t>overlapping windows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4005064"/>
            <a:ext cx="7846640" cy="230425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Frederick Tung and James J. </a:t>
            </a:r>
            <a:r>
              <a:rPr lang="en-US" altLang="zh-TW" sz="2400" dirty="0" smtClean="0"/>
              <a:t>Little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ECCV, 2014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36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Computing Unary Potentials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Transfer the labels</a:t>
            </a:r>
          </a:p>
          <a:p>
            <a:pPr lvl="1"/>
            <a:r>
              <a:rPr lang="en-US" altLang="zh-TW" dirty="0" smtClean="0"/>
              <a:t>From the most similar windows in the retrieval 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88840"/>
            <a:ext cx="7344816" cy="47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3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Computing Unary Potentials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: unary potential</a:t>
                </a:r>
              </a:p>
              <a:p>
                <a:pPr lvl="1"/>
                <a:r>
                  <a:rPr lang="en-US" altLang="zh-TW" dirty="0" smtClean="0"/>
                  <a:t>The cost of assigning a label of category c to pixel 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dirty="0" smtClean="0"/>
                  <a:t>   : object window (query image)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 smtClean="0"/>
                  <a:t> : the most similar window (retrieval images)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idf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the penalty of frequency categories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038178"/>
            <a:ext cx="86868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2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Performing MRF Inference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MRF energy function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228310" y="1916832"/>
            <a:ext cx="6687380" cy="1534164"/>
            <a:chOff x="1763688" y="2276872"/>
            <a:chExt cx="6687380" cy="153416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3688" y="2276872"/>
              <a:ext cx="5324475" cy="1104900"/>
            </a:xfrm>
            <a:prstGeom prst="rect">
              <a:avLst/>
            </a:prstGeom>
          </p:spPr>
        </p:pic>
        <p:sp>
          <p:nvSpPr>
            <p:cNvPr id="10" name="矩形圖說文字 9"/>
            <p:cNvSpPr/>
            <p:nvPr/>
          </p:nvSpPr>
          <p:spPr>
            <a:xfrm>
              <a:off x="5354724" y="3381772"/>
              <a:ext cx="3096344" cy="429264"/>
            </a:xfrm>
            <a:prstGeom prst="wedgeRectCallout">
              <a:avLst>
                <a:gd name="adj1" fmla="val -17139"/>
                <a:gd name="adj2" fmla="val -8813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Label co-occurrence statistics</a:t>
              </a:r>
              <a:endParaRPr lang="zh-TW" altLang="en-US" dirty="0"/>
            </a:p>
          </p:txBody>
        </p:sp>
        <p:sp>
          <p:nvSpPr>
            <p:cNvPr id="11" name="矩形圖說文字 10"/>
            <p:cNvSpPr/>
            <p:nvPr/>
          </p:nvSpPr>
          <p:spPr>
            <a:xfrm>
              <a:off x="2725284" y="3381772"/>
              <a:ext cx="1846716" cy="429264"/>
            </a:xfrm>
            <a:prstGeom prst="wedgeRectCallout">
              <a:avLst>
                <a:gd name="adj1" fmla="val 26192"/>
                <a:gd name="adj2" fmla="val -92118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Unary potential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572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Align Labeling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Refine </a:t>
            </a:r>
            <a:r>
              <a:rPr lang="en-US" altLang="zh-TW" smtClean="0"/>
              <a:t>label region</a:t>
            </a:r>
            <a:endParaRPr lang="en-US" altLang="zh-TW" dirty="0"/>
          </a:p>
          <a:p>
            <a:pPr lvl="1"/>
            <a:r>
              <a:rPr lang="en-US" altLang="zh-TW" dirty="0"/>
              <a:t>To improve the alignment of the labelling</a:t>
            </a:r>
          </a:p>
          <a:p>
            <a:pPr lvl="1"/>
            <a:r>
              <a:rPr lang="en-US" altLang="zh-TW" dirty="0" err="1"/>
              <a:t>Superpixels</a:t>
            </a:r>
            <a:r>
              <a:rPr lang="en-US" altLang="zh-TW" dirty="0"/>
              <a:t> in the query image share the same </a:t>
            </a:r>
            <a:r>
              <a:rPr lang="en-US" altLang="zh-TW" dirty="0" smtClean="0"/>
              <a:t>label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Assigned the most common label in the </a:t>
            </a:r>
            <a:r>
              <a:rPr lang="en-US" altLang="zh-TW" dirty="0" err="1" smtClean="0"/>
              <a:t>superpixels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6823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Retrieving Semantic Neighbors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First retrieval</a:t>
            </a:r>
          </a:p>
          <a:p>
            <a:pPr lvl="1"/>
            <a:r>
              <a:rPr lang="en-US" altLang="zh-TW" dirty="0" smtClean="0"/>
              <a:t>Global image feature</a:t>
            </a:r>
          </a:p>
          <a:p>
            <a:r>
              <a:rPr lang="en-US" altLang="zh-TW" dirty="0" smtClean="0"/>
              <a:t>Second retrieval (semantically similar)</a:t>
            </a:r>
          </a:p>
          <a:p>
            <a:pPr lvl="1"/>
            <a:r>
              <a:rPr lang="en-US" altLang="zh-TW" dirty="0" smtClean="0"/>
              <a:t>Ranked by pixel-by-pixel labelling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66726" y="3190094"/>
            <a:ext cx="9077274" cy="3258157"/>
            <a:chOff x="33363" y="2289994"/>
            <a:chExt cx="9077274" cy="325815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63" y="2289994"/>
              <a:ext cx="9077274" cy="272318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475656" y="4077072"/>
              <a:ext cx="1440160" cy="864096"/>
            </a:xfrm>
            <a:prstGeom prst="rect">
              <a:avLst/>
            </a:prstGeom>
            <a:noFill/>
            <a:ln w="508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圖說文字 6"/>
            <p:cNvSpPr/>
            <p:nvPr/>
          </p:nvSpPr>
          <p:spPr>
            <a:xfrm>
              <a:off x="1619672" y="2456892"/>
              <a:ext cx="1656184" cy="373742"/>
            </a:xfrm>
            <a:prstGeom prst="wedgeRectCallout">
              <a:avLst>
                <a:gd name="adj1" fmla="val -20833"/>
                <a:gd name="adj2" fmla="val 7672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First retrieval</a:t>
              </a:r>
              <a:endParaRPr lang="zh-TW" altLang="en-US" dirty="0"/>
            </a:p>
          </p:txBody>
        </p:sp>
        <p:sp>
          <p:nvSpPr>
            <p:cNvPr id="8" name="矩形圖說文字 7"/>
            <p:cNvSpPr/>
            <p:nvPr/>
          </p:nvSpPr>
          <p:spPr>
            <a:xfrm>
              <a:off x="1367643" y="5190073"/>
              <a:ext cx="1802841" cy="358078"/>
            </a:xfrm>
            <a:prstGeom prst="wedgeRectCallout">
              <a:avLst>
                <a:gd name="adj1" fmla="val -14641"/>
                <a:gd name="adj2" fmla="val -93988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second </a:t>
              </a:r>
              <a:r>
                <a:rPr lang="en-US" altLang="zh-TW" dirty="0"/>
                <a:t>retrieval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620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err="1" smtClean="0"/>
                  <a:t>SIFTflow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dataset 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2488 training, 200 testing image</a:t>
                </a:r>
              </a:p>
              <a:p>
                <a:pPr lvl="1"/>
                <a:r>
                  <a:rPr lang="en-US" altLang="zh-TW" dirty="0" smtClean="0"/>
                  <a:t>33 classes</a:t>
                </a:r>
              </a:p>
              <a:p>
                <a:pPr lvl="1"/>
                <a:r>
                  <a:rPr lang="en-US" altLang="zh-TW" dirty="0"/>
                  <a:t>Image size 256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dirty="0"/>
                  <a:t>256</a:t>
                </a:r>
              </a:p>
              <a:p>
                <a:pPr lvl="1"/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0" t="-1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284984"/>
            <a:ext cx="7310841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Sift Flow dataset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0808"/>
            <a:ext cx="7266516" cy="426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0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Parameters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6"/>
            <a:ext cx="7687592" cy="511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3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5" y="1484784"/>
            <a:ext cx="8744276" cy="15121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063875"/>
            <a:ext cx="8559931" cy="150909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18289"/>
            <a:ext cx="7020272" cy="161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3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</a:t>
            </a:r>
            <a:r>
              <a:rPr lang="en-US" altLang="zh-TW" dirty="0" smtClean="0"/>
              <a:t>onparametric scene parsing</a:t>
            </a:r>
          </a:p>
          <a:p>
            <a:pPr lvl="1"/>
            <a:r>
              <a:rPr lang="en-US" altLang="zh-TW" dirty="0" smtClean="0"/>
              <a:t>Mid-level, </a:t>
            </a:r>
            <a:r>
              <a:rPr lang="en-US" altLang="zh-TW" smtClean="0"/>
              <a:t>content-adaptive windows</a:t>
            </a:r>
            <a:endParaRPr lang="en-US" altLang="zh-TW" dirty="0"/>
          </a:p>
          <a:p>
            <a:pPr lvl="1"/>
            <a:r>
              <a:rPr lang="en-US" altLang="zh-TW" dirty="0" smtClean="0"/>
              <a:t>7 to 11% higher average per-class accuracy</a:t>
            </a:r>
          </a:p>
          <a:p>
            <a:endParaRPr lang="en-US" altLang="zh-TW" dirty="0"/>
          </a:p>
          <a:p>
            <a:r>
              <a:rPr lang="en-US" altLang="zh-TW" dirty="0" smtClean="0"/>
              <a:t>Future work</a:t>
            </a:r>
          </a:p>
          <a:p>
            <a:pPr lvl="1"/>
            <a:r>
              <a:rPr lang="en-US" altLang="zh-TW" dirty="0" smtClean="0"/>
              <a:t>Add other relevant image inference</a:t>
            </a:r>
          </a:p>
          <a:p>
            <a:pPr lvl="2"/>
            <a:r>
              <a:rPr lang="en-US" altLang="zh-TW" dirty="0" smtClean="0"/>
              <a:t>Ex: geometric inference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401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Related Work</a:t>
            </a:r>
          </a:p>
          <a:p>
            <a:r>
              <a:rPr lang="en-US" altLang="zh-TW" dirty="0" smtClean="0"/>
              <a:t>Proposed Method</a:t>
            </a:r>
          </a:p>
          <a:p>
            <a:r>
              <a:rPr lang="en-US" altLang="zh-TW" dirty="0" smtClean="0"/>
              <a:t>Experimental Results</a:t>
            </a:r>
          </a:p>
          <a:p>
            <a:r>
              <a:rPr lang="en-US" altLang="zh-TW" dirty="0" smtClean="0"/>
              <a:t>Conclusions</a:t>
            </a:r>
            <a:endParaRPr lang="en-US" altLang="zh-TW" dirty="0"/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altLang="zh-TW" b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11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Scene parsing</a:t>
            </a:r>
          </a:p>
          <a:p>
            <a:pPr lvl="1"/>
            <a:r>
              <a:rPr lang="en-US" altLang="zh-TW" dirty="0"/>
              <a:t>Assign a semantic label to every </a:t>
            </a:r>
            <a:r>
              <a:rPr lang="en-US" altLang="zh-TW" dirty="0" smtClean="0"/>
              <a:t>pixel</a:t>
            </a:r>
            <a:endParaRPr lang="en-US" altLang="zh-TW" dirty="0"/>
          </a:p>
          <a:p>
            <a:pPr lvl="2"/>
            <a:endParaRPr lang="en-US" altLang="zh-TW" dirty="0"/>
          </a:p>
          <a:p>
            <a:r>
              <a:rPr lang="en-US" altLang="zh-TW" dirty="0" smtClean="0"/>
              <a:t>State-of-the-art</a:t>
            </a:r>
          </a:p>
          <a:p>
            <a:pPr lvl="1"/>
            <a:r>
              <a:rPr lang="en-US" altLang="zh-TW" dirty="0" smtClean="0"/>
              <a:t>Match </a:t>
            </a:r>
            <a:r>
              <a:rPr lang="en-US" altLang="zh-TW" dirty="0" err="1" smtClean="0"/>
              <a:t>superpixels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Good at large regions of background</a:t>
            </a:r>
          </a:p>
          <a:p>
            <a:pPr lvl="2"/>
            <a:r>
              <a:rPr lang="en-US" altLang="zh-TW" dirty="0" smtClean="0"/>
              <a:t>Less well on object</a:t>
            </a:r>
          </a:p>
          <a:p>
            <a:pPr lvl="2"/>
            <a:endParaRPr lang="en-US" altLang="zh-TW" dirty="0" smtClean="0"/>
          </a:p>
          <a:p>
            <a:r>
              <a:rPr lang="en-US" altLang="zh-TW" dirty="0" smtClean="0"/>
              <a:t>Object class</a:t>
            </a:r>
          </a:p>
          <a:p>
            <a:pPr lvl="1"/>
            <a:r>
              <a:rPr lang="en-US" altLang="zh-TW" dirty="0" err="1" smtClean="0"/>
              <a:t>Superpixel</a:t>
            </a:r>
            <a:r>
              <a:rPr lang="en-US" altLang="zh-TW" dirty="0" smtClean="0"/>
              <a:t> features are not very discriminative</a:t>
            </a:r>
          </a:p>
          <a:p>
            <a:pPr lvl="2"/>
            <a:r>
              <a:rPr lang="en-US" altLang="zh-TW" dirty="0" smtClean="0"/>
              <a:t>Combine heuristically (HOG, SIFT)</a:t>
            </a:r>
          </a:p>
          <a:p>
            <a:pPr lvl="1"/>
            <a:r>
              <a:rPr lang="en-US" altLang="zh-TW" dirty="0" err="1" smtClean="0"/>
              <a:t>Superpixels</a:t>
            </a:r>
            <a:r>
              <a:rPr lang="en-US" altLang="zh-TW" dirty="0" smtClean="0"/>
              <a:t> tend to fragment objects</a:t>
            </a:r>
          </a:p>
          <a:p>
            <a:pPr lvl="2"/>
            <a:r>
              <a:rPr lang="en-US" altLang="zh-TW" dirty="0" smtClean="0"/>
              <a:t>Apply auxiliary techniques to combine</a:t>
            </a:r>
          </a:p>
          <a:p>
            <a:pPr lvl="2"/>
            <a:r>
              <a:rPr lang="en-US" altLang="zh-TW" dirty="0" smtClean="0"/>
              <a:t>Local context, </a:t>
            </a:r>
            <a:r>
              <a:rPr lang="en-US" altLang="zh-TW" dirty="0"/>
              <a:t>label co-occurrence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5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Proposed </a:t>
            </a:r>
            <a:r>
              <a:rPr lang="en-US" altLang="zh-TW" dirty="0" smtClean="0"/>
              <a:t>method: Collage Parsing</a:t>
            </a:r>
          </a:p>
          <a:p>
            <a:pPr lvl="1"/>
            <a:r>
              <a:rPr lang="en-US" altLang="zh-TW" dirty="0" smtClean="0"/>
              <a:t>Mid-level (content-adaptive window)</a:t>
            </a:r>
          </a:p>
          <a:p>
            <a:pPr lvl="2"/>
            <a:r>
              <a:rPr lang="en-US" altLang="zh-TW" dirty="0" smtClean="0"/>
              <a:t>Instead of low-level </a:t>
            </a:r>
            <a:r>
              <a:rPr lang="en-US" altLang="zh-TW" dirty="0" err="1" smtClean="0"/>
              <a:t>superpixels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Capture entire objects (not fragment)</a:t>
            </a:r>
          </a:p>
          <a:p>
            <a:pPr lvl="1"/>
            <a:r>
              <a:rPr lang="en-US" altLang="zh-TW" dirty="0" smtClean="0"/>
              <a:t>Surrounding contextual information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067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Parametric</a:t>
            </a:r>
          </a:p>
          <a:p>
            <a:pPr lvl="1"/>
            <a:r>
              <a:rPr lang="en-US" altLang="zh-TW" dirty="0"/>
              <a:t>A small advantage in </a:t>
            </a:r>
            <a:r>
              <a:rPr lang="en-US" altLang="zh-TW" dirty="0" smtClean="0"/>
              <a:t>accuracy</a:t>
            </a:r>
          </a:p>
          <a:p>
            <a:pPr lvl="1"/>
            <a:r>
              <a:rPr lang="en-US" altLang="zh-TW" dirty="0" smtClean="0"/>
              <a:t>Train some models to classify each pixel</a:t>
            </a:r>
          </a:p>
          <a:p>
            <a:endParaRPr lang="en-US" altLang="zh-TW" dirty="0"/>
          </a:p>
          <a:p>
            <a:r>
              <a:rPr lang="en-US" altLang="zh-TW" dirty="0" smtClean="0"/>
              <a:t>Nonparametric</a:t>
            </a:r>
          </a:p>
          <a:p>
            <a:pPr lvl="1"/>
            <a:r>
              <a:rPr lang="en-US" altLang="zh-TW" dirty="0" smtClean="0"/>
              <a:t>No training time</a:t>
            </a:r>
          </a:p>
          <a:p>
            <a:pPr lvl="1"/>
            <a:r>
              <a:rPr lang="en-US" altLang="zh-TW" dirty="0" smtClean="0"/>
              <a:t>Handle dynamic datasets</a:t>
            </a:r>
          </a:p>
          <a:p>
            <a:pPr lvl="1"/>
            <a:r>
              <a:rPr lang="en-US" altLang="zh-TW" dirty="0" smtClean="0"/>
              <a:t>3 steps</a:t>
            </a:r>
          </a:p>
          <a:p>
            <a:pPr lvl="2"/>
            <a:r>
              <a:rPr lang="en-US" altLang="zh-TW" dirty="0" smtClean="0"/>
              <a:t>Scene retrieval</a:t>
            </a:r>
          </a:p>
          <a:p>
            <a:pPr lvl="2"/>
            <a:r>
              <a:rPr lang="en-US" altLang="zh-TW" dirty="0" smtClean="0"/>
              <a:t>Region matching</a:t>
            </a:r>
          </a:p>
          <a:p>
            <a:pPr lvl="2"/>
            <a:r>
              <a:rPr lang="en-US" altLang="zh-TW" dirty="0" smtClean="0"/>
              <a:t>Label transfer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397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Auxiliary method</a:t>
            </a:r>
          </a:p>
          <a:p>
            <a:pPr lvl="1"/>
            <a:r>
              <a:rPr lang="en-US" altLang="zh-TW" dirty="0" smtClean="0"/>
              <a:t>Spatial context</a:t>
            </a:r>
          </a:p>
          <a:p>
            <a:pPr lvl="2"/>
            <a:r>
              <a:rPr lang="en-US" altLang="zh-TW" dirty="0" smtClean="0"/>
              <a:t>Global / local context </a:t>
            </a:r>
            <a:r>
              <a:rPr lang="en-US" altLang="zh-TW" dirty="0" smtClean="0"/>
              <a:t>information</a:t>
            </a:r>
          </a:p>
          <a:p>
            <a:pPr lvl="1"/>
            <a:r>
              <a:rPr lang="en-US" altLang="zh-TW" dirty="0" smtClean="0"/>
              <a:t>Geometry cue</a:t>
            </a:r>
          </a:p>
          <a:p>
            <a:pPr lvl="2"/>
            <a:r>
              <a:rPr lang="en-US" altLang="zh-TW" smtClean="0"/>
              <a:t>Horizon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pPr lvl="1"/>
            <a:r>
              <a:rPr lang="en-US" altLang="zh-TW" dirty="0" smtClean="0"/>
              <a:t>“Object” class</a:t>
            </a:r>
          </a:p>
          <a:p>
            <a:pPr lvl="2"/>
            <a:r>
              <a:rPr lang="en-US" altLang="zh-TW" dirty="0" smtClean="0"/>
              <a:t>Exemplar-SVMs</a:t>
            </a:r>
          </a:p>
          <a:p>
            <a:pPr lvl="2"/>
            <a:r>
              <a:rPr lang="en-US" altLang="zh-TW" dirty="0" smtClean="0"/>
              <a:t>Rare class expansion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12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Proposed </a:t>
            </a:r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3" y="1916832"/>
            <a:ext cx="9077274" cy="27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Forming the retrieval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retrieval set</a:t>
            </a:r>
          </a:p>
          <a:p>
            <a:pPr lvl="1"/>
            <a:r>
              <a:rPr lang="en-US" altLang="zh-TW" dirty="0" smtClean="0"/>
              <a:t>Find a subset of database images</a:t>
            </a:r>
          </a:p>
          <a:p>
            <a:pPr lvl="1"/>
            <a:r>
              <a:rPr lang="en-US" altLang="zh-TW" dirty="0" smtClean="0"/>
              <a:t>Contextually similar to the query images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Compare the query and database images</a:t>
            </a:r>
          </a:p>
          <a:p>
            <a:pPr lvl="1"/>
            <a:r>
              <a:rPr lang="en-US" altLang="zh-TW" dirty="0" smtClean="0"/>
              <a:t>Use Gist, HOG feature</a:t>
            </a:r>
          </a:p>
          <a:p>
            <a:pPr lvl="1"/>
            <a:r>
              <a:rPr lang="en-US" altLang="zh-TW" dirty="0" smtClean="0"/>
              <a:t>Select the top K images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279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Computing Context-adaptive Windows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Objectness</a:t>
            </a:r>
            <a:r>
              <a:rPr lang="en-US" altLang="zh-TW" dirty="0" smtClean="0"/>
              <a:t> measure [1]</a:t>
            </a:r>
          </a:p>
          <a:p>
            <a:pPr lvl="1"/>
            <a:r>
              <a:rPr lang="en-US" altLang="zh-TW" dirty="0" smtClean="0"/>
              <a:t>Image windows with high “</a:t>
            </a:r>
            <a:r>
              <a:rPr lang="en-US" altLang="zh-TW" dirty="0" err="1" smtClean="0"/>
              <a:t>objectness</a:t>
            </a:r>
            <a:r>
              <a:rPr lang="en-US" altLang="zh-TW" dirty="0" smtClean="0"/>
              <a:t>”</a:t>
            </a:r>
          </a:p>
          <a:p>
            <a:pPr lvl="1"/>
            <a:r>
              <a:rPr lang="en-US" altLang="zh-TW" dirty="0" smtClean="0"/>
              <a:t>Any object window prediction can also be used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Windows feature</a:t>
            </a:r>
          </a:p>
          <a:p>
            <a:pPr lvl="1"/>
            <a:r>
              <a:rPr lang="en-US" altLang="zh-TW" dirty="0" smtClean="0"/>
              <a:t>HOG feature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4365104"/>
            <a:ext cx="59531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6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62742</TotalTime>
  <Words>402</Words>
  <Application>Microsoft Office PowerPoint</Application>
  <PresentationFormat>如螢幕大小 (4:3)</PresentationFormat>
  <Paragraphs>138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Calibri</vt:lpstr>
      <vt:lpstr>Cambria Math</vt:lpstr>
      <vt:lpstr>Office 佈景主題</vt:lpstr>
      <vt:lpstr>CollageParsing: Nonparametric scene parsing by adaptive overlapping windows</vt:lpstr>
      <vt:lpstr>Outline</vt:lpstr>
      <vt:lpstr>Introduction</vt:lpstr>
      <vt:lpstr>Introduction</vt:lpstr>
      <vt:lpstr>Related Work</vt:lpstr>
      <vt:lpstr>Related Work</vt:lpstr>
      <vt:lpstr>Proposed Method</vt:lpstr>
      <vt:lpstr>Forming the retrieval set</vt:lpstr>
      <vt:lpstr>Computing Context-adaptive Windows</vt:lpstr>
      <vt:lpstr>Computing Unary Potentials</vt:lpstr>
      <vt:lpstr>Computing Unary Potentials</vt:lpstr>
      <vt:lpstr>Performing MRF Inference</vt:lpstr>
      <vt:lpstr>Align Labeling </vt:lpstr>
      <vt:lpstr>Retrieving Semantic Neighbors</vt:lpstr>
      <vt:lpstr>Experimental Results</vt:lpstr>
      <vt:lpstr>Experimental Results</vt:lpstr>
      <vt:lpstr>Experimental Results</vt:lpstr>
      <vt:lpstr>Experimental Results</vt:lpstr>
      <vt:lpstr>Conclusions</vt:lpstr>
    </vt:vector>
  </TitlesOfParts>
  <Company>National Central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Jessee</dc:creator>
  <cp:lastModifiedBy>Allen</cp:lastModifiedBy>
  <cp:revision>1253</cp:revision>
  <dcterms:created xsi:type="dcterms:W3CDTF">2012-05-01T13:47:34Z</dcterms:created>
  <dcterms:modified xsi:type="dcterms:W3CDTF">2014-11-24T05:36:19Z</dcterms:modified>
</cp:coreProperties>
</file>