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3" r:id="rId3"/>
    <p:sldId id="291" r:id="rId4"/>
    <p:sldId id="293" r:id="rId5"/>
    <p:sldId id="300" r:id="rId6"/>
    <p:sldId id="294" r:id="rId7"/>
    <p:sldId id="295" r:id="rId8"/>
    <p:sldId id="312" r:id="rId9"/>
    <p:sldId id="274" r:id="rId10"/>
    <p:sldId id="278" r:id="rId11"/>
    <p:sldId id="301" r:id="rId12"/>
    <p:sldId id="310" r:id="rId13"/>
    <p:sldId id="317" r:id="rId14"/>
    <p:sldId id="309" r:id="rId15"/>
    <p:sldId id="316" r:id="rId16"/>
    <p:sldId id="315" r:id="rId17"/>
    <p:sldId id="319" r:id="rId18"/>
    <p:sldId id="321" r:id="rId19"/>
    <p:sldId id="320" r:id="rId20"/>
    <p:sldId id="311" r:id="rId21"/>
    <p:sldId id="314" r:id="rId22"/>
    <p:sldId id="304" r:id="rId23"/>
    <p:sldId id="305" r:id="rId24"/>
    <p:sldId id="313" r:id="rId25"/>
    <p:sldId id="307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1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0962" autoAdjust="0"/>
  </p:normalViewPr>
  <p:slideViewPr>
    <p:cSldViewPr>
      <p:cViewPr varScale="1">
        <p:scale>
          <a:sx n="112" d="100"/>
          <a:sy n="112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Nonparametric Scene Parsing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[TL14] 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9388"/>
            <a:ext cx="6408712" cy="3765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[33]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7744" y="539950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[YPCY14]       (non-para)           79.8         48.7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[TL14]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2306"/>
              </p:ext>
            </p:extLst>
          </p:nvPr>
        </p:nvGraphicFramePr>
        <p:xfrm>
          <a:off x="899592" y="1052736"/>
          <a:ext cx="7200800" cy="4601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  <a:gridCol w="1368152"/>
                <a:gridCol w="1368152"/>
                <a:gridCol w="2016224"/>
              </a:tblGrid>
              <a:tr h="176492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per-pixel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per-class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9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State-of-the-art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baseline [YPCY14]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78.0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27.5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Superpixel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full [YPCY14]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</a:rPr>
                        <a:t>79.8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>
                          <a:effectLst/>
                        </a:rPr>
                        <a:t>48.7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Rare</a:t>
                      </a:r>
                      <a:r>
                        <a:rPr lang="en-US" altLang="zh-TW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class / semantic context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2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Collage Parsing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[TJ14]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77.1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41.1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Window based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My results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 smtClean="0">
                          <a:effectLst/>
                        </a:rPr>
                        <a:t>superPixel</a:t>
                      </a:r>
                      <a:r>
                        <a:rPr lang="en-US" sz="2000" u="none" strike="noStrike" dirty="0" smtClean="0">
                          <a:effectLst/>
                        </a:rPr>
                        <a:t> 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71.59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22.08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75.93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40.87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40/1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79.28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34.11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40/30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79.83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37.58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K= 400/1  *</a:t>
                      </a:r>
                      <a:endParaRPr lang="en-US" altLang="zh-TW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 based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77.26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40.58</a:t>
                      </a:r>
                      <a:endParaRPr lang="en-US" altLang="zh-TW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 400/30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6513" y="62852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“Context driven scene parsing with attention to rare classes.”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4168" y="5649707"/>
            <a:ext cx="22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 1 time retrieval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Reults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02" y="3945597"/>
            <a:ext cx="2590370" cy="259037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933056"/>
            <a:ext cx="2604570" cy="26132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10" y="3915692"/>
            <a:ext cx="2613252" cy="26306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1196751"/>
            <a:ext cx="2603706" cy="25864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957" y="1192832"/>
            <a:ext cx="2596306" cy="25963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560" y="1240039"/>
            <a:ext cx="2505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9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81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Object location/shape/size in the window</a:t>
            </a:r>
          </a:p>
          <a:p>
            <a:r>
              <a:rPr lang="en-US" altLang="zh-TW" dirty="0" smtClean="0"/>
              <a:t>Window matching fail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20222" cy="2232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5" y="4541903"/>
            <a:ext cx="5220222" cy="22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Objects mismatch in the window pairs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381500"/>
            <a:ext cx="2467083" cy="2476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3" y="4381500"/>
            <a:ext cx="2457450" cy="2476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3" y="1871092"/>
            <a:ext cx="2457450" cy="2438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024" y="1908047"/>
            <a:ext cx="2373948" cy="2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Proposal window size </a:t>
            </a:r>
          </a:p>
          <a:p>
            <a:pPr lvl="1"/>
            <a:r>
              <a:rPr lang="en-US" altLang="zh-TW" dirty="0" smtClean="0"/>
              <a:t>Large window =&gt; background</a:t>
            </a:r>
          </a:p>
          <a:p>
            <a:pPr lvl="1"/>
            <a:r>
              <a:rPr lang="en-US" altLang="zh-TW" dirty="0" smtClean="0"/>
              <a:t>Small window =&gt; small object class</a:t>
            </a:r>
          </a:p>
          <a:p>
            <a:pPr lvl="2"/>
            <a:r>
              <a:rPr lang="en-US" altLang="zh-TW" dirty="0" smtClean="0"/>
              <a:t>Detect object</a:t>
            </a:r>
          </a:p>
          <a:p>
            <a:pPr lvl="2"/>
            <a:r>
              <a:rPr lang="en-US" altLang="zh-TW" dirty="0" smtClean="0"/>
              <a:t>Small location error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Window size weight</a:t>
            </a:r>
          </a:p>
          <a:p>
            <a:pPr lvl="1"/>
            <a:r>
              <a:rPr lang="en-US" altLang="zh-TW" dirty="0"/>
              <a:t>Large window =&gt; </a:t>
            </a:r>
            <a:r>
              <a:rPr lang="en-US" altLang="zh-TW" dirty="0" smtClean="0"/>
              <a:t>small weight</a:t>
            </a:r>
            <a:endParaRPr lang="en-US" altLang="zh-TW" dirty="0"/>
          </a:p>
          <a:p>
            <a:pPr lvl="1"/>
            <a:r>
              <a:rPr lang="en-US" altLang="zh-TW" dirty="0"/>
              <a:t>Small window </a:t>
            </a:r>
            <a:r>
              <a:rPr lang="en-US" altLang="zh-TW" dirty="0" smtClean="0"/>
              <a:t>=&gt; large weight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512676"/>
            <a:ext cx="2486025" cy="2505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04" y="3017751"/>
            <a:ext cx="247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MRF energy </a:t>
            </a:r>
            <a:r>
              <a:rPr lang="en-US" altLang="zh-TW" dirty="0" smtClean="0"/>
              <a:t>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Unary energy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9592" y="1656906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  <p:sp>
        <p:nvSpPr>
          <p:cNvPr id="17" name="矩形圖說文字 16"/>
          <p:cNvSpPr/>
          <p:nvPr/>
        </p:nvSpPr>
        <p:spPr>
          <a:xfrm>
            <a:off x="1476867" y="4204672"/>
            <a:ext cx="2016224" cy="418328"/>
          </a:xfrm>
          <a:prstGeom prst="wedgeRectCallout">
            <a:avLst>
              <a:gd name="adj1" fmla="val -21204"/>
              <a:gd name="adj2" fmla="val 85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 similarity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39" y="4772748"/>
            <a:ext cx="2838450" cy="581025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3133051" y="5420696"/>
            <a:ext cx="2376264" cy="590542"/>
          </a:xfrm>
          <a:prstGeom prst="wedgeRectCallout">
            <a:avLst>
              <a:gd name="adj1" fmla="val -19978"/>
              <a:gd name="adj2" fmla="val -783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Give the penalty to</a:t>
            </a:r>
          </a:p>
          <a:p>
            <a:pPr algn="ctr"/>
            <a:r>
              <a:rPr lang="en-US" altLang="zh-TW" dirty="0" smtClean="0"/>
              <a:t> frequency of class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191441" y="4835973"/>
                <a:ext cx="18838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𝑤𝑖𝑛𝑑𝑜𝑤𝑆𝑖𝑧𝑒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41" y="4835973"/>
                <a:ext cx="1883889" cy="430887"/>
              </a:xfrm>
              <a:prstGeom prst="rect">
                <a:avLst/>
              </a:prstGeom>
              <a:blipFill rotWithShape="0">
                <a:blip r:embed="rId4"/>
                <a:stretch>
                  <a:fillRect r="-220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Parse each proposal window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86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Co-saliency </a:t>
            </a:r>
            <a:r>
              <a:rPr lang="en-US" altLang="zh-TW" smtClean="0"/>
              <a:t>of </a:t>
            </a:r>
            <a:r>
              <a:rPr lang="en-US" altLang="zh-TW"/>
              <a:t>proposal window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6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based label transfer [TJ14]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5947"/>
            <a:ext cx="8257050" cy="5310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454497"/>
            <a:ext cx="9217025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“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windows.”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 size penalty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16" y="1081456"/>
            <a:ext cx="2603706" cy="25864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8" y="4005064"/>
            <a:ext cx="2596306" cy="25963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24744"/>
            <a:ext cx="2505075" cy="2543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971" y="4029700"/>
            <a:ext cx="2592443" cy="260111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91" y="4005064"/>
            <a:ext cx="2553604" cy="2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 </a:t>
            </a:r>
            <a:r>
              <a:rPr lang="en-US" altLang="zh-TW" dirty="0"/>
              <a:t>size penalty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16" y="1081456"/>
            <a:ext cx="2603706" cy="25864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2505075" cy="2543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8" y="4005064"/>
            <a:ext cx="2624689" cy="259844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783" y="4002393"/>
            <a:ext cx="2592443" cy="260111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52" y="3952733"/>
            <a:ext cx="2570343" cy="2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" y="-27384"/>
            <a:ext cx="5195552" cy="23379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" y="2348880"/>
            <a:ext cx="5215169" cy="22434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80988"/>
            <a:ext cx="5220222" cy="22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5478"/>
            <a:ext cx="5819775" cy="2495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8444"/>
            <a:ext cx="58483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1590074"/>
            <a:ext cx="2495550" cy="25050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2457450" cy="2476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23" y="4308301"/>
            <a:ext cx="2505075" cy="2505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84" y="4352925"/>
            <a:ext cx="2495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4664"/>
            <a:ext cx="1152128" cy="58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Baseline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scene parsing</a:t>
            </a:r>
            <a:endParaRPr lang="en-US" altLang="zh-TW" dirty="0"/>
          </a:p>
          <a:p>
            <a:pPr lvl="1"/>
            <a:r>
              <a:rPr lang="en-US" altLang="zh-TW" dirty="0" smtClean="0"/>
              <a:t>Image </a:t>
            </a:r>
            <a:r>
              <a:rPr lang="en-US" altLang="zh-TW" dirty="0"/>
              <a:t>retrieval</a:t>
            </a:r>
          </a:p>
          <a:p>
            <a:pPr lvl="1"/>
            <a:r>
              <a:rPr lang="en-US" altLang="zh-TW" dirty="0" smtClean="0"/>
              <a:t>Image segmentation</a:t>
            </a:r>
          </a:p>
          <a:p>
            <a:pPr lvl="2"/>
            <a:r>
              <a:rPr lang="en-US" altLang="zh-TW" dirty="0" smtClean="0"/>
              <a:t>Object window (instead of </a:t>
            </a:r>
            <a:r>
              <a:rPr lang="en-US" altLang="zh-TW" dirty="0" err="1" smtClean="0"/>
              <a:t>superpixels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Label transfer</a:t>
            </a:r>
          </a:p>
          <a:p>
            <a:pPr lvl="2"/>
            <a:r>
              <a:rPr lang="en-US" altLang="zh-TW" dirty="0" smtClean="0"/>
              <a:t>Window based label transfer</a:t>
            </a:r>
          </a:p>
          <a:p>
            <a:pPr lvl="1"/>
            <a:r>
              <a:rPr lang="en-US" altLang="zh-TW" dirty="0" smtClean="0"/>
              <a:t>Align label to </a:t>
            </a:r>
            <a:r>
              <a:rPr lang="en-US" altLang="zh-TW" dirty="0" err="1" smtClean="0"/>
              <a:t>superpixel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Retrieve similar </a:t>
            </a:r>
            <a:r>
              <a:rPr lang="en-US" altLang="zh-TW" dirty="0"/>
              <a:t>image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CNN feature (7th layer) </a:t>
            </a:r>
            <a:r>
              <a:rPr lang="en-US" altLang="zh-TW" dirty="0"/>
              <a:t>[KSH12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Euclidean distance</a:t>
            </a:r>
          </a:p>
          <a:p>
            <a:pPr lvl="1"/>
            <a:r>
              <a:rPr lang="en-US" altLang="zh-TW" dirty="0" smtClean="0"/>
              <a:t>Retrieve 400 images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3" y="6382489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and G. E. Hinton. </a:t>
            </a:r>
            <a:r>
              <a:rPr lang="en-US" altLang="zh-TW" sz="1100" dirty="0" err="1" smtClean="0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classification with deep convolutional neural networks.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1100" i="1" dirty="0" smtClean="0">
                <a:latin typeface="Times New Roman" pitchFamily="18" charset="0"/>
                <a:cs typeface="Times New Roman" pitchFamily="18" charset="0"/>
              </a:rPr>
              <a:t>NIPS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100" dirty="0"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068960"/>
            <a:ext cx="9077325" cy="298132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8336020" y="5523584"/>
            <a:ext cx="0" cy="454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85177" y="6038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R-CNN [GDDM14]</a:t>
            </a:r>
          </a:p>
          <a:p>
            <a:pPr lvl="1"/>
            <a:r>
              <a:rPr lang="en-US" altLang="zh-TW" dirty="0" smtClean="0"/>
              <a:t>Region proposals</a:t>
            </a:r>
            <a:r>
              <a:rPr lang="zh-TW" altLang="en-US" dirty="0" smtClean="0"/>
              <a:t> </a:t>
            </a:r>
            <a:r>
              <a:rPr lang="en-US" altLang="zh-TW" dirty="0" smtClean="0"/>
              <a:t>/ feature extraction</a:t>
            </a:r>
          </a:p>
          <a:p>
            <a:pPr lvl="2"/>
            <a:r>
              <a:rPr lang="en-US" altLang="zh-TW" dirty="0" smtClean="0"/>
              <a:t>Selective search [USGS12]</a:t>
            </a:r>
          </a:p>
          <a:p>
            <a:pPr lvl="2"/>
            <a:r>
              <a:rPr lang="en-US" altLang="zh-TW" dirty="0" smtClean="0"/>
              <a:t>Dilate 16 pixels</a:t>
            </a:r>
          </a:p>
          <a:p>
            <a:pPr lvl="2"/>
            <a:r>
              <a:rPr lang="en-US" altLang="zh-TW" dirty="0" smtClean="0"/>
              <a:t>Resize to 227*227</a:t>
            </a:r>
          </a:p>
          <a:p>
            <a:pPr lvl="2"/>
            <a:r>
              <a:rPr lang="en-US" altLang="zh-TW" dirty="0" smtClean="0"/>
              <a:t>Extract </a:t>
            </a:r>
            <a:r>
              <a:rPr lang="en-US" altLang="zh-TW" dirty="0" err="1" smtClean="0"/>
              <a:t>Caffe</a:t>
            </a:r>
            <a:r>
              <a:rPr lang="en-US" altLang="zh-TW" dirty="0" smtClean="0"/>
              <a:t> CNN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Ross </a:t>
            </a:r>
            <a:r>
              <a:rPr lang="en-US" altLang="zh-TW" sz="1100" dirty="0" err="1" smtClean="0"/>
              <a:t>Girshick</a:t>
            </a:r>
            <a:r>
              <a:rPr lang="en-US" altLang="zh-TW" sz="1100" dirty="0" smtClean="0"/>
              <a:t>, Jeff Donahue, Trevor Darrell and </a:t>
            </a:r>
            <a:r>
              <a:rPr lang="en-US" altLang="zh-TW" sz="1100" dirty="0" err="1" smtClean="0"/>
              <a:t>Jitendra</a:t>
            </a:r>
            <a:r>
              <a:rPr lang="en-US" altLang="zh-TW" sz="1100" dirty="0" smtClean="0"/>
              <a:t> Malik, “Rich </a:t>
            </a:r>
            <a:r>
              <a:rPr lang="en-US" altLang="zh-TW" sz="1100" dirty="0"/>
              <a:t>feature hierarchies for accurate object detection and semantic </a:t>
            </a:r>
            <a:r>
              <a:rPr lang="en-US" altLang="zh-TW" sz="1100" dirty="0" smtClean="0"/>
              <a:t>segmentation,”</a:t>
            </a:r>
            <a:r>
              <a:rPr lang="fr-FR" altLang="zh-TW" sz="1100" dirty="0" smtClean="0"/>
              <a:t>  </a:t>
            </a:r>
            <a:r>
              <a:rPr lang="fr-FR" altLang="zh-TW" sz="1100" i="1" dirty="0" smtClean="0"/>
              <a:t>CVPR</a:t>
            </a:r>
            <a:r>
              <a:rPr lang="fr-FR" altLang="zh-TW" sz="1100" dirty="0" smtClean="0"/>
              <a:t>,  2014.</a:t>
            </a:r>
          </a:p>
          <a:p>
            <a:r>
              <a:rPr lang="fr-FR" altLang="zh-TW" sz="1100" dirty="0" smtClean="0">
                <a:cs typeface="Times New Roman" panose="02020603050405020304" pitchFamily="18" charset="0"/>
              </a:rPr>
              <a:t>J.R.R. Uijlings, K.E.A. Van de Sande, T.Gevers, and A.W.M. Smeulders, 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“</a:t>
            </a:r>
            <a:r>
              <a:rPr lang="fr-FR" altLang="zh-TW" sz="1100" dirty="0" smtClean="0">
                <a:cs typeface="Times New Roman" panose="02020603050405020304" pitchFamily="18" charset="0"/>
              </a:rPr>
              <a:t>Selective Search for Object Recognition,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” </a:t>
            </a:r>
            <a:r>
              <a:rPr lang="en-US" altLang="zh-TW" sz="1100" i="1" dirty="0" smtClean="0">
                <a:cs typeface="Times New Roman" panose="02020603050405020304" pitchFamily="18" charset="0"/>
              </a:rPr>
              <a:t>IJCV</a:t>
            </a:r>
            <a:r>
              <a:rPr lang="en-US" altLang="zh-TW" sz="1100" dirty="0" smtClean="0">
                <a:cs typeface="Times New Roman" panose="02020603050405020304" pitchFamily="18" charset="0"/>
              </a:rPr>
              <a:t>, 2012</a:t>
            </a:r>
            <a:endParaRPr lang="fr-FR" altLang="zh-TW" sz="1100" dirty="0">
              <a:cs typeface="Times New Roman" panose="02020603050405020304" pitchFamily="18" charset="0"/>
            </a:endParaRPr>
          </a:p>
          <a:p>
            <a:endParaRPr lang="en-US" altLang="zh-TW" sz="1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en-US" altLang="zh-TW" dirty="0" smtClean="0"/>
              <a:t>Four-connected pairwise MRF model</a:t>
            </a:r>
          </a:p>
          <a:p>
            <a:pPr lvl="1"/>
            <a:r>
              <a:rPr lang="en-US" altLang="zh-TW" dirty="0" smtClean="0"/>
              <a:t>Alpha-beta swap algorithm [BVZ01]</a:t>
            </a:r>
          </a:p>
          <a:p>
            <a:pPr lvl="1"/>
            <a:r>
              <a:rPr lang="en-US" altLang="zh-TW" dirty="0" smtClean="0"/>
              <a:t>Energy Function:</a:t>
            </a:r>
          </a:p>
          <a:p>
            <a:pPr lvl="2"/>
            <a:r>
              <a:rPr lang="en-US" altLang="zh-TW" dirty="0" smtClean="0"/>
              <a:t>Adjacent pixels: p, q</a:t>
            </a:r>
          </a:p>
          <a:p>
            <a:pPr lvl="2"/>
            <a:r>
              <a:rPr lang="en-US" altLang="zh-TW" dirty="0" smtClean="0"/>
              <a:t>Class :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309320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Y. </a:t>
            </a:r>
            <a:r>
              <a:rPr lang="en-US" altLang="zh-TW" sz="1100" dirty="0" err="1"/>
              <a:t>Boykov</a:t>
            </a:r>
            <a:r>
              <a:rPr lang="en-US" altLang="zh-TW" sz="1100" dirty="0"/>
              <a:t>, O. </a:t>
            </a:r>
            <a:r>
              <a:rPr lang="en-US" altLang="zh-TW" sz="1100" dirty="0" err="1"/>
              <a:t>Veksler</a:t>
            </a:r>
            <a:r>
              <a:rPr lang="en-US" altLang="zh-TW" sz="1100" dirty="0"/>
              <a:t>, and R. </a:t>
            </a:r>
            <a:r>
              <a:rPr lang="en-US" altLang="zh-TW" sz="1100" dirty="0" err="1"/>
              <a:t>Zabih</a:t>
            </a:r>
            <a:r>
              <a:rPr lang="en-US" altLang="zh-TW" sz="1100" dirty="0"/>
              <a:t>. </a:t>
            </a:r>
            <a:r>
              <a:rPr lang="en-US" altLang="zh-TW" sz="1100" dirty="0" smtClean="0"/>
              <a:t>“Fast </a:t>
            </a:r>
            <a:r>
              <a:rPr lang="en-US" altLang="zh-TW" sz="1100" dirty="0"/>
              <a:t>approximate energy </a:t>
            </a:r>
            <a:r>
              <a:rPr lang="en-US" altLang="zh-TW" sz="1100" dirty="0" smtClean="0"/>
              <a:t>minimization via </a:t>
            </a:r>
            <a:r>
              <a:rPr lang="en-US" altLang="zh-TW" sz="1100" dirty="0"/>
              <a:t>graph cuts</a:t>
            </a:r>
            <a:r>
              <a:rPr lang="en-US" altLang="zh-TW" sz="1100" dirty="0" smtClean="0"/>
              <a:t>.” </a:t>
            </a:r>
            <a:r>
              <a:rPr lang="en-US" altLang="zh-TW" sz="1100" i="1" dirty="0"/>
              <a:t>PAMI</a:t>
            </a:r>
            <a:r>
              <a:rPr lang="en-US" altLang="zh-TW" sz="1100" dirty="0"/>
              <a:t>, 23(11):1222 – 1239, 2001</a:t>
            </a:r>
            <a:r>
              <a:rPr lang="en-US" altLang="zh-TW" sz="1100" dirty="0" smtClean="0"/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76336" y="4077072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Label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Energy function: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Unary energy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abel cost</a:t>
            </a:r>
          </a:p>
          <a:p>
            <a:pPr lvl="2"/>
            <a:r>
              <a:rPr lang="en-US" altLang="zh-TW" dirty="0"/>
              <a:t>Label co-occurrence </a:t>
            </a:r>
            <a:r>
              <a:rPr lang="en-US" altLang="zh-TW" dirty="0" smtClean="0"/>
              <a:t>statistics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99592" y="1656906"/>
            <a:ext cx="6791325" cy="1332728"/>
            <a:chOff x="1115616" y="3140968"/>
            <a:chExt cx="6791325" cy="1332728"/>
          </a:xfrm>
        </p:grpSpPr>
        <p:grpSp>
          <p:nvGrpSpPr>
            <p:cNvPr id="7" name="群組 6"/>
            <p:cNvGrpSpPr/>
            <p:nvPr/>
          </p:nvGrpSpPr>
          <p:grpSpPr>
            <a:xfrm>
              <a:off x="1115616" y="3140968"/>
              <a:ext cx="6791325" cy="1332728"/>
              <a:chOff x="1176337" y="2348880"/>
              <a:chExt cx="6791325" cy="1332728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337" y="2348880"/>
                <a:ext cx="6791325" cy="914400"/>
              </a:xfrm>
              <a:prstGeom prst="rect">
                <a:avLst/>
              </a:prstGeom>
            </p:spPr>
          </p:pic>
          <p:sp>
            <p:nvSpPr>
              <p:cNvPr id="9" name="矩形圖說文字 8"/>
              <p:cNvSpPr/>
              <p:nvPr/>
            </p:nvSpPr>
            <p:spPr>
              <a:xfrm>
                <a:off x="2337718" y="3263280"/>
                <a:ext cx="2016224" cy="418328"/>
              </a:xfrm>
              <a:prstGeom prst="wedgeRectCallout">
                <a:avLst>
                  <a:gd name="adj1" fmla="val -19978"/>
                  <a:gd name="adj2" fmla="val -78384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Unary energy</a:t>
                </a:r>
              </a:p>
            </p:txBody>
          </p:sp>
        </p:grpSp>
        <p:sp>
          <p:nvSpPr>
            <p:cNvPr id="10" name="矩形圖說文字 9"/>
            <p:cNvSpPr/>
            <p:nvPr/>
          </p:nvSpPr>
          <p:spPr>
            <a:xfrm>
              <a:off x="5292080" y="4055368"/>
              <a:ext cx="2016224" cy="418328"/>
            </a:xfrm>
            <a:prstGeom prst="wedgeRectCallout">
              <a:avLst>
                <a:gd name="adj1" fmla="val -19978"/>
                <a:gd name="adj2" fmla="val -7838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Label cost</a:t>
              </a:r>
              <a:endParaRPr lang="zh-TW" altLang="en-US" dirty="0"/>
            </a:p>
          </p:txBody>
        </p:sp>
      </p:grpSp>
      <p:sp>
        <p:nvSpPr>
          <p:cNvPr id="17" name="矩形圖說文字 16"/>
          <p:cNvSpPr/>
          <p:nvPr/>
        </p:nvSpPr>
        <p:spPr>
          <a:xfrm>
            <a:off x="2771800" y="3572408"/>
            <a:ext cx="2016224" cy="418328"/>
          </a:xfrm>
          <a:prstGeom prst="wedgeRectCallout">
            <a:avLst>
              <a:gd name="adj1" fmla="val -21204"/>
              <a:gd name="adj2" fmla="val 85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 similarity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72" y="4140484"/>
            <a:ext cx="2838450" cy="581025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4427984" y="4788432"/>
            <a:ext cx="2376264" cy="590542"/>
          </a:xfrm>
          <a:prstGeom prst="wedgeRectCallout">
            <a:avLst>
              <a:gd name="adj1" fmla="val -19978"/>
              <a:gd name="adj2" fmla="val -783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Give the penalty to</a:t>
            </a:r>
          </a:p>
          <a:p>
            <a:pPr algn="ctr"/>
            <a:r>
              <a:rPr lang="en-US" altLang="zh-TW" dirty="0" smtClean="0"/>
              <a:t> frequency of class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692" y="4771859"/>
            <a:ext cx="1684488" cy="5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 Labeling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Refine </a:t>
            </a:r>
            <a:r>
              <a:rPr lang="en-US" altLang="zh-TW" dirty="0" smtClean="0"/>
              <a:t>label region</a:t>
            </a:r>
            <a:endParaRPr lang="en-US" altLang="zh-TW" dirty="0"/>
          </a:p>
          <a:p>
            <a:pPr lvl="1"/>
            <a:r>
              <a:rPr lang="en-US" altLang="zh-TW" dirty="0"/>
              <a:t>To improve the alignment of the labelling</a:t>
            </a:r>
          </a:p>
          <a:p>
            <a:pPr lvl="1"/>
            <a:r>
              <a:rPr lang="en-US" altLang="zh-TW" dirty="0" err="1"/>
              <a:t>Superpixels</a:t>
            </a:r>
            <a:r>
              <a:rPr lang="en-US" altLang="zh-TW" dirty="0"/>
              <a:t> in the query image share the same </a:t>
            </a:r>
            <a:r>
              <a:rPr lang="en-US" altLang="zh-TW" dirty="0" smtClean="0"/>
              <a:t>label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Assigned the most common label in the </a:t>
            </a:r>
            <a:r>
              <a:rPr lang="en-US" altLang="zh-TW" dirty="0" err="1" smtClean="0"/>
              <a:t>superpixels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7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SIFT Flow</a:t>
                </a:r>
              </a:p>
              <a:p>
                <a:pPr lvl="1"/>
                <a:r>
                  <a:rPr lang="en-US" altLang="zh-TW" dirty="0" smtClean="0"/>
                  <a:t>200 testing images</a:t>
                </a:r>
              </a:p>
              <a:p>
                <a:pPr lvl="1"/>
                <a:r>
                  <a:rPr lang="en-US" altLang="zh-TW" dirty="0" smtClean="0"/>
                  <a:t>2488 training images </a:t>
                </a:r>
              </a:p>
              <a:p>
                <a:pPr lvl="1"/>
                <a:r>
                  <a:rPr lang="en-US" altLang="zh-TW" dirty="0" smtClean="0"/>
                  <a:t>33 classes</a:t>
                </a:r>
              </a:p>
              <a:p>
                <a:pPr lvl="1"/>
                <a:r>
                  <a:rPr lang="en-US" altLang="zh-TW" dirty="0" smtClean="0"/>
                  <a:t>Image size </a:t>
                </a:r>
                <a:r>
                  <a:rPr lang="en-US" altLang="zh-TW" dirty="0"/>
                  <a:t>256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>256</a:t>
                </a:r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0"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31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48789</TotalTime>
  <Words>635</Words>
  <Application>Microsoft Office PowerPoint</Application>
  <PresentationFormat>如螢幕大小 (4:3)</PresentationFormat>
  <Paragraphs>176</Paragraphs>
  <Slides>25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Cambria Math</vt:lpstr>
      <vt:lpstr>Times New Roman</vt:lpstr>
      <vt:lpstr>Office 佈景主題</vt:lpstr>
      <vt:lpstr>Nonparametric Scene Parsing</vt:lpstr>
      <vt:lpstr>Windows based label transfer [TJ14]</vt:lpstr>
      <vt:lpstr>Baseline System</vt:lpstr>
      <vt:lpstr>Image Retrieval</vt:lpstr>
      <vt:lpstr>Image Segmentation</vt:lpstr>
      <vt:lpstr>Label Transfer</vt:lpstr>
      <vt:lpstr>Label Transfer</vt:lpstr>
      <vt:lpstr>Align Labeling </vt:lpstr>
      <vt:lpstr>Dataset</vt:lpstr>
      <vt:lpstr>Experiments</vt:lpstr>
      <vt:lpstr>Results </vt:lpstr>
      <vt:lpstr>Reults</vt:lpstr>
      <vt:lpstr>PowerPoint 簡報</vt:lpstr>
      <vt:lpstr>Problem</vt:lpstr>
      <vt:lpstr>Object problem</vt:lpstr>
      <vt:lpstr>Solution 1</vt:lpstr>
      <vt:lpstr>Solution 1</vt:lpstr>
      <vt:lpstr>Solution 2</vt:lpstr>
      <vt:lpstr>Solution 3</vt:lpstr>
      <vt:lpstr>No size penalty</vt:lpstr>
      <vt:lpstr>with size penalty</vt:lpstr>
      <vt:lpstr>PowerPoint 簡報</vt:lpstr>
      <vt:lpstr>PowerPoint 簡報</vt:lpstr>
      <vt:lpstr>PowerPoint 簡報</vt:lpstr>
      <vt:lpstr>PowerPoint 簡報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1087</cp:revision>
  <dcterms:created xsi:type="dcterms:W3CDTF">2012-05-01T13:47:34Z</dcterms:created>
  <dcterms:modified xsi:type="dcterms:W3CDTF">2014-11-24T04:49:27Z</dcterms:modified>
</cp:coreProperties>
</file>