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383AA3-DF3E-46F5-8A92-DF0BBD9AD1F3}"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32742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83AA3-DF3E-46F5-8A92-DF0BBD9AD1F3}"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190748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83AA3-DF3E-46F5-8A92-DF0BBD9AD1F3}"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E45A-E1B8-4F9F-8252-62FF9BCE57F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24904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83AA3-DF3E-46F5-8A92-DF0BBD9AD1F3}"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2851539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83AA3-DF3E-46F5-8A92-DF0BBD9AD1F3}"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E45A-E1B8-4F9F-8252-62FF9BCE57F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7278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83AA3-DF3E-46F5-8A92-DF0BBD9AD1F3}"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2525142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83AA3-DF3E-46F5-8A92-DF0BBD9AD1F3}"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536950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83AA3-DF3E-46F5-8A92-DF0BBD9AD1F3}"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397239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83AA3-DF3E-46F5-8A92-DF0BBD9AD1F3}"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255354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83AA3-DF3E-46F5-8A92-DF0BBD9AD1F3}"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207545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383AA3-DF3E-46F5-8A92-DF0BBD9AD1F3}"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131180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383AA3-DF3E-46F5-8A92-DF0BBD9AD1F3}" type="datetimeFigureOut">
              <a:rPr lang="en-US" smtClean="0"/>
              <a:t>9/13/2020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196282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383AA3-DF3E-46F5-8A92-DF0BBD9AD1F3}" type="datetimeFigureOut">
              <a:rPr lang="en-US" smtClean="0"/>
              <a:t>9/13/2020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213390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83AA3-DF3E-46F5-8A92-DF0BBD9AD1F3}" type="datetimeFigureOut">
              <a:rPr lang="en-US" smtClean="0"/>
              <a:t>9/13/2020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369781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383AA3-DF3E-46F5-8A92-DF0BBD9AD1F3}"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239845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383AA3-DF3E-46F5-8A92-DF0BBD9AD1F3}"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4E45A-E1B8-4F9F-8252-62FF9BCE57FC}" type="slidenum">
              <a:rPr lang="en-US" smtClean="0"/>
              <a:t>‹#›</a:t>
            </a:fld>
            <a:endParaRPr lang="en-US"/>
          </a:p>
        </p:txBody>
      </p:sp>
    </p:spTree>
    <p:extLst>
      <p:ext uri="{BB962C8B-B14F-4D97-AF65-F5344CB8AC3E}">
        <p14:creationId xmlns:p14="http://schemas.microsoft.com/office/powerpoint/2010/main" val="331218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383AA3-DF3E-46F5-8A92-DF0BBD9AD1F3}" type="datetimeFigureOut">
              <a:rPr lang="en-US" smtClean="0"/>
              <a:t>9/13/2020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74E45A-E1B8-4F9F-8252-62FF9BCE57FC}" type="slidenum">
              <a:rPr lang="en-US" smtClean="0"/>
              <a:t>‹#›</a:t>
            </a:fld>
            <a:endParaRPr lang="en-US"/>
          </a:p>
        </p:txBody>
      </p:sp>
    </p:spTree>
    <p:extLst>
      <p:ext uri="{BB962C8B-B14F-4D97-AF65-F5344CB8AC3E}">
        <p14:creationId xmlns:p14="http://schemas.microsoft.com/office/powerpoint/2010/main" val="344325152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acrotrends.net/cities/23140/seattle/population#:~:text=The%20current%20metro%20area%20population%20of%20Seattle%20in,was%203%2C379%2C000%20%2C%20a%201.2%25%20increase%20from%202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2390-08F7-4A19-9AAA-0802CC3505C8}"/>
              </a:ext>
            </a:extLst>
          </p:cNvPr>
          <p:cNvSpPr>
            <a:spLocks noGrp="1"/>
          </p:cNvSpPr>
          <p:nvPr>
            <p:ph type="ctrTitle"/>
          </p:nvPr>
        </p:nvSpPr>
        <p:spPr/>
        <p:txBody>
          <a:bodyPr>
            <a:normAutofit fontScale="90000"/>
          </a:bodyPr>
          <a:lstStyle/>
          <a:p>
            <a:r>
              <a:rPr lang="en-US" b="1" dirty="0"/>
              <a:t>Analysis of Car Accident Severity at Seattle</a:t>
            </a:r>
            <a:br>
              <a:rPr lang="en-US" dirty="0"/>
            </a:br>
            <a:endParaRPr lang="en-US" dirty="0"/>
          </a:p>
        </p:txBody>
      </p:sp>
      <p:sp>
        <p:nvSpPr>
          <p:cNvPr id="3" name="Subtitle 2">
            <a:extLst>
              <a:ext uri="{FF2B5EF4-FFF2-40B4-BE49-F238E27FC236}">
                <a16:creationId xmlns:a16="http://schemas.microsoft.com/office/drawing/2014/main" id="{9ACFFC87-924C-4343-A748-317E91A67475}"/>
              </a:ext>
            </a:extLst>
          </p:cNvPr>
          <p:cNvSpPr>
            <a:spLocks noGrp="1"/>
          </p:cNvSpPr>
          <p:nvPr>
            <p:ph type="subTitle" idx="1"/>
          </p:nvPr>
        </p:nvSpPr>
        <p:spPr/>
        <p:txBody>
          <a:bodyPr/>
          <a:lstStyle/>
          <a:p>
            <a:r>
              <a:rPr lang="en-US" dirty="0"/>
              <a:t>9/14/2020</a:t>
            </a:r>
          </a:p>
          <a:p>
            <a:endParaRPr lang="en-US" dirty="0"/>
          </a:p>
        </p:txBody>
      </p:sp>
    </p:spTree>
    <p:extLst>
      <p:ext uri="{BB962C8B-B14F-4D97-AF65-F5344CB8AC3E}">
        <p14:creationId xmlns:p14="http://schemas.microsoft.com/office/powerpoint/2010/main" val="906271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40DD-6647-47D7-A7BD-1E68CDCDFD91}"/>
              </a:ext>
            </a:extLst>
          </p:cNvPr>
          <p:cNvSpPr>
            <a:spLocks noGrp="1"/>
          </p:cNvSpPr>
          <p:nvPr>
            <p:ph type="title"/>
          </p:nvPr>
        </p:nvSpPr>
        <p:spPr/>
        <p:txBody>
          <a:bodyPr/>
          <a:lstStyle/>
          <a:p>
            <a:r>
              <a:rPr lang="en-US" b="1" dirty="0"/>
              <a:t>Conclusion</a:t>
            </a:r>
            <a:br>
              <a:rPr lang="en-US" dirty="0"/>
            </a:br>
            <a:endParaRPr lang="en-US" dirty="0"/>
          </a:p>
        </p:txBody>
      </p:sp>
      <p:sp>
        <p:nvSpPr>
          <p:cNvPr id="3" name="Content Placeholder 2">
            <a:extLst>
              <a:ext uri="{FF2B5EF4-FFF2-40B4-BE49-F238E27FC236}">
                <a16:creationId xmlns:a16="http://schemas.microsoft.com/office/drawing/2014/main" id="{7BC14121-A562-4DC0-90EF-2E254142C3A8}"/>
              </a:ext>
            </a:extLst>
          </p:cNvPr>
          <p:cNvSpPr>
            <a:spLocks noGrp="1"/>
          </p:cNvSpPr>
          <p:nvPr>
            <p:ph idx="1"/>
          </p:nvPr>
        </p:nvSpPr>
        <p:spPr/>
        <p:txBody>
          <a:bodyPr/>
          <a:lstStyle/>
          <a:p>
            <a:r>
              <a:rPr lang="en-US" dirty="0"/>
              <a:t>As we expected, the analysis supported the poor weather and road condition, intersection place increased the risk of car accidents but surprising the light didn’t impact much. </a:t>
            </a:r>
          </a:p>
          <a:p>
            <a:r>
              <a:rPr lang="en-US" dirty="0"/>
              <a:t>Seattle transportation department may need to collect more data for speeding drive and drunk driving, and further analyze if they have correlation with car accidents.</a:t>
            </a:r>
          </a:p>
          <a:p>
            <a:r>
              <a:rPr lang="en-US" dirty="0"/>
              <a:t>Most accidents involve some form of driver error but proper safety instructions will prevent and reduce the accidents and save the life.</a:t>
            </a:r>
          </a:p>
          <a:p>
            <a:endParaRPr lang="en-US" dirty="0"/>
          </a:p>
        </p:txBody>
      </p:sp>
    </p:spTree>
    <p:extLst>
      <p:ext uri="{BB962C8B-B14F-4D97-AF65-F5344CB8AC3E}">
        <p14:creationId xmlns:p14="http://schemas.microsoft.com/office/powerpoint/2010/main" val="316383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E335-FFCA-4AB7-9394-B170EBB2894D}"/>
              </a:ext>
            </a:extLst>
          </p:cNvPr>
          <p:cNvSpPr>
            <a:spLocks noGrp="1"/>
          </p:cNvSpPr>
          <p:nvPr>
            <p:ph type="title"/>
          </p:nvPr>
        </p:nvSpPr>
        <p:spPr/>
        <p:txBody>
          <a:bodyPr/>
          <a:lstStyle/>
          <a:p>
            <a:r>
              <a:rPr lang="en-US" b="1" dirty="0"/>
              <a:t>References:</a:t>
            </a:r>
            <a:br>
              <a:rPr lang="en-US" dirty="0"/>
            </a:br>
            <a:endParaRPr lang="en-US" dirty="0"/>
          </a:p>
        </p:txBody>
      </p:sp>
      <p:sp>
        <p:nvSpPr>
          <p:cNvPr id="3" name="Content Placeholder 2">
            <a:extLst>
              <a:ext uri="{FF2B5EF4-FFF2-40B4-BE49-F238E27FC236}">
                <a16:creationId xmlns:a16="http://schemas.microsoft.com/office/drawing/2014/main" id="{B3EBE506-37A1-4558-B5CA-AAB8A5107C67}"/>
              </a:ext>
            </a:extLst>
          </p:cNvPr>
          <p:cNvSpPr>
            <a:spLocks noGrp="1"/>
          </p:cNvSpPr>
          <p:nvPr>
            <p:ph idx="1"/>
          </p:nvPr>
        </p:nvSpPr>
        <p:spPr/>
        <p:txBody>
          <a:bodyPr/>
          <a:lstStyle/>
          <a:p>
            <a:r>
              <a:rPr lang="en-US" dirty="0"/>
              <a:t>[1] </a:t>
            </a:r>
            <a:r>
              <a:rPr lang="en-US" dirty="0">
                <a:hlinkClick r:id="rId2"/>
              </a:rPr>
              <a:t>https://www.macrotrends.net/cities/23140/seattle/population#:~:text=The%20current%20metro%20area%20population%20of%20Seattle%20in,was%203%2C379%2C000%20%2C%20a%201.2%25%20increase%20from%202017</a:t>
            </a:r>
            <a:r>
              <a:rPr lang="en-US" dirty="0"/>
              <a:t>.</a:t>
            </a:r>
          </a:p>
          <a:p>
            <a:endParaRPr lang="en-US" dirty="0"/>
          </a:p>
          <a:p>
            <a:pPr marL="0" indent="0">
              <a:buNone/>
            </a:pPr>
            <a:endParaRPr lang="en-US" dirty="0"/>
          </a:p>
          <a:p>
            <a:r>
              <a:rPr lang="en-US" dirty="0"/>
              <a:t>[2] https://www.currentresults.com/Weather-Extremes/US/cloudiest-cities.php</a:t>
            </a:r>
          </a:p>
          <a:p>
            <a:endParaRPr lang="en-US" dirty="0"/>
          </a:p>
        </p:txBody>
      </p:sp>
    </p:spTree>
    <p:extLst>
      <p:ext uri="{BB962C8B-B14F-4D97-AF65-F5344CB8AC3E}">
        <p14:creationId xmlns:p14="http://schemas.microsoft.com/office/powerpoint/2010/main" val="151717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7172-7AD9-4E90-9BFE-4004B4B0530A}"/>
              </a:ext>
            </a:extLst>
          </p:cNvPr>
          <p:cNvSpPr>
            <a:spLocks noGrp="1"/>
          </p:cNvSpPr>
          <p:nvPr>
            <p:ph type="title"/>
          </p:nvPr>
        </p:nvSpPr>
        <p:spPr>
          <a:xfrm>
            <a:off x="1313604" y="129088"/>
            <a:ext cx="8534400" cy="1507067"/>
          </a:xfrm>
        </p:spPr>
        <p:txBody>
          <a:bodyPr/>
          <a:lstStyle/>
          <a:p>
            <a:r>
              <a:rPr lang="en-US" b="1" dirty="0"/>
              <a:t>Introduction</a:t>
            </a:r>
            <a:br>
              <a:rPr lang="en-US" dirty="0"/>
            </a:br>
            <a:endParaRPr lang="en-US" dirty="0"/>
          </a:p>
        </p:txBody>
      </p:sp>
      <p:sp>
        <p:nvSpPr>
          <p:cNvPr id="5" name="Content Placeholder 4">
            <a:extLst>
              <a:ext uri="{FF2B5EF4-FFF2-40B4-BE49-F238E27FC236}">
                <a16:creationId xmlns:a16="http://schemas.microsoft.com/office/drawing/2014/main" id="{8408751D-1F68-4FAA-A754-CEA4E8FC2958}"/>
              </a:ext>
            </a:extLst>
          </p:cNvPr>
          <p:cNvSpPr>
            <a:spLocks noGrp="1"/>
          </p:cNvSpPr>
          <p:nvPr>
            <p:ph idx="1"/>
          </p:nvPr>
        </p:nvSpPr>
        <p:spPr>
          <a:xfrm>
            <a:off x="1230477" y="2158340"/>
            <a:ext cx="8534400" cy="3615267"/>
          </a:xfrm>
        </p:spPr>
        <p:txBody>
          <a:bodyPr>
            <a:normAutofit/>
          </a:bodyPr>
          <a:lstStyle/>
          <a:p>
            <a:r>
              <a:rPr lang="en-US" dirty="0"/>
              <a:t>The seaport city of Seattle is the largest city in the state of Washington, as well as the largest in the Pacific Northwest. The current metro area population of Seattle in 2020 is </a:t>
            </a:r>
            <a:r>
              <a:rPr lang="en-US" b="1" dirty="0"/>
              <a:t>3,433,000</a:t>
            </a:r>
            <a:r>
              <a:rPr lang="en-US" dirty="0"/>
              <a:t>, a 0.79% increase from 2019.</a:t>
            </a:r>
          </a:p>
          <a:p>
            <a:r>
              <a:rPr lang="en-US" dirty="0"/>
              <a:t>A crash happened in Washington every 4.5 minutes, Seattle is the 8</a:t>
            </a:r>
            <a:r>
              <a:rPr lang="en-US" baseline="30000" dirty="0"/>
              <a:t>th</a:t>
            </a:r>
            <a:r>
              <a:rPr lang="en-US" dirty="0"/>
              <a:t> most dangerous city for car accidents in USA.</a:t>
            </a:r>
          </a:p>
          <a:p>
            <a:pPr marL="0" indent="0">
              <a:buNone/>
            </a:pPr>
            <a:r>
              <a:rPr lang="en-US" dirty="0"/>
              <a:t> </a:t>
            </a:r>
          </a:p>
          <a:p>
            <a:r>
              <a:rPr lang="en-US" dirty="0"/>
              <a:t>For this project, we want to analyze existing collision data provided by SPD of Seattle, to understand what the most common causes and their correlation are; and to prevent it with better care in future.</a:t>
            </a:r>
          </a:p>
          <a:p>
            <a:endParaRPr lang="en-US" dirty="0"/>
          </a:p>
        </p:txBody>
      </p:sp>
    </p:spTree>
    <p:extLst>
      <p:ext uri="{BB962C8B-B14F-4D97-AF65-F5344CB8AC3E}">
        <p14:creationId xmlns:p14="http://schemas.microsoft.com/office/powerpoint/2010/main" val="237680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C5CB-225B-4FFA-95C3-E6CCBA7D1E8A}"/>
              </a:ext>
            </a:extLst>
          </p:cNvPr>
          <p:cNvSpPr>
            <a:spLocks noGrp="1"/>
          </p:cNvSpPr>
          <p:nvPr>
            <p:ph type="title"/>
          </p:nvPr>
        </p:nvSpPr>
        <p:spPr/>
        <p:txBody>
          <a:bodyPr/>
          <a:lstStyle/>
          <a:p>
            <a:r>
              <a:rPr lang="en-US" b="1" dirty="0"/>
              <a:t>Data</a:t>
            </a:r>
            <a:br>
              <a:rPr lang="en-US" dirty="0"/>
            </a:br>
            <a:endParaRPr lang="en-US" dirty="0"/>
          </a:p>
        </p:txBody>
      </p:sp>
      <p:sp>
        <p:nvSpPr>
          <p:cNvPr id="3" name="Content Placeholder 2">
            <a:extLst>
              <a:ext uri="{FF2B5EF4-FFF2-40B4-BE49-F238E27FC236}">
                <a16:creationId xmlns:a16="http://schemas.microsoft.com/office/drawing/2014/main" id="{0F0AA60E-05A4-4A67-9A45-97E9DD86279D}"/>
              </a:ext>
            </a:extLst>
          </p:cNvPr>
          <p:cNvSpPr>
            <a:spLocks noGrp="1"/>
          </p:cNvSpPr>
          <p:nvPr>
            <p:ph idx="1"/>
          </p:nvPr>
        </p:nvSpPr>
        <p:spPr/>
        <p:txBody>
          <a:bodyPr>
            <a:normAutofit/>
          </a:bodyPr>
          <a:lstStyle/>
          <a:p>
            <a:r>
              <a:rPr lang="en-US" dirty="0"/>
              <a:t>This collisions data is been provided by Seattle Police Department and weekly recorded by Traffic Records from 2004 to present.</a:t>
            </a:r>
          </a:p>
          <a:p>
            <a:r>
              <a:rPr lang="en-US" dirty="0"/>
              <a:t>It contains information such as severity code, address type, location, collision type, weather, road condition, speeding, whether collision was due to inattention, whether or not a driver involved was under the influence of drugs or alcohol.</a:t>
            </a:r>
          </a:p>
          <a:p>
            <a:r>
              <a:rPr lang="en-US" dirty="0"/>
              <a:t>Data cleaning is required. To accurately build a model, these attributes with high ~% null value of data can’t be used for this analysis, </a:t>
            </a:r>
            <a:r>
              <a:rPr lang="en-US" dirty="0" err="1"/>
              <a:t>eg</a:t>
            </a:r>
            <a:r>
              <a:rPr lang="en-US" dirty="0"/>
              <a:t> SPEEDING and INATTENTIONIND</a:t>
            </a:r>
          </a:p>
          <a:p>
            <a:r>
              <a:rPr lang="en-US" dirty="0"/>
              <a:t>For rest of the attributes, we will decide how to deal with null value of data for each of them.</a:t>
            </a:r>
          </a:p>
          <a:p>
            <a:endParaRPr lang="en-US" dirty="0"/>
          </a:p>
        </p:txBody>
      </p:sp>
    </p:spTree>
    <p:extLst>
      <p:ext uri="{BB962C8B-B14F-4D97-AF65-F5344CB8AC3E}">
        <p14:creationId xmlns:p14="http://schemas.microsoft.com/office/powerpoint/2010/main" val="108415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632F-9CFF-495A-9D44-AFFECAFF1C7C}"/>
              </a:ext>
            </a:extLst>
          </p:cNvPr>
          <p:cNvSpPr>
            <a:spLocks noGrp="1"/>
          </p:cNvSpPr>
          <p:nvPr>
            <p:ph type="title"/>
          </p:nvPr>
        </p:nvSpPr>
        <p:spPr/>
        <p:txBody>
          <a:bodyPr/>
          <a:lstStyle/>
          <a:p>
            <a:r>
              <a:rPr lang="en-US" b="1" dirty="0"/>
              <a:t>Methodology</a:t>
            </a:r>
            <a:br>
              <a:rPr lang="en-US" dirty="0"/>
            </a:br>
            <a:endParaRPr lang="en-US" dirty="0"/>
          </a:p>
        </p:txBody>
      </p:sp>
      <p:sp>
        <p:nvSpPr>
          <p:cNvPr id="3" name="Content Placeholder 2">
            <a:extLst>
              <a:ext uri="{FF2B5EF4-FFF2-40B4-BE49-F238E27FC236}">
                <a16:creationId xmlns:a16="http://schemas.microsoft.com/office/drawing/2014/main" id="{F5C7E202-4266-4D4A-8D88-65F3D3973FD1}"/>
              </a:ext>
            </a:extLst>
          </p:cNvPr>
          <p:cNvSpPr>
            <a:spLocks noGrp="1"/>
          </p:cNvSpPr>
          <p:nvPr>
            <p:ph idx="1"/>
          </p:nvPr>
        </p:nvSpPr>
        <p:spPr/>
        <p:txBody>
          <a:bodyPr>
            <a:normAutofit/>
          </a:bodyPr>
          <a:lstStyle/>
          <a:p>
            <a:r>
              <a:rPr lang="en-US" dirty="0" err="1"/>
              <a:t>Jupyter</a:t>
            </a:r>
            <a:r>
              <a:rPr lang="en-US" dirty="0"/>
              <a:t> Notebooks was been used to conduct this analysis. And basic Python libraries Pandas, </a:t>
            </a:r>
            <a:r>
              <a:rPr lang="en-US" dirty="0" err="1"/>
              <a:t>Numpy</a:t>
            </a:r>
            <a:r>
              <a:rPr lang="en-US" dirty="0"/>
              <a:t>, Matplotlib, and Seaborn were also been imported and used throughout this project.</a:t>
            </a:r>
          </a:p>
          <a:p>
            <a:r>
              <a:rPr lang="en-US" dirty="0"/>
              <a:t>Using </a:t>
            </a:r>
            <a:r>
              <a:rPr lang="en-US" dirty="0" err="1"/>
              <a:t>pd.read_csv</a:t>
            </a:r>
            <a:r>
              <a:rPr lang="en-US" dirty="0"/>
              <a:t> command to import the data</a:t>
            </a:r>
          </a:p>
          <a:p>
            <a:r>
              <a:rPr lang="en-US" dirty="0"/>
              <a:t>After initial reviewed the data, remove columns that are not informative to us for visualization, and columns of OBJECTID, SEVERITYCODE, WEATHER, ROADCOND, LIGHTCOND and ADDRTYPE had been selected to use for this analysis.</a:t>
            </a:r>
          </a:p>
          <a:p>
            <a:r>
              <a:rPr lang="en-US" dirty="0"/>
              <a:t>WEATHER, ROADCOND, and LIGHTCOND columns all have &lt; 3% of missing values, and these rows are been removed.</a:t>
            </a:r>
          </a:p>
          <a:p>
            <a:r>
              <a:rPr lang="en-US" dirty="0"/>
              <a:t>Graph algorithm was be used for these categorical collision data</a:t>
            </a:r>
          </a:p>
        </p:txBody>
      </p:sp>
    </p:spTree>
    <p:extLst>
      <p:ext uri="{BB962C8B-B14F-4D97-AF65-F5344CB8AC3E}">
        <p14:creationId xmlns:p14="http://schemas.microsoft.com/office/powerpoint/2010/main" val="157327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82A6-83E2-4156-9C49-04F03B1D5310}"/>
              </a:ext>
            </a:extLst>
          </p:cNvPr>
          <p:cNvSpPr>
            <a:spLocks noGrp="1"/>
          </p:cNvSpPr>
          <p:nvPr>
            <p:ph type="title"/>
          </p:nvPr>
        </p:nvSpPr>
        <p:spPr/>
        <p:txBody>
          <a:bodyPr/>
          <a:lstStyle/>
          <a:p>
            <a:r>
              <a:rPr lang="en-US" b="1" dirty="0"/>
              <a:t>Results and Discussion</a:t>
            </a:r>
            <a:br>
              <a:rPr lang="en-US" dirty="0"/>
            </a:br>
            <a:endParaRPr lang="en-US" dirty="0"/>
          </a:p>
        </p:txBody>
      </p:sp>
      <p:sp>
        <p:nvSpPr>
          <p:cNvPr id="3" name="Content Placeholder 2">
            <a:extLst>
              <a:ext uri="{FF2B5EF4-FFF2-40B4-BE49-F238E27FC236}">
                <a16:creationId xmlns:a16="http://schemas.microsoft.com/office/drawing/2014/main" id="{3006AF57-4FAD-48CA-B3BC-03A31E0602ED}"/>
              </a:ext>
            </a:extLst>
          </p:cNvPr>
          <p:cNvSpPr>
            <a:spLocks noGrp="1"/>
          </p:cNvSpPr>
          <p:nvPr>
            <p:ph idx="1"/>
          </p:nvPr>
        </p:nvSpPr>
        <p:spPr/>
        <p:txBody>
          <a:bodyPr/>
          <a:lstStyle/>
          <a:p>
            <a:r>
              <a:rPr lang="en-US" dirty="0"/>
              <a:t>By using Python plotting library matplotlib, we generated the bar charts based on address type, weather, road, and light condition. </a:t>
            </a:r>
          </a:p>
          <a:p>
            <a:r>
              <a:rPr lang="en-US" dirty="0"/>
              <a:t>The result showed the car accident happened more at intersection location; at overcast weather condition; and when road condition is wet; but it seems that the dark – streetlights on or no streetlights condition has no significant impact for car accidents.</a:t>
            </a:r>
          </a:p>
          <a:p>
            <a:r>
              <a:rPr lang="en-US" dirty="0"/>
              <a:t>Speeding and INATTENTIONIND (Whether or not collision was due to inattention, Whether or not a driver) missed over 85% of data. If these data can be collected completed, it will help Seattle to find out the top causes of car accidents.</a:t>
            </a:r>
          </a:p>
          <a:p>
            <a:endParaRPr lang="en-US" dirty="0"/>
          </a:p>
        </p:txBody>
      </p:sp>
    </p:spTree>
    <p:extLst>
      <p:ext uri="{BB962C8B-B14F-4D97-AF65-F5344CB8AC3E}">
        <p14:creationId xmlns:p14="http://schemas.microsoft.com/office/powerpoint/2010/main" val="408396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AD36DAF-1933-4D3C-8E48-9117253EC3E9}"/>
              </a:ext>
            </a:extLst>
          </p:cNvPr>
          <p:cNvPicPr>
            <a:picLocks noGrp="1"/>
          </p:cNvPicPr>
          <p:nvPr>
            <p:ph idx="1"/>
          </p:nvPr>
        </p:nvPicPr>
        <p:blipFill>
          <a:blip r:embed="rId2"/>
          <a:stretch>
            <a:fillRect/>
          </a:stretch>
        </p:blipFill>
        <p:spPr>
          <a:xfrm>
            <a:off x="965994" y="1284287"/>
            <a:ext cx="8020050" cy="4162425"/>
          </a:xfrm>
          <a:prstGeom prst="rect">
            <a:avLst/>
          </a:prstGeom>
        </p:spPr>
      </p:pic>
    </p:spTree>
    <p:extLst>
      <p:ext uri="{BB962C8B-B14F-4D97-AF65-F5344CB8AC3E}">
        <p14:creationId xmlns:p14="http://schemas.microsoft.com/office/powerpoint/2010/main" val="111814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855DD5-9044-4261-B2AD-0E8B78F71ECF}"/>
              </a:ext>
            </a:extLst>
          </p:cNvPr>
          <p:cNvPicPr>
            <a:picLocks noGrp="1"/>
          </p:cNvPicPr>
          <p:nvPr>
            <p:ph idx="1"/>
          </p:nvPr>
        </p:nvPicPr>
        <p:blipFill>
          <a:blip r:embed="rId2"/>
          <a:stretch>
            <a:fillRect/>
          </a:stretch>
        </p:blipFill>
        <p:spPr>
          <a:xfrm>
            <a:off x="1665287" y="760413"/>
            <a:ext cx="6621464" cy="5281612"/>
          </a:xfrm>
          <a:prstGeom prst="rect">
            <a:avLst/>
          </a:prstGeom>
        </p:spPr>
      </p:pic>
    </p:spTree>
    <p:extLst>
      <p:ext uri="{BB962C8B-B14F-4D97-AF65-F5344CB8AC3E}">
        <p14:creationId xmlns:p14="http://schemas.microsoft.com/office/powerpoint/2010/main" val="371715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3A29F74-CACA-45F4-9725-A47E05916CB8}"/>
              </a:ext>
            </a:extLst>
          </p:cNvPr>
          <p:cNvPicPr>
            <a:picLocks noGrp="1"/>
          </p:cNvPicPr>
          <p:nvPr>
            <p:ph idx="1"/>
          </p:nvPr>
        </p:nvPicPr>
        <p:blipFill>
          <a:blip r:embed="rId2"/>
          <a:stretch>
            <a:fillRect/>
          </a:stretch>
        </p:blipFill>
        <p:spPr>
          <a:xfrm>
            <a:off x="2240266" y="843148"/>
            <a:ext cx="6333718" cy="5198877"/>
          </a:xfrm>
          <a:prstGeom prst="rect">
            <a:avLst/>
          </a:prstGeom>
        </p:spPr>
      </p:pic>
    </p:spTree>
    <p:extLst>
      <p:ext uri="{BB962C8B-B14F-4D97-AF65-F5344CB8AC3E}">
        <p14:creationId xmlns:p14="http://schemas.microsoft.com/office/powerpoint/2010/main" val="255711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A7A8D2-0D30-49D0-AB24-36F79083F231}"/>
              </a:ext>
            </a:extLst>
          </p:cNvPr>
          <p:cNvPicPr>
            <a:picLocks noGrp="1"/>
          </p:cNvPicPr>
          <p:nvPr>
            <p:ph idx="1"/>
          </p:nvPr>
        </p:nvPicPr>
        <p:blipFill>
          <a:blip r:embed="rId2"/>
          <a:stretch>
            <a:fillRect/>
          </a:stretch>
        </p:blipFill>
        <p:spPr>
          <a:xfrm>
            <a:off x="1684584" y="641350"/>
            <a:ext cx="6582870" cy="5400675"/>
          </a:xfrm>
          <a:prstGeom prst="rect">
            <a:avLst/>
          </a:prstGeom>
        </p:spPr>
      </p:pic>
    </p:spTree>
    <p:extLst>
      <p:ext uri="{BB962C8B-B14F-4D97-AF65-F5344CB8AC3E}">
        <p14:creationId xmlns:p14="http://schemas.microsoft.com/office/powerpoint/2010/main" val="2051258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TotalTime>
  <Words>630</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Analysis of Car Accident Severity at Seattle </vt:lpstr>
      <vt:lpstr>Introduction </vt:lpstr>
      <vt:lpstr>Data </vt:lpstr>
      <vt:lpstr>Methodology </vt:lpstr>
      <vt:lpstr>Results and Discussion </vt:lpstr>
      <vt:lpstr>PowerPoint Presentation</vt:lpstr>
      <vt:lpstr>PowerPoint Presentation</vt:lpstr>
      <vt:lpstr>PowerPoint Presentation</vt:lpstr>
      <vt:lpstr>PowerPoint Presentation</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Car Accident Severity at Seattle </dc:title>
  <dc:creator>Lisa Li</dc:creator>
  <cp:lastModifiedBy>Lisa Li</cp:lastModifiedBy>
  <cp:revision>10</cp:revision>
  <dcterms:created xsi:type="dcterms:W3CDTF">2020-09-14T03:17:33Z</dcterms:created>
  <dcterms:modified xsi:type="dcterms:W3CDTF">2020-09-14T03:40:09Z</dcterms:modified>
</cp:coreProperties>
</file>