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diagrams/layout1.xml" ContentType="application/vnd.openxmlformats-officedocument.drawingml.diagramLayou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percent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overlap val="100"/>
        <c:axId val="74286592"/>
        <c:axId val="74288512"/>
      </c:barChart>
      <c:catAx>
        <c:axId val="74286592"/>
        <c:scaling>
          <c:orientation val="minMax"/>
        </c:scaling>
        <c:axPos val="b"/>
        <c:tickLblPos val="nextTo"/>
        <c:crossAx val="74288512"/>
        <c:crosses val="autoZero"/>
        <c:auto val="1"/>
        <c:lblAlgn val="ctr"/>
        <c:lblOffset val="100"/>
      </c:catAx>
      <c:valAx>
        <c:axId val="74288512"/>
        <c:scaling>
          <c:orientation val="minMax"/>
        </c:scaling>
        <c:axPos val="l"/>
        <c:majorGridlines/>
        <c:numFmt formatCode="0%" sourceLinked="1"/>
        <c:tickLblPos val="nextTo"/>
        <c:crossAx val="74286592"/>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box"/>
        <c:axId val="74409088"/>
        <c:axId val="74410624"/>
        <c:axId val="0"/>
      </c:bar3DChart>
      <c:catAx>
        <c:axId val="74409088"/>
        <c:scaling>
          <c:orientation val="minMax"/>
        </c:scaling>
        <c:axPos val="b"/>
        <c:tickLblPos val="nextTo"/>
        <c:crossAx val="74410624"/>
        <c:crosses val="autoZero"/>
        <c:auto val="1"/>
        <c:lblAlgn val="ctr"/>
        <c:lblOffset val="100"/>
      </c:catAx>
      <c:valAx>
        <c:axId val="74410624"/>
        <c:scaling>
          <c:orientation val="minMax"/>
        </c:scaling>
        <c:axPos val="l"/>
        <c:majorGridlines/>
        <c:numFmt formatCode="General" sourceLinked="1"/>
        <c:tickLblPos val="nextTo"/>
        <c:crossAx val="74409088"/>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view3D>
      <c:perspective val="30"/>
    </c:view3D>
    <c:plotArea>
      <c:layout/>
      <c:bar3DChart>
        <c:barDir val="col"/>
        <c:grouping val="standar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box"/>
        <c:axId val="126160896"/>
        <c:axId val="76965760"/>
        <c:axId val="73760256"/>
      </c:bar3DChart>
      <c:catAx>
        <c:axId val="126160896"/>
        <c:scaling>
          <c:orientation val="minMax"/>
        </c:scaling>
        <c:axPos val="b"/>
        <c:tickLblPos val="nextTo"/>
        <c:crossAx val="76965760"/>
        <c:crosses val="autoZero"/>
        <c:auto val="1"/>
        <c:lblAlgn val="ctr"/>
        <c:lblOffset val="100"/>
      </c:catAx>
      <c:valAx>
        <c:axId val="76965760"/>
        <c:scaling>
          <c:orientation val="minMax"/>
        </c:scaling>
        <c:axPos val="l"/>
        <c:majorGridlines/>
        <c:numFmt formatCode="General" sourceLinked="1"/>
        <c:tickLblPos val="nextTo"/>
        <c:crossAx val="126160896"/>
        <c:crosses val="autoZero"/>
        <c:crossBetween val="between"/>
      </c:valAx>
      <c:serAx>
        <c:axId val="73760256"/>
        <c:scaling>
          <c:orientation val="minMax"/>
        </c:scaling>
        <c:axPos val="b"/>
        <c:tickLblPos val="nextTo"/>
        <c:crossAx val="76965760"/>
        <c:crosses val="autoZero"/>
      </c:serAx>
    </c:plotArea>
    <c:legend>
      <c:legendPos val="r"/>
      <c:layout/>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stockChart>
        <c:ser>
          <c:idx val="0"/>
          <c:order val="0"/>
          <c:tx>
            <c:strRef>
              <c:f>Sheet1!$B$1</c:f>
              <c:strCache>
                <c:ptCount val="1"/>
                <c:pt idx="0">
                  <c:v>Open</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44</c:v>
                </c:pt>
                <c:pt idx="1">
                  <c:v>25</c:v>
                </c:pt>
                <c:pt idx="2">
                  <c:v>38</c:v>
                </c:pt>
                <c:pt idx="3">
                  <c:v>50</c:v>
                </c:pt>
                <c:pt idx="4">
                  <c:v>34</c:v>
                </c:pt>
              </c:numCache>
            </c:numRef>
          </c:val>
        </c:ser>
        <c:ser>
          <c:idx val="1"/>
          <c:order val="1"/>
          <c:tx>
            <c:strRef>
              <c:f>Sheet1!$C$1</c:f>
              <c:strCache>
                <c:ptCount val="1"/>
                <c:pt idx="0">
                  <c:v>High</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55</c:v>
                </c:pt>
                <c:pt idx="1">
                  <c:v>57</c:v>
                </c:pt>
                <c:pt idx="2">
                  <c:v>57</c:v>
                </c:pt>
                <c:pt idx="3">
                  <c:v>58</c:v>
                </c:pt>
                <c:pt idx="4">
                  <c:v>36</c:v>
                </c:pt>
              </c:numCache>
            </c:numRef>
          </c:val>
        </c:ser>
        <c:ser>
          <c:idx val="2"/>
          <c:order val="2"/>
          <c:tx>
            <c:strRef>
              <c:f>Sheet1!$D$1</c:f>
              <c:strCache>
                <c:ptCount val="1"/>
                <c:pt idx="0">
                  <c:v>Low</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Sheet1!$D$2:$D$6</c:f>
              <c:numCache>
                <c:formatCode>General</c:formatCode>
                <c:ptCount val="5"/>
                <c:pt idx="0">
                  <c:v>11</c:v>
                </c:pt>
                <c:pt idx="1">
                  <c:v>12</c:v>
                </c:pt>
                <c:pt idx="2">
                  <c:v>13</c:v>
                </c:pt>
                <c:pt idx="3">
                  <c:v>11</c:v>
                </c:pt>
                <c:pt idx="4">
                  <c:v>5</c:v>
                </c:pt>
              </c:numCache>
            </c:numRef>
          </c:val>
        </c:ser>
        <c:ser>
          <c:idx val="3"/>
          <c:order val="3"/>
          <c:tx>
            <c:strRef>
              <c:f>Sheet1!$E$1</c:f>
              <c:strCache>
                <c:ptCount val="1"/>
                <c:pt idx="0">
                  <c:v>Close</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Sheet1!$E$2:$E$6</c:f>
              <c:numCache>
                <c:formatCode>General</c:formatCode>
                <c:ptCount val="5"/>
                <c:pt idx="0">
                  <c:v>25</c:v>
                </c:pt>
                <c:pt idx="1">
                  <c:v>38</c:v>
                </c:pt>
                <c:pt idx="2">
                  <c:v>50</c:v>
                </c:pt>
                <c:pt idx="3">
                  <c:v>34</c:v>
                </c:pt>
                <c:pt idx="4">
                  <c:v>18</c:v>
                </c:pt>
              </c:numCache>
            </c:numRef>
          </c:val>
        </c:ser>
        <c:hiLowLines/>
        <c:upDownBars>
          <c:gapWidth val="150"/>
          <c:upBars/>
          <c:downBars/>
        </c:upDownBars>
        <c:axId val="157907968"/>
        <c:axId val="157922816"/>
      </c:stockChart>
      <c:dateAx>
        <c:axId val="157907968"/>
        <c:scaling>
          <c:orientation val="minMax"/>
        </c:scaling>
        <c:axPos val="b"/>
        <c:numFmt formatCode="m/d/yyyy" sourceLinked="1"/>
        <c:tickLblPos val="nextTo"/>
        <c:crossAx val="157922816"/>
        <c:crosses val="autoZero"/>
        <c:auto val="1"/>
        <c:lblOffset val="100"/>
      </c:dateAx>
      <c:valAx>
        <c:axId val="157922816"/>
        <c:scaling>
          <c:orientation val="minMax"/>
        </c:scaling>
        <c:axPos val="l"/>
        <c:majorGridlines/>
        <c:numFmt formatCode="General" sourceLinked="1"/>
        <c:tickLblPos val="nextTo"/>
        <c:crossAx val="157907968"/>
        <c:crosses val="autoZero"/>
        <c:crossBetween val="between"/>
      </c:valAx>
    </c:plotArea>
    <c:legend>
      <c:legendPos val="r"/>
      <c:layout/>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56640000"/>
        <c:axId val="156636672"/>
      </c:lineChart>
      <c:catAx>
        <c:axId val="156640000"/>
        <c:scaling>
          <c:orientation val="minMax"/>
        </c:scaling>
        <c:axPos val="b"/>
        <c:tickLblPos val="nextTo"/>
        <c:crossAx val="156636672"/>
        <c:crosses val="autoZero"/>
        <c:auto val="1"/>
        <c:lblAlgn val="ctr"/>
        <c:lblOffset val="100"/>
      </c:catAx>
      <c:valAx>
        <c:axId val="156636672"/>
        <c:scaling>
          <c:orientation val="minMax"/>
        </c:scaling>
        <c:axPos val="l"/>
        <c:majorGridlines/>
        <c:numFmt formatCode="General" sourceLinked="1"/>
        <c:tickLblPos val="nextTo"/>
        <c:crossAx val="156640000"/>
        <c:crosses val="autoZero"/>
        <c:crossBetween val="between"/>
      </c:valAx>
    </c:plotArea>
    <c:legend>
      <c:legendPos val="r"/>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2BFA-013C-4A63-A66E-746D867DE04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F719DD8-2F9C-45E0-9CE2-423D31CA5144}">
      <dgm:prSet phldrT="[Text]"/>
      <dgm:spPr/>
      <dgm:t>
        <a:bodyPr/>
        <a:lstStyle/>
        <a:p>
          <a:r>
            <a:rPr lang="en-US" dirty="0" smtClean="0"/>
            <a:t>Pre based feature</a:t>
          </a:r>
          <a:endParaRPr lang="en-US" dirty="0"/>
        </a:p>
      </dgm:t>
    </dgm:pt>
    <dgm:pt modelId="{CC2D4B87-5BD6-412E-8E78-8C46FCE91754}" type="parTrans" cxnId="{F9E7C98B-3C4C-45F1-B93E-B061087F0447}">
      <dgm:prSet/>
      <dgm:spPr/>
      <dgm:t>
        <a:bodyPr/>
        <a:lstStyle/>
        <a:p>
          <a:endParaRPr lang="en-US"/>
        </a:p>
      </dgm:t>
    </dgm:pt>
    <dgm:pt modelId="{AD51B399-B248-497B-B561-5DEC65602587}" type="sibTrans" cxnId="{F9E7C98B-3C4C-45F1-B93E-B061087F0447}">
      <dgm:prSet/>
      <dgm:spPr/>
      <dgm:t>
        <a:bodyPr/>
        <a:lstStyle/>
        <a:p>
          <a:endParaRPr lang="en-US"/>
        </a:p>
      </dgm:t>
    </dgm:pt>
    <dgm:pt modelId="{8EE198DE-C72C-4525-8714-DF41F8CB5A91}">
      <dgm:prSet phldrT="[Text]"/>
      <dgm:spPr/>
      <dgm:t>
        <a:bodyPr/>
        <a:lstStyle/>
        <a:p>
          <a:r>
            <a:rPr lang="en-US" dirty="0" smtClean="0"/>
            <a:t>Data ,</a:t>
          </a:r>
          <a:r>
            <a:rPr lang="en-US" dirty="0" err="1" smtClean="0"/>
            <a:t>block_num,id,name</a:t>
          </a:r>
          <a:r>
            <a:rPr lang="en-US" dirty="0" smtClean="0"/>
            <a:t> 1,category_id ,</a:t>
          </a:r>
          <a:r>
            <a:rPr lang="en-US" dirty="0" err="1" smtClean="0"/>
            <a:t>subtype_c</a:t>
          </a:r>
          <a:r>
            <a:rPr lang="en-US" dirty="0" smtClean="0"/>
            <a:t> ode</a:t>
          </a:r>
          <a:endParaRPr lang="en-US" dirty="0"/>
        </a:p>
      </dgm:t>
    </dgm:pt>
    <dgm:pt modelId="{D59A77C6-D816-4F0B-9078-DDFA4DC51A0A}" type="parTrans" cxnId="{DF55F83C-379D-450F-AD5F-A79B75E81611}">
      <dgm:prSet/>
      <dgm:spPr/>
      <dgm:t>
        <a:bodyPr/>
        <a:lstStyle/>
        <a:p>
          <a:endParaRPr lang="en-US"/>
        </a:p>
      </dgm:t>
    </dgm:pt>
    <dgm:pt modelId="{C582C31E-AD13-48BB-8AB9-C2B2FF949617}" type="sibTrans" cxnId="{DF55F83C-379D-450F-AD5F-A79B75E81611}">
      <dgm:prSet/>
      <dgm:spPr/>
      <dgm:t>
        <a:bodyPr/>
        <a:lstStyle/>
        <a:p>
          <a:endParaRPr lang="en-US"/>
        </a:p>
      </dgm:t>
    </dgm:pt>
    <dgm:pt modelId="{F0F68149-9EFC-4368-8CBD-D955ACE41B8D}">
      <dgm:prSet phldrT="[Text]"/>
      <dgm:spPr/>
      <dgm:t>
        <a:bodyPr/>
        <a:lstStyle/>
        <a:p>
          <a:r>
            <a:rPr lang="en-US" dirty="0" smtClean="0"/>
            <a:t>Lag based feature</a:t>
          </a:r>
          <a:endParaRPr lang="en-US" dirty="0"/>
        </a:p>
      </dgm:t>
    </dgm:pt>
    <dgm:pt modelId="{71BF1503-636B-40DC-83D3-F4DC96BD889F}" type="parTrans" cxnId="{4B71B802-A647-4D32-A89B-5362AD3DB024}">
      <dgm:prSet/>
      <dgm:spPr/>
      <dgm:t>
        <a:bodyPr/>
        <a:lstStyle/>
        <a:p>
          <a:endParaRPr lang="en-US"/>
        </a:p>
      </dgm:t>
    </dgm:pt>
    <dgm:pt modelId="{53F7D26C-E044-492E-AF3C-11A0EA6A01FE}" type="sibTrans" cxnId="{4B71B802-A647-4D32-A89B-5362AD3DB024}">
      <dgm:prSet/>
      <dgm:spPr/>
      <dgm:t>
        <a:bodyPr/>
        <a:lstStyle/>
        <a:p>
          <a:endParaRPr lang="en-US"/>
        </a:p>
      </dgm:t>
    </dgm:pt>
    <dgm:pt modelId="{65C96711-2247-4F0B-A657-708A743ABEF0}">
      <dgm:prSet phldrT="[Text]"/>
      <dgm:spPr/>
      <dgm:t>
        <a:bodyPr/>
        <a:lstStyle/>
        <a:p>
          <a:r>
            <a:rPr lang="en-US" dirty="0" err="1" smtClean="0"/>
            <a:t>Data_shop_item,month_log,id</a:t>
          </a:r>
          <a:endParaRPr lang="en-US" dirty="0"/>
        </a:p>
      </dgm:t>
    </dgm:pt>
    <dgm:pt modelId="{5862619F-77D5-4214-93FD-16D97BCCA721}" type="parTrans" cxnId="{339CC9A4-2E89-407A-BED4-FA5903FE8462}">
      <dgm:prSet/>
      <dgm:spPr/>
      <dgm:t>
        <a:bodyPr/>
        <a:lstStyle/>
        <a:p>
          <a:endParaRPr lang="en-US"/>
        </a:p>
      </dgm:t>
    </dgm:pt>
    <dgm:pt modelId="{C7D80018-1CB9-48FA-8464-E686844E4212}" type="sibTrans" cxnId="{339CC9A4-2E89-407A-BED4-FA5903FE8462}">
      <dgm:prSet/>
      <dgm:spPr/>
      <dgm:t>
        <a:bodyPr/>
        <a:lstStyle/>
        <a:p>
          <a:endParaRPr lang="en-US"/>
        </a:p>
      </dgm:t>
    </dgm:pt>
    <dgm:pt modelId="{B84ED028-5770-4066-A8B6-DC0AFFD2145D}">
      <dgm:prSet phldrT="[Text]"/>
      <dgm:spPr/>
      <dgm:t>
        <a:bodyPr/>
        <a:lstStyle/>
        <a:p>
          <a:r>
            <a:rPr lang="en-US" dirty="0" smtClean="0"/>
            <a:t>Average ,</a:t>
          </a:r>
          <a:r>
            <a:rPr lang="en-US" dirty="0" err="1" smtClean="0"/>
            <a:t>subtype,revenue</a:t>
          </a:r>
          <a:endParaRPr lang="en-US" dirty="0"/>
        </a:p>
      </dgm:t>
    </dgm:pt>
    <dgm:pt modelId="{CC8F1648-E566-421A-BF6D-31906A859EF9}" type="parTrans" cxnId="{776BD32D-E01C-410A-B5D3-628572EDBF42}">
      <dgm:prSet/>
      <dgm:spPr/>
      <dgm:t>
        <a:bodyPr/>
        <a:lstStyle/>
        <a:p>
          <a:endParaRPr lang="en-US"/>
        </a:p>
      </dgm:t>
    </dgm:pt>
    <dgm:pt modelId="{6DD84CE8-EB9F-47AE-B1D3-393C024AE9F6}" type="sibTrans" cxnId="{776BD32D-E01C-410A-B5D3-628572EDBF42}">
      <dgm:prSet/>
      <dgm:spPr/>
      <dgm:t>
        <a:bodyPr/>
        <a:lstStyle/>
        <a:p>
          <a:endParaRPr lang="en-US"/>
        </a:p>
      </dgm:t>
    </dgm:pt>
    <dgm:pt modelId="{3B2F7FB9-D077-4B30-85B2-1E247ACF8A18}">
      <dgm:prSet phldrT="[Text]"/>
      <dgm:spPr/>
      <dgm:t>
        <a:bodyPr/>
        <a:lstStyle/>
        <a:p>
          <a:r>
            <a:rPr lang="en-US" dirty="0" smtClean="0"/>
            <a:t>Other feature</a:t>
          </a:r>
          <a:endParaRPr lang="en-US" dirty="0"/>
        </a:p>
      </dgm:t>
    </dgm:pt>
    <dgm:pt modelId="{4FDEC93D-A262-40E7-B86C-A73215BB0F61}" type="parTrans" cxnId="{6EDD677E-BB96-404D-88C8-53E1BDB31867}">
      <dgm:prSet/>
      <dgm:spPr/>
      <dgm:t>
        <a:bodyPr/>
        <a:lstStyle/>
        <a:p>
          <a:endParaRPr lang="en-US"/>
        </a:p>
      </dgm:t>
    </dgm:pt>
    <dgm:pt modelId="{01FD9127-A5E5-48C1-AB63-B87921B40360}" type="sibTrans" cxnId="{6EDD677E-BB96-404D-88C8-53E1BDB31867}">
      <dgm:prSet/>
      <dgm:spPr/>
      <dgm:t>
        <a:bodyPr/>
        <a:lstStyle/>
        <a:p>
          <a:endParaRPr lang="en-US"/>
        </a:p>
      </dgm:t>
    </dgm:pt>
    <dgm:pt modelId="{DA657F95-7FE6-471E-8F56-49258BDBF673}">
      <dgm:prSet phldrT="[Text]"/>
      <dgm:spPr/>
      <dgm:t>
        <a:bodyPr/>
        <a:lstStyle/>
        <a:p>
          <a:r>
            <a:rPr lang="en-US" dirty="0" err="1" smtClean="0"/>
            <a:t>Month,days,item_shop</a:t>
          </a:r>
          <a:r>
            <a:rPr lang="en-US" dirty="0" smtClean="0"/>
            <a:t>,</a:t>
          </a:r>
          <a:endParaRPr lang="en-US" dirty="0"/>
        </a:p>
      </dgm:t>
    </dgm:pt>
    <dgm:pt modelId="{DD8E4916-9AEA-4C32-B986-04B500996493}" type="parTrans" cxnId="{B1C64F92-6562-45BA-9D9F-C2936BE0B3DB}">
      <dgm:prSet/>
      <dgm:spPr/>
      <dgm:t>
        <a:bodyPr/>
        <a:lstStyle/>
        <a:p>
          <a:endParaRPr lang="en-US"/>
        </a:p>
      </dgm:t>
    </dgm:pt>
    <dgm:pt modelId="{F483B8D6-2FD4-4446-BE7B-EDEDDE163603}" type="sibTrans" cxnId="{B1C64F92-6562-45BA-9D9F-C2936BE0B3DB}">
      <dgm:prSet/>
      <dgm:spPr/>
      <dgm:t>
        <a:bodyPr/>
        <a:lstStyle/>
        <a:p>
          <a:endParaRPr lang="en-US"/>
        </a:p>
      </dgm:t>
    </dgm:pt>
    <dgm:pt modelId="{245094C5-48AC-4D09-9464-647F760B256B}">
      <dgm:prSet phldrT="[Text]"/>
      <dgm:spPr/>
      <dgm:t>
        <a:bodyPr/>
        <a:lstStyle/>
        <a:p>
          <a:r>
            <a:rPr lang="en-US" dirty="0" err="1" smtClean="0"/>
            <a:t>First_sale</a:t>
          </a:r>
          <a:endParaRPr lang="en-US" dirty="0"/>
        </a:p>
      </dgm:t>
    </dgm:pt>
    <dgm:pt modelId="{5EC38CB8-734B-47CE-B1A0-38347320698D}" type="parTrans" cxnId="{68EBD077-7A1C-4920-9B50-9828EF967DA0}">
      <dgm:prSet/>
      <dgm:spPr/>
      <dgm:t>
        <a:bodyPr/>
        <a:lstStyle/>
        <a:p>
          <a:endParaRPr lang="en-US"/>
        </a:p>
      </dgm:t>
    </dgm:pt>
    <dgm:pt modelId="{1E65FFBB-E493-44CE-B2AF-42279BBA8F10}" type="sibTrans" cxnId="{68EBD077-7A1C-4920-9B50-9828EF967DA0}">
      <dgm:prSet/>
      <dgm:spPr/>
      <dgm:t>
        <a:bodyPr/>
        <a:lstStyle/>
        <a:p>
          <a:endParaRPr lang="en-US"/>
        </a:p>
      </dgm:t>
    </dgm:pt>
    <dgm:pt modelId="{491E5B16-27D3-48D0-87D9-2C211B6D185E}" type="pres">
      <dgm:prSet presAssocID="{6D6F2BFA-013C-4A63-A66E-746D867DE04F}" presName="Name0" presStyleCnt="0">
        <dgm:presLayoutVars>
          <dgm:dir/>
          <dgm:animLvl val="lvl"/>
          <dgm:resizeHandles val="exact"/>
        </dgm:presLayoutVars>
      </dgm:prSet>
      <dgm:spPr/>
    </dgm:pt>
    <dgm:pt modelId="{5F52C505-63EA-40D7-AD43-F27E6DE6AC5A}" type="pres">
      <dgm:prSet presAssocID="{DF719DD8-2F9C-45E0-9CE2-423D31CA5144}" presName="linNode" presStyleCnt="0"/>
      <dgm:spPr/>
    </dgm:pt>
    <dgm:pt modelId="{97E35C58-CAEB-4780-AAC7-1B21B1A907C9}" type="pres">
      <dgm:prSet presAssocID="{DF719DD8-2F9C-45E0-9CE2-423D31CA5144}" presName="parentText" presStyleLbl="node1" presStyleIdx="0" presStyleCnt="3">
        <dgm:presLayoutVars>
          <dgm:chMax val="1"/>
          <dgm:bulletEnabled val="1"/>
        </dgm:presLayoutVars>
      </dgm:prSet>
      <dgm:spPr/>
    </dgm:pt>
    <dgm:pt modelId="{3CA1AB09-F394-482D-8C6B-3EB962E1228E}" type="pres">
      <dgm:prSet presAssocID="{DF719DD8-2F9C-45E0-9CE2-423D31CA5144}" presName="descendantText" presStyleLbl="alignAccFollowNode1" presStyleIdx="0" presStyleCnt="3">
        <dgm:presLayoutVars>
          <dgm:bulletEnabled val="1"/>
        </dgm:presLayoutVars>
      </dgm:prSet>
      <dgm:spPr/>
      <dgm:t>
        <a:bodyPr/>
        <a:lstStyle/>
        <a:p>
          <a:endParaRPr lang="en-US"/>
        </a:p>
      </dgm:t>
    </dgm:pt>
    <dgm:pt modelId="{B533DDDF-08F0-4F27-B6DD-EFA768FE72B3}" type="pres">
      <dgm:prSet presAssocID="{AD51B399-B248-497B-B561-5DEC65602587}" presName="sp" presStyleCnt="0"/>
      <dgm:spPr/>
    </dgm:pt>
    <dgm:pt modelId="{5DE7EE5B-20D5-465B-B68D-BFBFADB2A7D3}" type="pres">
      <dgm:prSet presAssocID="{F0F68149-9EFC-4368-8CBD-D955ACE41B8D}" presName="linNode" presStyleCnt="0"/>
      <dgm:spPr/>
    </dgm:pt>
    <dgm:pt modelId="{8221CA75-7527-422B-9A9D-C48A1A90DAD2}" type="pres">
      <dgm:prSet presAssocID="{F0F68149-9EFC-4368-8CBD-D955ACE41B8D}" presName="parentText" presStyleLbl="node1" presStyleIdx="1" presStyleCnt="3">
        <dgm:presLayoutVars>
          <dgm:chMax val="1"/>
          <dgm:bulletEnabled val="1"/>
        </dgm:presLayoutVars>
      </dgm:prSet>
      <dgm:spPr/>
    </dgm:pt>
    <dgm:pt modelId="{72B5A0B6-3091-4083-A818-4D28772467CB}" type="pres">
      <dgm:prSet presAssocID="{F0F68149-9EFC-4368-8CBD-D955ACE41B8D}" presName="descendantText" presStyleLbl="alignAccFollowNode1" presStyleIdx="1" presStyleCnt="3">
        <dgm:presLayoutVars>
          <dgm:bulletEnabled val="1"/>
        </dgm:presLayoutVars>
      </dgm:prSet>
      <dgm:spPr/>
      <dgm:t>
        <a:bodyPr/>
        <a:lstStyle/>
        <a:p>
          <a:endParaRPr lang="en-US"/>
        </a:p>
      </dgm:t>
    </dgm:pt>
    <dgm:pt modelId="{9A2C1CBB-0E24-45CA-96A0-70A58ED647E8}" type="pres">
      <dgm:prSet presAssocID="{53F7D26C-E044-492E-AF3C-11A0EA6A01FE}" presName="sp" presStyleCnt="0"/>
      <dgm:spPr/>
    </dgm:pt>
    <dgm:pt modelId="{CF6C36B9-B5BE-47DA-A392-AB340DD05B3D}" type="pres">
      <dgm:prSet presAssocID="{3B2F7FB9-D077-4B30-85B2-1E247ACF8A18}" presName="linNode" presStyleCnt="0"/>
      <dgm:spPr/>
    </dgm:pt>
    <dgm:pt modelId="{BC783A51-CB4D-4552-9EBC-E127EA7D1CD0}" type="pres">
      <dgm:prSet presAssocID="{3B2F7FB9-D077-4B30-85B2-1E247ACF8A18}" presName="parentText" presStyleLbl="node1" presStyleIdx="2" presStyleCnt="3">
        <dgm:presLayoutVars>
          <dgm:chMax val="1"/>
          <dgm:bulletEnabled val="1"/>
        </dgm:presLayoutVars>
      </dgm:prSet>
      <dgm:spPr/>
    </dgm:pt>
    <dgm:pt modelId="{0444E401-DA0D-4387-9FAA-70CAC7C457C2}" type="pres">
      <dgm:prSet presAssocID="{3B2F7FB9-D077-4B30-85B2-1E247ACF8A18}" presName="descendantText" presStyleLbl="alignAccFollowNode1" presStyleIdx="2" presStyleCnt="3">
        <dgm:presLayoutVars>
          <dgm:bulletEnabled val="1"/>
        </dgm:presLayoutVars>
      </dgm:prSet>
      <dgm:spPr/>
    </dgm:pt>
  </dgm:ptLst>
  <dgm:cxnLst>
    <dgm:cxn modelId="{F9E7C98B-3C4C-45F1-B93E-B061087F0447}" srcId="{6D6F2BFA-013C-4A63-A66E-746D867DE04F}" destId="{DF719DD8-2F9C-45E0-9CE2-423D31CA5144}" srcOrd="0" destOrd="0" parTransId="{CC2D4B87-5BD6-412E-8E78-8C46FCE91754}" sibTransId="{AD51B399-B248-497B-B561-5DEC65602587}"/>
    <dgm:cxn modelId="{66F10ECD-00C8-454A-8FF7-79E5BB46F60E}" type="presOf" srcId="{DF719DD8-2F9C-45E0-9CE2-423D31CA5144}" destId="{97E35C58-CAEB-4780-AAC7-1B21B1A907C9}" srcOrd="0" destOrd="0" presId="urn:microsoft.com/office/officeart/2005/8/layout/vList5"/>
    <dgm:cxn modelId="{213EC6E7-E129-4CEB-BD80-A42F8BE83D5C}" type="presOf" srcId="{F0F68149-9EFC-4368-8CBD-D955ACE41B8D}" destId="{8221CA75-7527-422B-9A9D-C48A1A90DAD2}" srcOrd="0" destOrd="0" presId="urn:microsoft.com/office/officeart/2005/8/layout/vList5"/>
    <dgm:cxn modelId="{6EDD677E-BB96-404D-88C8-53E1BDB31867}" srcId="{6D6F2BFA-013C-4A63-A66E-746D867DE04F}" destId="{3B2F7FB9-D077-4B30-85B2-1E247ACF8A18}" srcOrd="2" destOrd="0" parTransId="{4FDEC93D-A262-40E7-B86C-A73215BB0F61}" sibTransId="{01FD9127-A5E5-48C1-AB63-B87921B40360}"/>
    <dgm:cxn modelId="{0A3DBAD1-0433-43F4-B7B0-7734E313F511}" type="presOf" srcId="{B84ED028-5770-4066-A8B6-DC0AFFD2145D}" destId="{72B5A0B6-3091-4083-A818-4D28772467CB}" srcOrd="0" destOrd="1" presId="urn:microsoft.com/office/officeart/2005/8/layout/vList5"/>
    <dgm:cxn modelId="{6B2F0237-776F-4E82-BF8F-982FBBBFC478}" type="presOf" srcId="{8EE198DE-C72C-4525-8714-DF41F8CB5A91}" destId="{3CA1AB09-F394-482D-8C6B-3EB962E1228E}" srcOrd="0" destOrd="0" presId="urn:microsoft.com/office/officeart/2005/8/layout/vList5"/>
    <dgm:cxn modelId="{DF55F83C-379D-450F-AD5F-A79B75E81611}" srcId="{DF719DD8-2F9C-45E0-9CE2-423D31CA5144}" destId="{8EE198DE-C72C-4525-8714-DF41F8CB5A91}" srcOrd="0" destOrd="0" parTransId="{D59A77C6-D816-4F0B-9078-DDFA4DC51A0A}" sibTransId="{C582C31E-AD13-48BB-8AB9-C2B2FF949617}"/>
    <dgm:cxn modelId="{FE6DEDBC-2367-46A7-AEAF-708FE5C75AAD}" type="presOf" srcId="{245094C5-48AC-4D09-9464-647F760B256B}" destId="{0444E401-DA0D-4387-9FAA-70CAC7C457C2}" srcOrd="0" destOrd="1" presId="urn:microsoft.com/office/officeart/2005/8/layout/vList5"/>
    <dgm:cxn modelId="{BF9514BB-8494-4842-8710-AECAB7CB89D6}" type="presOf" srcId="{DA657F95-7FE6-471E-8F56-49258BDBF673}" destId="{0444E401-DA0D-4387-9FAA-70CAC7C457C2}" srcOrd="0" destOrd="0" presId="urn:microsoft.com/office/officeart/2005/8/layout/vList5"/>
    <dgm:cxn modelId="{68EBD077-7A1C-4920-9B50-9828EF967DA0}" srcId="{3B2F7FB9-D077-4B30-85B2-1E247ACF8A18}" destId="{245094C5-48AC-4D09-9464-647F760B256B}" srcOrd="1" destOrd="0" parTransId="{5EC38CB8-734B-47CE-B1A0-38347320698D}" sibTransId="{1E65FFBB-E493-44CE-B2AF-42279BBA8F10}"/>
    <dgm:cxn modelId="{339CC9A4-2E89-407A-BED4-FA5903FE8462}" srcId="{F0F68149-9EFC-4368-8CBD-D955ACE41B8D}" destId="{65C96711-2247-4F0B-A657-708A743ABEF0}" srcOrd="0" destOrd="0" parTransId="{5862619F-77D5-4214-93FD-16D97BCCA721}" sibTransId="{C7D80018-1CB9-48FA-8464-E686844E4212}"/>
    <dgm:cxn modelId="{D973A2C6-511C-40A4-95B5-002D1CA801B0}" type="presOf" srcId="{3B2F7FB9-D077-4B30-85B2-1E247ACF8A18}" destId="{BC783A51-CB4D-4552-9EBC-E127EA7D1CD0}" srcOrd="0" destOrd="0" presId="urn:microsoft.com/office/officeart/2005/8/layout/vList5"/>
    <dgm:cxn modelId="{D69DAB94-BCA5-4799-83FF-A23968C0AB78}" type="presOf" srcId="{65C96711-2247-4F0B-A657-708A743ABEF0}" destId="{72B5A0B6-3091-4083-A818-4D28772467CB}" srcOrd="0" destOrd="0" presId="urn:microsoft.com/office/officeart/2005/8/layout/vList5"/>
    <dgm:cxn modelId="{4B71B802-A647-4D32-A89B-5362AD3DB024}" srcId="{6D6F2BFA-013C-4A63-A66E-746D867DE04F}" destId="{F0F68149-9EFC-4368-8CBD-D955ACE41B8D}" srcOrd="1" destOrd="0" parTransId="{71BF1503-636B-40DC-83D3-F4DC96BD889F}" sibTransId="{53F7D26C-E044-492E-AF3C-11A0EA6A01FE}"/>
    <dgm:cxn modelId="{B1C64F92-6562-45BA-9D9F-C2936BE0B3DB}" srcId="{3B2F7FB9-D077-4B30-85B2-1E247ACF8A18}" destId="{DA657F95-7FE6-471E-8F56-49258BDBF673}" srcOrd="0" destOrd="0" parTransId="{DD8E4916-9AEA-4C32-B986-04B500996493}" sibTransId="{F483B8D6-2FD4-4446-BE7B-EDEDDE163603}"/>
    <dgm:cxn modelId="{2FAEB3E0-8ED6-4B07-A3E4-EEF37FCA2ED8}" type="presOf" srcId="{6D6F2BFA-013C-4A63-A66E-746D867DE04F}" destId="{491E5B16-27D3-48D0-87D9-2C211B6D185E}" srcOrd="0" destOrd="0" presId="urn:microsoft.com/office/officeart/2005/8/layout/vList5"/>
    <dgm:cxn modelId="{776BD32D-E01C-410A-B5D3-628572EDBF42}" srcId="{F0F68149-9EFC-4368-8CBD-D955ACE41B8D}" destId="{B84ED028-5770-4066-A8B6-DC0AFFD2145D}" srcOrd="1" destOrd="0" parTransId="{CC8F1648-E566-421A-BF6D-31906A859EF9}" sibTransId="{6DD84CE8-EB9F-47AE-B1D3-393C024AE9F6}"/>
    <dgm:cxn modelId="{C49904D4-0C01-44BB-9992-AF5E3202884C}" type="presParOf" srcId="{491E5B16-27D3-48D0-87D9-2C211B6D185E}" destId="{5F52C505-63EA-40D7-AD43-F27E6DE6AC5A}" srcOrd="0" destOrd="0" presId="urn:microsoft.com/office/officeart/2005/8/layout/vList5"/>
    <dgm:cxn modelId="{3B17BC9A-A993-4F8E-A9C2-D11F4EF3D2AE}" type="presParOf" srcId="{5F52C505-63EA-40D7-AD43-F27E6DE6AC5A}" destId="{97E35C58-CAEB-4780-AAC7-1B21B1A907C9}" srcOrd="0" destOrd="0" presId="urn:microsoft.com/office/officeart/2005/8/layout/vList5"/>
    <dgm:cxn modelId="{92623D68-49FD-4364-A70D-D5B497442F68}" type="presParOf" srcId="{5F52C505-63EA-40D7-AD43-F27E6DE6AC5A}" destId="{3CA1AB09-F394-482D-8C6B-3EB962E1228E}" srcOrd="1" destOrd="0" presId="urn:microsoft.com/office/officeart/2005/8/layout/vList5"/>
    <dgm:cxn modelId="{8CBE0A98-7A80-466A-8B66-95FDF8A2CD18}" type="presParOf" srcId="{491E5B16-27D3-48D0-87D9-2C211B6D185E}" destId="{B533DDDF-08F0-4F27-B6DD-EFA768FE72B3}" srcOrd="1" destOrd="0" presId="urn:microsoft.com/office/officeart/2005/8/layout/vList5"/>
    <dgm:cxn modelId="{5A3C9478-2245-4066-A4F1-D48AB26DF780}" type="presParOf" srcId="{491E5B16-27D3-48D0-87D9-2C211B6D185E}" destId="{5DE7EE5B-20D5-465B-B68D-BFBFADB2A7D3}" srcOrd="2" destOrd="0" presId="urn:microsoft.com/office/officeart/2005/8/layout/vList5"/>
    <dgm:cxn modelId="{6C781C96-7B47-48E5-B471-4461D8CAA1CA}" type="presParOf" srcId="{5DE7EE5B-20D5-465B-B68D-BFBFADB2A7D3}" destId="{8221CA75-7527-422B-9A9D-C48A1A90DAD2}" srcOrd="0" destOrd="0" presId="urn:microsoft.com/office/officeart/2005/8/layout/vList5"/>
    <dgm:cxn modelId="{944A4CDF-74EB-4D36-AC7A-6795164F281D}" type="presParOf" srcId="{5DE7EE5B-20D5-465B-B68D-BFBFADB2A7D3}" destId="{72B5A0B6-3091-4083-A818-4D28772467CB}" srcOrd="1" destOrd="0" presId="urn:microsoft.com/office/officeart/2005/8/layout/vList5"/>
    <dgm:cxn modelId="{82ADE37B-EBC2-482E-9BEE-391F23609C98}" type="presParOf" srcId="{491E5B16-27D3-48D0-87D9-2C211B6D185E}" destId="{9A2C1CBB-0E24-45CA-96A0-70A58ED647E8}" srcOrd="3" destOrd="0" presId="urn:microsoft.com/office/officeart/2005/8/layout/vList5"/>
    <dgm:cxn modelId="{6BEABAE4-B920-4E6C-8A57-F08D47CA9276}" type="presParOf" srcId="{491E5B16-27D3-48D0-87D9-2C211B6D185E}" destId="{CF6C36B9-B5BE-47DA-A392-AB340DD05B3D}" srcOrd="4" destOrd="0" presId="urn:microsoft.com/office/officeart/2005/8/layout/vList5"/>
    <dgm:cxn modelId="{7817CEB8-CAEA-45DF-855A-A6CB8CD4AEF9}" type="presParOf" srcId="{CF6C36B9-B5BE-47DA-A392-AB340DD05B3D}" destId="{BC783A51-CB4D-4552-9EBC-E127EA7D1CD0}" srcOrd="0" destOrd="0" presId="urn:microsoft.com/office/officeart/2005/8/layout/vList5"/>
    <dgm:cxn modelId="{2423C198-4E2F-4476-9C0E-3FEC2D499049}" type="presParOf" srcId="{CF6C36B9-B5BE-47DA-A392-AB340DD05B3D}" destId="{0444E401-DA0D-4387-9FAA-70CAC7C457C2}"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571BFDD-F63A-4111-948A-BFEE54CF1A99}" type="datetimeFigureOut">
              <a:rPr lang="en-US" smtClean="0"/>
              <a:t>10/23/2023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0D772BC-78CC-4B74-B76E-1F583A694D6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71BFDD-F63A-4111-948A-BFEE54CF1A9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71BFDD-F63A-4111-948A-BFEE54CF1A9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71BFDD-F63A-4111-948A-BFEE54CF1A9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71BFDD-F63A-4111-948A-BFEE54CF1A9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72BC-78CC-4B74-B76E-1F583A694D6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71BFDD-F63A-4111-948A-BFEE54CF1A99}"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71BFDD-F63A-4111-948A-BFEE54CF1A99}"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71BFDD-F63A-4111-948A-BFEE54CF1A99}"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1BFDD-F63A-4111-948A-BFEE54CF1A99}"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71BFDD-F63A-4111-948A-BFEE54CF1A99}"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772BC-78CC-4B74-B76E-1F583A694D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71BFDD-F63A-4111-948A-BFEE54CF1A99}"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0D772BC-78CC-4B74-B76E-1F583A694D6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571BFDD-F63A-4111-948A-BFEE54CF1A99}" type="datetimeFigureOut">
              <a:rPr lang="en-US" smtClean="0"/>
              <a:t>10/23/2023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0D772BC-78CC-4B74-B76E-1F583A694D6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 SALES PREDICTION</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C.LISALINI</a:t>
            </a:r>
          </a:p>
          <a:p>
            <a:r>
              <a:rPr lang="en-US" dirty="0" smtClean="0"/>
              <a:t>CSE-3</a:t>
            </a:r>
            <a:r>
              <a:rPr lang="en-US" baseline="30000" dirty="0" smtClean="0"/>
              <a:t>rd</a:t>
            </a:r>
            <a:r>
              <a:rPr lang="en-US" dirty="0" smtClean="0"/>
              <a:t> YEAR</a:t>
            </a:r>
          </a:p>
          <a:p>
            <a:r>
              <a:rPr lang="en-US" dirty="0" smtClean="0"/>
              <a:t>912421104018</a:t>
            </a:r>
          </a:p>
          <a:p>
            <a:r>
              <a:rPr lang="en-US" dirty="0" smtClean="0"/>
              <a:t>PHASE4:DEVELOPMENT 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a:t>
            </a:r>
            <a:r>
              <a:rPr lang="en-US" dirty="0" smtClean="0"/>
              <a:t>of type codes of various 84 item categories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feature set</a:t>
            </a:r>
            <a:endParaRPr lang="en-US" dirty="0"/>
          </a:p>
        </p:txBody>
      </p:sp>
      <p:sp>
        <p:nvSpPr>
          <p:cNvPr id="3" name="Content Placeholder 2"/>
          <p:cNvSpPr>
            <a:spLocks noGrp="1"/>
          </p:cNvSpPr>
          <p:nvPr>
            <p:ph idx="1"/>
          </p:nvPr>
        </p:nvSpPr>
        <p:spPr/>
        <p:txBody>
          <a:bodyPr>
            <a:normAutofit/>
          </a:bodyPr>
          <a:lstStyle/>
          <a:p>
            <a:r>
              <a:rPr lang="en-US" dirty="0" smtClean="0"/>
              <a:t>We encode all the categorical data like name_2,name_3,type_code </a:t>
            </a:r>
            <a:r>
              <a:rPr lang="en-US" dirty="0" err="1" smtClean="0"/>
              <a:t>etcinto</a:t>
            </a:r>
            <a:r>
              <a:rPr lang="en-US" dirty="0" smtClean="0"/>
              <a:t> integer features using the Label Encoder utility in </a:t>
            </a:r>
            <a:r>
              <a:rPr lang="en-US" dirty="0" err="1" smtClean="0"/>
              <a:t>scikit</a:t>
            </a:r>
            <a:r>
              <a:rPr lang="en-US" dirty="0" smtClean="0"/>
              <a:t>-learn. For the final set of experiments, we use a set of 32 features for training our model, shown in Table 1. We consider the data from the 3rd month to 32nd month as our training set (9106486 samples). The data from 33rd month(238172 samples) is taken as the validation set.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err="1" smtClean="0"/>
              <a:t>type|feature</a:t>
            </a:r>
            <a:r>
              <a:rPr lang="en-US" dirty="0" smtClean="0"/>
              <a:t> set</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2.MODEL SELECTION</a:t>
            </a:r>
            <a:endParaRPr lang="en-US" dirty="0"/>
          </a:p>
        </p:txBody>
      </p:sp>
      <p:sp>
        <p:nvSpPr>
          <p:cNvPr id="3" name="Content Placeholder 2"/>
          <p:cNvSpPr>
            <a:spLocks noGrp="1"/>
          </p:cNvSpPr>
          <p:nvPr>
            <p:ph idx="1"/>
          </p:nvPr>
        </p:nvSpPr>
        <p:spPr/>
        <p:txBody>
          <a:bodyPr/>
          <a:lstStyle/>
          <a:p>
            <a:r>
              <a:rPr lang="en-US" dirty="0" smtClean="0"/>
              <a:t>This section describes the models which we have used for our future sales prediction. In particular, we have successfully used three decision tree based models namely, </a:t>
            </a:r>
            <a:r>
              <a:rPr lang="en-US" dirty="0" err="1" smtClean="0"/>
              <a:t>XGBoost</a:t>
            </a:r>
            <a:r>
              <a:rPr lang="en-US" dirty="0" smtClean="0"/>
              <a:t>, random forest, and light GBM to get competitive performance. The models are described in the following subsections.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XGBoost</a:t>
            </a:r>
            <a:r>
              <a:rPr lang="en-US" dirty="0" smtClean="0"/>
              <a:t> [1] stands for extreme Gradient Boosting. It is an open source library providing a </a:t>
            </a:r>
            <a:r>
              <a:rPr lang="en-US" dirty="0" err="1" smtClean="0"/>
              <a:t>highperformance</a:t>
            </a:r>
            <a:r>
              <a:rPr lang="en-US" dirty="0" smtClean="0"/>
              <a:t> implementation of gradient boosted decision trees (GBDT). The implementation of the algorithm was engineered for efficiency of compute time and memory resources. A major design goal is to make the best use of available resources to train the model. Some key algorithm implementation features include: (a) </a:t>
            </a:r>
            <a:r>
              <a:rPr lang="en-US" dirty="0" err="1" smtClean="0"/>
              <a:t>Sparsity</a:t>
            </a:r>
            <a:r>
              <a:rPr lang="en-US" dirty="0" smtClean="0"/>
              <a:t> Aware implementation with automatic handling of missing data values. (b) block Structure to support the parallelization of tree construction. To learn the set of functions used in the model, </a:t>
            </a:r>
            <a:r>
              <a:rPr lang="en-US" dirty="0" err="1" smtClean="0"/>
              <a:t>XGBoost</a:t>
            </a:r>
            <a:r>
              <a:rPr lang="en-US" dirty="0" smtClean="0"/>
              <a:t> minimizes the following regularized objective. </a:t>
            </a:r>
            <a:endParaRPr lang="en-US" dirty="0" smtClean="0"/>
          </a:p>
          <a:p>
            <a:r>
              <a:rPr lang="en-US" dirty="0" smtClean="0"/>
              <a:t>L(φ</a:t>
            </a:r>
            <a:r>
              <a:rPr lang="en-US" dirty="0" smtClean="0"/>
              <a:t>) = X </a:t>
            </a:r>
            <a:r>
              <a:rPr lang="en-US" dirty="0" err="1" smtClean="0"/>
              <a:t>i</a:t>
            </a:r>
            <a:r>
              <a:rPr lang="en-US" dirty="0" smtClean="0"/>
              <a:t> l( ˆ</a:t>
            </a:r>
            <a:r>
              <a:rPr lang="en-US" dirty="0" err="1" smtClean="0"/>
              <a:t>yi</a:t>
            </a:r>
            <a:r>
              <a:rPr lang="en-US" dirty="0" smtClean="0"/>
              <a:t> , </a:t>
            </a:r>
            <a:r>
              <a:rPr lang="en-US" dirty="0" err="1" smtClean="0"/>
              <a:t>yi</a:t>
            </a:r>
            <a:r>
              <a:rPr lang="en-US" dirty="0" smtClean="0"/>
              <a:t>) +X k Ω(</a:t>
            </a:r>
            <a:r>
              <a:rPr lang="en-US" dirty="0" err="1" smtClean="0"/>
              <a:t>fk</a:t>
            </a:r>
            <a:r>
              <a:rPr lang="en-US" dirty="0" smtClean="0"/>
              <a:t>) (1) </a:t>
            </a:r>
            <a:endParaRPr lang="en-US" dirty="0" smtClean="0"/>
          </a:p>
          <a:p>
            <a:r>
              <a:rPr lang="en-US" dirty="0" smtClean="0"/>
              <a:t>Ω(f</a:t>
            </a:r>
            <a:r>
              <a:rPr lang="en-US" dirty="0" smtClean="0"/>
              <a:t>) = </a:t>
            </a:r>
            <a:r>
              <a:rPr lang="en-US" dirty="0" err="1" smtClean="0"/>
              <a:t>γT</a:t>
            </a:r>
            <a:r>
              <a:rPr lang="en-US" dirty="0" smtClean="0"/>
              <a:t> + 1 2 λ||w||2</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t>
            </a:r>
            <a:r>
              <a:rPr lang="en-US" dirty="0" smtClean="0"/>
              <a:t>Forest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random forest is a model made up of many decision trees. Rather than just simply averaging the prediction of trees (which we could call a “forest”), this model uses two key concepts that gives it the name random, and are described next. 1. Random Sampling of Training Observations When training, each tree in a random forest learns from a random sample of the data points. The samples are drawn with replacement, known as bootstrapping, which means that some samples will be used multiple times in a single tree. The idea is that by training each tree on different samples, although each tree might have high variance with respect to a particular set of the training </a:t>
            </a:r>
            <a:r>
              <a:rPr lang="en-US" dirty="0" err="1" smtClean="0"/>
              <a:t>data.Overall</a:t>
            </a:r>
            <a:r>
              <a:rPr lang="en-US" dirty="0" smtClean="0"/>
              <a:t>, the entire forest will have lower variance but not at the cost of increasing the </a:t>
            </a:r>
            <a:r>
              <a:rPr lang="en-US" dirty="0" err="1" smtClean="0"/>
              <a:t>bias.At</a:t>
            </a:r>
            <a:r>
              <a:rPr lang="en-US" dirty="0" smtClean="0"/>
              <a:t> test time, predictions are made by averaging the predictions of each decision tree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GBM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every </a:t>
            </a:r>
            <a:r>
              <a:rPr lang="en-US" dirty="0" err="1" smtClean="0"/>
              <a:t>feature,conventional</a:t>
            </a:r>
            <a:r>
              <a:rPr lang="en-US" dirty="0" smtClean="0"/>
              <a:t> implementations of GBDT scan all the data instances to estimate the information gain of all the possible split points. Therefore, their computational complexities will be proportional to both the number of features and the number of instances. This makes these implementations very time consuming when handling big data. To tackle this issue Light GBM (LGBM) [2] uses two novel techniques, namely Gradient-based One-Side Sampling (GOSS) and Exclusive Feature Bundling (EFB). In GOSS technique, when down sampling the data instances, in order to retain the accuracy of information gain estimation, it is recommended to keep those instances with large gradients (e.g., larger than a pre-defined threshold, or among the top percentiles), and only randomly drop those instances with small gradients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RESULTS:</a:t>
            </a:r>
          </a:p>
          <a:p>
            <a:r>
              <a:rPr lang="en-US" dirty="0" smtClean="0"/>
              <a:t>It is noteworthy that our best performing model provides a </a:t>
            </a:r>
            <a:r>
              <a:rPr lang="en-US" dirty="0" err="1" smtClean="0"/>
              <a:t>leaderboard</a:t>
            </a:r>
            <a:r>
              <a:rPr lang="en-US" dirty="0" smtClean="0"/>
              <a:t> RMSE of 0.87605 which achieved a class rank of 6 and Global rank of 62 in </a:t>
            </a:r>
            <a:r>
              <a:rPr lang="en-US" dirty="0" err="1" smtClean="0"/>
              <a:t>Kaggle</a:t>
            </a:r>
            <a:endParaRPr lang="en-US" dirty="0" smtClean="0"/>
          </a:p>
          <a:p>
            <a:r>
              <a:rPr lang="en-US" i="1" dirty="0" smtClean="0"/>
              <a:t>INSIGHTS:</a:t>
            </a:r>
          </a:p>
          <a:p>
            <a:r>
              <a:rPr lang="en-US" dirty="0" smtClean="0"/>
              <a:t>Here we first present our insights from the models which worked better for the proposed problem statement before summarizing the possible loop-holes for the failure of other models which did not provide competitive RMSE.</a:t>
            </a:r>
            <a:endParaRPr 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 RMSE performance of LGBM </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SALES PREDICTION</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This series of articles was designed to explain how to use python in a simplistic way to fuel your company’s growth by applying the predictive approach to all your </a:t>
            </a:r>
            <a:r>
              <a:rPr lang="en-US" dirty="0" err="1" smtClean="0"/>
              <a:t>actions.It</a:t>
            </a:r>
            <a:r>
              <a:rPr lang="en-US" dirty="0" smtClean="0"/>
              <a:t> will be a combination of programming ,data </a:t>
            </a:r>
            <a:r>
              <a:rPr lang="en-US" dirty="0" err="1" smtClean="0"/>
              <a:t>analysis,and</a:t>
            </a:r>
            <a:r>
              <a:rPr lang="en-US" dirty="0" smtClean="0"/>
              <a:t> </a:t>
            </a:r>
            <a:r>
              <a:rPr lang="en-US" dirty="0" smtClean="0"/>
              <a:t>data science model.</a:t>
            </a:r>
          </a:p>
          <a:p>
            <a:r>
              <a:rPr lang="en-US" dirty="0" smtClean="0"/>
              <a:t>I will cover all the topics in the following three articles</a:t>
            </a:r>
          </a:p>
          <a:p>
            <a:r>
              <a:rPr lang="en-US" dirty="0" smtClean="0"/>
              <a:t>Feature Engineering</a:t>
            </a:r>
          </a:p>
          <a:p>
            <a:r>
              <a:rPr lang="en-US" dirty="0" smtClean="0"/>
              <a:t>Model Training</a:t>
            </a:r>
          </a:p>
          <a:p>
            <a:r>
              <a:rPr lang="en-US" dirty="0" smtClean="0"/>
              <a:t>Evaluation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In this work we presented future sales prediction models based on decision tree structures. Our evaluation showed the best performing model can be achieved through </a:t>
            </a:r>
            <a:r>
              <a:rPr lang="en-US" dirty="0" err="1" smtClean="0"/>
              <a:t>ensembling</a:t>
            </a:r>
            <a:r>
              <a:rPr lang="en-US" dirty="0" smtClean="0"/>
              <a:t> of LGBM and random-forest giving equal weight to each.</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Tianqi</a:t>
            </a:r>
            <a:r>
              <a:rPr lang="en-US" dirty="0" smtClean="0"/>
              <a:t> Chen and Carlos </a:t>
            </a:r>
            <a:r>
              <a:rPr lang="en-US" dirty="0" err="1" smtClean="0"/>
              <a:t>Guestrin</a:t>
            </a:r>
            <a:r>
              <a:rPr lang="en-US" dirty="0" smtClean="0"/>
              <a:t>. </a:t>
            </a:r>
            <a:r>
              <a:rPr lang="en-US" dirty="0" err="1" smtClean="0"/>
              <a:t>Xgboost</a:t>
            </a:r>
            <a:r>
              <a:rPr lang="en-US" dirty="0" smtClean="0"/>
              <a:t>: A scalable tree boosting system. In Proceedings of the 22nd ACM SIG-KDD international conference on knowledge discovery and data mining, pages 785–794, 2016. </a:t>
            </a:r>
            <a:endParaRPr lang="en-US" dirty="0" smtClean="0"/>
          </a:p>
          <a:p>
            <a:r>
              <a:rPr lang="en-US" dirty="0" err="1" smtClean="0"/>
              <a:t>Guolin</a:t>
            </a:r>
            <a:r>
              <a:rPr lang="en-US" dirty="0" smtClean="0"/>
              <a:t> </a:t>
            </a:r>
            <a:r>
              <a:rPr lang="en-US" dirty="0" err="1" smtClean="0"/>
              <a:t>Ke</a:t>
            </a:r>
            <a:r>
              <a:rPr lang="en-US" dirty="0" smtClean="0"/>
              <a:t> et al. lightgbm.readthedocs.io. In https://lightgbm.readthedocs.io/en/latest/Features.html, 2017. 6</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Training data given in train.csv has 2935849 rows and has 6 columns: date, </a:t>
            </a:r>
            <a:r>
              <a:rPr lang="en-US" dirty="0" err="1" smtClean="0"/>
              <a:t>date_block_num</a:t>
            </a:r>
            <a:r>
              <a:rPr lang="en-US" dirty="0" smtClean="0"/>
              <a:t>, </a:t>
            </a:r>
            <a:r>
              <a:rPr lang="en-US" dirty="0" err="1" smtClean="0"/>
              <a:t>shop_id</a:t>
            </a:r>
            <a:r>
              <a:rPr lang="en-US" dirty="0" smtClean="0"/>
              <a:t>, </a:t>
            </a:r>
            <a:r>
              <a:rPr lang="en-US" dirty="0" err="1" smtClean="0"/>
              <a:t>item_id</a:t>
            </a:r>
            <a:r>
              <a:rPr lang="en-US" dirty="0" smtClean="0"/>
              <a:t>, </a:t>
            </a:r>
            <a:r>
              <a:rPr lang="en-US" dirty="0" err="1" smtClean="0"/>
              <a:t>item_price</a:t>
            </a:r>
            <a:r>
              <a:rPr lang="en-US" dirty="0" smtClean="0"/>
              <a:t>, </a:t>
            </a:r>
            <a:r>
              <a:rPr lang="en-US" dirty="0" err="1" smtClean="0"/>
              <a:t>item_cnt_day</a:t>
            </a:r>
            <a:r>
              <a:rPr lang="en-US" dirty="0" smtClean="0"/>
              <a:t>. The date range is from 1st January, 2013 to October 2015. The month number is listed from 0 to 33 in </a:t>
            </a:r>
            <a:r>
              <a:rPr lang="en-US" dirty="0" err="1" smtClean="0"/>
              <a:t>date_block_num</a:t>
            </a:r>
            <a:r>
              <a:rPr lang="en-US" dirty="0" smtClean="0"/>
              <a:t>. Each row is associated with a per day sale of a specific item along with its shop id. The per day sale of each item in a shop wise </a:t>
            </a:r>
            <a:r>
              <a:rPr lang="en-US" dirty="0" err="1" smtClean="0"/>
              <a:t>mannner</a:t>
            </a:r>
            <a:r>
              <a:rPr lang="en-US" dirty="0" smtClean="0"/>
              <a:t> (per shop id wise) is listed under </a:t>
            </a:r>
            <a:r>
              <a:rPr lang="en-US" dirty="0" err="1" smtClean="0"/>
              <a:t>item_cnt_day</a:t>
            </a:r>
            <a:r>
              <a:rPr lang="en-US" dirty="0" smtClean="0"/>
              <a:t>. Shop information is provided for 60 shops in the form of shop name and shop id in shops.csv. Details about items are provided in items.csv regarding </a:t>
            </a:r>
            <a:r>
              <a:rPr lang="en-US" dirty="0" err="1" smtClean="0"/>
              <a:t>item_id</a:t>
            </a:r>
            <a:r>
              <a:rPr lang="en-US" dirty="0" smtClean="0"/>
              <a:t>, </a:t>
            </a:r>
            <a:r>
              <a:rPr lang="en-US" dirty="0" err="1" smtClean="0"/>
              <a:t>item_name</a:t>
            </a:r>
            <a:r>
              <a:rPr lang="en-US" dirty="0" smtClean="0"/>
              <a:t> and </a:t>
            </a:r>
            <a:r>
              <a:rPr lang="en-US" dirty="0" err="1" smtClean="0"/>
              <a:t>item_category_id</a:t>
            </a:r>
            <a:r>
              <a:rPr lang="en-US" dirty="0" smtClean="0"/>
              <a:t>. There are total 22170 items. Further details about the item categories are provided in item_categories.csv in the form of </a:t>
            </a:r>
            <a:r>
              <a:rPr lang="en-US" dirty="0" err="1" smtClean="0"/>
              <a:t>item_category_name</a:t>
            </a:r>
            <a:r>
              <a:rPr lang="en-US" dirty="0" smtClean="0"/>
              <a:t> and </a:t>
            </a:r>
            <a:r>
              <a:rPr lang="en-US" dirty="0" err="1" smtClean="0"/>
              <a:t>item_category_id</a:t>
            </a:r>
            <a:r>
              <a:rPr lang="en-US" dirty="0" smtClean="0"/>
              <a:t>. The goal is to predict the monthly sales for each item-shop id pair in test set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data preprocessing part consists of modifying the outlier elements and merging duplicate information. For cleaning the outlier elements, we consider the fields </a:t>
            </a:r>
            <a:r>
              <a:rPr lang="en-US" dirty="0" err="1" smtClean="0"/>
              <a:t>item_cnt_day</a:t>
            </a:r>
            <a:r>
              <a:rPr lang="en-US" dirty="0" smtClean="0"/>
              <a:t> and </a:t>
            </a:r>
            <a:r>
              <a:rPr lang="en-US" dirty="0" err="1" smtClean="0"/>
              <a:t>item_price</a:t>
            </a:r>
            <a:r>
              <a:rPr lang="en-US" dirty="0" smtClean="0"/>
              <a:t>. We plot the distribution of </a:t>
            </a:r>
            <a:r>
              <a:rPr lang="en-US" dirty="0" err="1" smtClean="0"/>
              <a:t>item_cnt_day</a:t>
            </a:r>
            <a:r>
              <a:rPr lang="en-US" dirty="0" smtClean="0"/>
              <a:t> and find the number of entries having values less than zero. The distribution of entries less than zero are shown in Figure 1(b)-(c). From Fig 1(b)-(c), we can see that there are 7356 entries with </a:t>
            </a:r>
            <a:r>
              <a:rPr lang="en-US" dirty="0" err="1" smtClean="0"/>
              <a:t>item_cnt_day</a:t>
            </a:r>
            <a:r>
              <a:rPr lang="en-US" dirty="0" smtClean="0"/>
              <a:t> values less than zero. The negative values span from -22 to -1. We fix these 7356 entries from training data by setting the </a:t>
            </a:r>
            <a:r>
              <a:rPr lang="en-US" dirty="0" err="1" smtClean="0"/>
              <a:t>item_cnt_day</a:t>
            </a:r>
            <a:r>
              <a:rPr lang="en-US" dirty="0" smtClean="0"/>
              <a:t> values to 0. Since </a:t>
            </a:r>
            <a:r>
              <a:rPr lang="en-US" dirty="0" err="1" smtClean="0"/>
              <a:t>item_price</a:t>
            </a:r>
            <a:r>
              <a:rPr lang="en-US" dirty="0" smtClean="0"/>
              <a:t> cannot be negative, we keep only those entries whose </a:t>
            </a:r>
            <a:r>
              <a:rPr lang="en-US" dirty="0" err="1" smtClean="0"/>
              <a:t>item_price</a:t>
            </a:r>
            <a:r>
              <a:rPr lang="en-US" dirty="0" smtClean="0"/>
              <a:t> values are positive.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data distribution</a:t>
            </a:r>
            <a:endParaRPr lang="en-US" dirty="0"/>
          </a:p>
        </p:txBody>
      </p:sp>
      <p:graphicFrame>
        <p:nvGraphicFramePr>
          <p:cNvPr id="6" name="Content Placeholder 5"/>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1.FEATURE ENGINEERING</a:t>
            </a:r>
            <a:endParaRPr lang="en-US" dirty="0"/>
          </a:p>
        </p:txBody>
      </p:sp>
      <p:sp>
        <p:nvSpPr>
          <p:cNvPr id="3" name="Content Placeholder 2"/>
          <p:cNvSpPr>
            <a:spLocks noGrp="1"/>
          </p:cNvSpPr>
          <p:nvPr>
            <p:ph idx="1"/>
          </p:nvPr>
        </p:nvSpPr>
        <p:spPr/>
        <p:txBody>
          <a:bodyPr/>
          <a:lstStyle/>
          <a:p>
            <a:r>
              <a:rPr lang="en-US" dirty="0" smtClean="0"/>
              <a:t>DATA EXPLORATION:</a:t>
            </a:r>
          </a:p>
          <a:p>
            <a:r>
              <a:rPr lang="en-US" dirty="0" smtClean="0"/>
              <a:t>In order to find the distribution of data across different shops and item categories, we plot the monthly item count with different item category ids (84 in total) and shop ids (60 in total)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category of monthly count</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Item category and name based features </a:t>
            </a:r>
            <a:endParaRPr lang="en-US" dirty="0"/>
          </a:p>
        </p:txBody>
      </p:sp>
      <p:sp>
        <p:nvSpPr>
          <p:cNvPr id="3" name="Content Placeholder 2"/>
          <p:cNvSpPr>
            <a:spLocks noGrp="1"/>
          </p:cNvSpPr>
          <p:nvPr>
            <p:ph idx="1"/>
          </p:nvPr>
        </p:nvSpPr>
        <p:spPr/>
        <p:txBody>
          <a:bodyPr>
            <a:normAutofit lnSpcReduction="10000"/>
          </a:bodyPr>
          <a:lstStyle/>
          <a:p>
            <a:r>
              <a:rPr lang="en-US" dirty="0" smtClean="0"/>
              <a:t>In order to extract information from the item category data given in item_categories.csv, we split the </a:t>
            </a:r>
            <a:r>
              <a:rPr lang="en-US" dirty="0" err="1" smtClean="0"/>
              <a:t>item_category_name</a:t>
            </a:r>
            <a:r>
              <a:rPr lang="en-US" dirty="0" smtClean="0"/>
              <a:t> into fields subtype and type. While splitting using the delimiter " ", we consider the first word obtained from split as the type. We further filter out the field type by considering only those type entries whose number of occurrences are greater than 4. The type entries whose number of occurrences are less than 4 are grouped together in one field called ’etc’. In order to extract the subtype, the </a:t>
            </a:r>
            <a:r>
              <a:rPr lang="en-US" dirty="0" err="1" smtClean="0"/>
              <a:t>item_category_name</a:t>
            </a:r>
            <a:r>
              <a:rPr lang="en-US" dirty="0" smtClean="0"/>
              <a:t> is split using the delimiter "-" and the second split is considered as the subtype.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 based features</a:t>
            </a:r>
            <a:endParaRPr lang="en-US" dirty="0"/>
          </a:p>
        </p:txBody>
      </p:sp>
      <p:sp>
        <p:nvSpPr>
          <p:cNvPr id="3" name="Content Placeholder 2"/>
          <p:cNvSpPr>
            <a:spLocks noGrp="1"/>
          </p:cNvSpPr>
          <p:nvPr>
            <p:ph idx="1"/>
          </p:nvPr>
        </p:nvSpPr>
        <p:spPr/>
        <p:txBody>
          <a:bodyPr/>
          <a:lstStyle/>
          <a:p>
            <a:r>
              <a:rPr lang="en-US" dirty="0" smtClean="0"/>
              <a:t>To extract shop based features, we use the information given in shops.csv. Each entry in </a:t>
            </a:r>
            <a:r>
              <a:rPr lang="en-US" dirty="0" err="1" smtClean="0"/>
              <a:t>shop_name</a:t>
            </a:r>
            <a:r>
              <a:rPr lang="en-US" dirty="0" smtClean="0"/>
              <a:t> column is split into </a:t>
            </a:r>
            <a:r>
              <a:rPr lang="en-US" dirty="0" err="1" smtClean="0"/>
              <a:t>shop_category</a:t>
            </a:r>
            <a:r>
              <a:rPr lang="en-US" dirty="0" smtClean="0"/>
              <a:t> and </a:t>
            </a:r>
            <a:r>
              <a:rPr lang="en-US" dirty="0" err="1" smtClean="0"/>
              <a:t>shop_name</a:t>
            </a:r>
            <a:r>
              <a:rPr lang="en-US" dirty="0" smtClean="0"/>
              <a:t>. We split the </a:t>
            </a:r>
            <a:r>
              <a:rPr lang="en-US" dirty="0" err="1" smtClean="0"/>
              <a:t>shop_name</a:t>
            </a:r>
            <a:r>
              <a:rPr lang="en-US" dirty="0" smtClean="0"/>
              <a:t> based on " " delimiter and use the first split string as city and the subsequent one as the shop category. We broadly group the shop categories into 5 segments based on number of occurrences. The distribution of shop categories are listed in Fig 3a. In Fig 3b, the category names are listed in Russian.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TotalTime>
  <Words>1416</Words>
  <Application>Microsoft Office PowerPoint</Application>
  <PresentationFormat>On-screen Show (4:3)</PresentationFormat>
  <Paragraphs>63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FUTURE SALES PREDICTION</vt:lpstr>
      <vt:lpstr>FUTURE SALES PREDICTION</vt:lpstr>
      <vt:lpstr>DATA DESCRIPTION</vt:lpstr>
      <vt:lpstr>DATA -PREPROCESSING</vt:lpstr>
      <vt:lpstr>Example for data distribution</vt:lpstr>
      <vt:lpstr>1.FEATURE ENGINEERING</vt:lpstr>
      <vt:lpstr>Distribution category of monthly count</vt:lpstr>
      <vt:lpstr>Item category and name based features </vt:lpstr>
      <vt:lpstr>Shop based features</vt:lpstr>
      <vt:lpstr>Distribution of type codes of various 84 item categories</vt:lpstr>
      <vt:lpstr>Final feature set</vt:lpstr>
      <vt:lpstr>Feature type|feature set</vt:lpstr>
      <vt:lpstr>2.MODEL SELECTION</vt:lpstr>
      <vt:lpstr>XGBoost</vt:lpstr>
      <vt:lpstr>Random Forest</vt:lpstr>
      <vt:lpstr>Light GBM</vt:lpstr>
      <vt:lpstr>Slide 17</vt:lpstr>
      <vt:lpstr>MODEL EVALUATION</vt:lpstr>
      <vt:lpstr>Val RMSE performance of LGBM </vt:lpstr>
      <vt:lpstr>Conclusions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ADMIN</dc:creator>
  <cp:lastModifiedBy>ADMIN</cp:lastModifiedBy>
  <cp:revision>9</cp:revision>
  <dcterms:created xsi:type="dcterms:W3CDTF">2023-10-24T01:01:30Z</dcterms:created>
  <dcterms:modified xsi:type="dcterms:W3CDTF">2023-10-24T02:26:02Z</dcterms:modified>
</cp:coreProperties>
</file>