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12192000" cy="6858000"/>
  <p:embeddedFontLst>
    <p:embeddedFont>
      <p:font typeface="Abadi" panose="020B0604020104020204" pitchFamily="34" charset="0"/>
      <p:regular r:id="rId8"/>
    </p:embeddedFont>
    <p:embeddedFont>
      <p:font typeface="Aharoni" panose="02010803020104030203" pitchFamily="2" charset="-79"/>
      <p:bold r:id="rId9"/>
    </p:embeddedFont>
    <p:embeddedFont>
      <p:font typeface="Algerian" pitchFamily="82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Lato" panose="02000000000000000000" pitchFamily="2" charset="0"/>
      <p:regular r:id="rId19"/>
      <p:bold r:id="rId20"/>
      <p:italic r:id="rId21"/>
      <p:boldItalic r:id="rId22"/>
    </p:embeddedFont>
    <p:embeddedFont>
      <p:font typeface="Wingdings 3" pitchFamily="2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92" y="5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 /><Relationship Id="rId13" Type="http://schemas.openxmlformats.org/officeDocument/2006/relationships/font" Target="fonts/font6.fntdata" /><Relationship Id="rId18" Type="http://schemas.openxmlformats.org/officeDocument/2006/relationships/font" Target="fonts/font11.fntdata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font" Target="fonts/font14.fntdata" /><Relationship Id="rId7" Type="http://schemas.openxmlformats.org/officeDocument/2006/relationships/slide" Target="slides/slide6.xml" /><Relationship Id="rId12" Type="http://schemas.openxmlformats.org/officeDocument/2006/relationships/font" Target="fonts/font5.fntdata" /><Relationship Id="rId17" Type="http://schemas.openxmlformats.org/officeDocument/2006/relationships/font" Target="fonts/font10.fntdata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font" Target="fonts/font9.fntdata" /><Relationship Id="rId20" Type="http://schemas.openxmlformats.org/officeDocument/2006/relationships/font" Target="fonts/font13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4.fntdata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font" Target="fonts/font8.fntdata" /><Relationship Id="rId23" Type="http://schemas.openxmlformats.org/officeDocument/2006/relationships/font" Target="fonts/font16.fntdata" /><Relationship Id="rId10" Type="http://schemas.openxmlformats.org/officeDocument/2006/relationships/font" Target="fonts/font3.fntdata" /><Relationship Id="rId19" Type="http://schemas.openxmlformats.org/officeDocument/2006/relationships/font" Target="fonts/font12.fntdata" /><Relationship Id="rId4" Type="http://schemas.openxmlformats.org/officeDocument/2006/relationships/slide" Target="slides/slide3.xml" /><Relationship Id="rId9" Type="http://schemas.openxmlformats.org/officeDocument/2006/relationships/font" Target="fonts/font2.fntdata" /><Relationship Id="rId14" Type="http://schemas.openxmlformats.org/officeDocument/2006/relationships/font" Target="fonts/font7.fntdata" /><Relationship Id="rId22" Type="http://schemas.openxmlformats.org/officeDocument/2006/relationships/font" Target="fonts/font15.fntdata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38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6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03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492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85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135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533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22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39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53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61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82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5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3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7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3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image" Target="../media/image5.png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4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81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hack.com/hackathons/video_game_sales_prediction_weekend_hackathon_10" TargetMode="External" /><Relationship Id="rId2" Type="http://schemas.openxmlformats.org/officeDocument/2006/relationships/hyperlink" Target="https://www.machinehack.com/" TargetMode="External" /><Relationship Id="rId1" Type="http://schemas.openxmlformats.org/officeDocument/2006/relationships/slideLayout" Target="../slideLayouts/slideLayout18.xml" /><Relationship Id="rId5" Type="http://schemas.openxmlformats.org/officeDocument/2006/relationships/hyperlink" Target="https://github.com/codeclassifiers/video-game-sales-prediction-jupyter-notebook/blob/master/Video_Game_Sales_prediction.ipynb" TargetMode="External" /><Relationship Id="rId4" Type="http://schemas.openxmlformats.org/officeDocument/2006/relationships/hyperlink" Target="https://colab.research.google.com/drive/1tc9I7bxLJWCAEnqyPVi1Y2nIRLz3hNxR?usp=sharing" TargetMode="Externa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1424" y="1957944"/>
            <a:ext cx="9793087" cy="18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6487" marR="0">
              <a:lnSpc>
                <a:spcPts val="7337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5400" dirty="0">
                <a:solidFill>
                  <a:srgbClr val="FFFFFF"/>
                </a:solidFill>
                <a:latin typeface="Algerian"/>
                <a:cs typeface="Algerian"/>
              </a:rPr>
              <a:t>FUTURE SALES PREDICTION</a:t>
            </a:r>
            <a:endParaRPr sz="5400" dirty="0">
              <a:solidFill>
                <a:srgbClr val="FFFFFF"/>
              </a:solidFill>
              <a:latin typeface="Algerian"/>
              <a:cs typeface="Algeri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74874" y="4981970"/>
            <a:ext cx="1817787" cy="695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277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PRESENTED BY:</a:t>
            </a:r>
            <a:endParaRPr lang="en-GB" sz="1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36277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FF"/>
                </a:solidFill>
                <a:latin typeface="Calibri"/>
                <a:cs typeface="Calibri"/>
              </a:rPr>
              <a:t>     </a:t>
            </a:r>
            <a:r>
              <a:rPr lang="en-IN" sz="1800" dirty="0" err="1">
                <a:solidFill>
                  <a:srgbClr val="FFFFFF"/>
                </a:solidFill>
                <a:latin typeface="Calibri"/>
                <a:cs typeface="Calibri"/>
              </a:rPr>
              <a:t>C.Lisalini</a:t>
            </a:r>
            <a:endParaRPr lang="en-IN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36277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9124211040</a:t>
            </a:r>
            <a:r>
              <a:rPr lang="en-GB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8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6713" y="518896"/>
            <a:ext cx="7485705" cy="546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2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FFFFFF"/>
                </a:solidFill>
                <a:latin typeface="Algerian"/>
                <a:cs typeface="Algerian"/>
              </a:rPr>
              <a:t>PuTTinG desiGn inTo innoVaTion: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44981" y="1965967"/>
            <a:ext cx="9191579" cy="420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lnSpc>
                <a:spcPts val="2850"/>
              </a:lnSpc>
              <a:spcBef>
                <a:spcPts val="50"/>
              </a:spcBef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FFFF00"/>
                </a:solidFill>
                <a:effectLst/>
                <a:latin typeface="Abadi" panose="020B0604020104020204" pitchFamily="34" charset="0"/>
              </a:rPr>
              <a:t>Generating the model</a:t>
            </a:r>
          </a:p>
          <a:p>
            <a:pPr>
              <a:lnSpc>
                <a:spcPts val="2850"/>
              </a:lnSpc>
              <a:spcBef>
                <a:spcPts val="50"/>
              </a:spcBef>
            </a:pPr>
            <a:endParaRPr lang="en-GB" sz="2850" b="1" spc="98" dirty="0">
              <a:solidFill>
                <a:srgbClr val="FFFFFF"/>
              </a:solidFill>
              <a:latin typeface="Abadi" panose="020B0604020104020204" pitchFamily="34" charset="0"/>
              <a:cs typeface="Aharoni"/>
            </a:endParaRPr>
          </a:p>
          <a:p>
            <a:pPr marL="457200" indent="-457200">
              <a:lnSpc>
                <a:spcPts val="2850"/>
              </a:lnSpc>
              <a:spcBef>
                <a:spcPts val="50"/>
              </a:spcBef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rgbClr val="FFFF00"/>
                </a:solidFill>
                <a:effectLst/>
                <a:latin typeface="Abadi" panose="020B0604020104020204" pitchFamily="34" charset="0"/>
              </a:rPr>
              <a:t>Cleaning the data set</a:t>
            </a:r>
            <a:endParaRPr sz="2800" b="1" dirty="0">
              <a:solidFill>
                <a:srgbClr val="FFFF00"/>
              </a:solidFill>
              <a:latin typeface="Abadi" panose="020B0604020104020204" pitchFamily="34" charset="0"/>
              <a:cs typeface="Aharoni"/>
            </a:endParaRPr>
          </a:p>
          <a:p>
            <a:pPr marL="457200" indent="-457200">
              <a:lnSpc>
                <a:spcPts val="2850"/>
              </a:lnSpc>
              <a:spcBef>
                <a:spcPts val="1560"/>
              </a:spcBef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rgbClr val="FFFF00"/>
                </a:solidFill>
                <a:effectLst/>
                <a:latin typeface="Abadi" panose="020B0604020104020204" pitchFamily="34" charset="0"/>
              </a:rPr>
              <a:t>Exploratory Data Analysis</a:t>
            </a:r>
            <a:endParaRPr lang="en-GB" sz="2800" b="1" spc="98" dirty="0">
              <a:solidFill>
                <a:srgbClr val="FFFF00"/>
              </a:solidFill>
              <a:latin typeface="Abadi" panose="020B0604020104020204" pitchFamily="34" charset="0"/>
              <a:cs typeface="Aharoni"/>
            </a:endParaRPr>
          </a:p>
          <a:p>
            <a:pPr marL="457200" indent="-457200">
              <a:lnSpc>
                <a:spcPts val="2850"/>
              </a:lnSpc>
              <a:spcBef>
                <a:spcPts val="1560"/>
              </a:spcBef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rgbClr val="FFFF00"/>
                </a:solidFill>
                <a:effectLst/>
                <a:latin typeface="Abadi" panose="020B0604020104020204" pitchFamily="34" charset="0"/>
              </a:rPr>
              <a:t>Building a model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3200" b="1" i="0" dirty="0">
                <a:solidFill>
                  <a:srgbClr val="FFFF00"/>
                </a:solidFill>
                <a:effectLst/>
                <a:latin typeface="Abadi" panose="020B0604020104020204" pitchFamily="34" charset="0"/>
              </a:rPr>
              <a:t>Check model accuracy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GB" sz="3200" b="1" i="0" dirty="0">
                <a:solidFill>
                  <a:srgbClr val="FFFF00"/>
                </a:solidFill>
                <a:effectLst/>
                <a:latin typeface="Abadi" panose="020B0604020104020204" pitchFamily="34" charset="0"/>
              </a:rPr>
              <a:t>Save the model into a pickle file</a:t>
            </a:r>
            <a:br>
              <a:rPr lang="en-IN" sz="3200" b="0" i="0" dirty="0">
                <a:solidFill>
                  <a:srgbClr val="222222"/>
                </a:solidFill>
                <a:effectLst/>
                <a:latin typeface="Abadi" panose="020B0604020104020204" pitchFamily="34" charset="0"/>
              </a:rPr>
            </a:br>
            <a:endParaRPr lang="en-GB" sz="2800" b="0" i="0" dirty="0">
              <a:solidFill>
                <a:srgbClr val="FFFF00"/>
              </a:solidFill>
              <a:effectLst/>
              <a:latin typeface="Abadi" panose="020B0604020104020204" pitchFamily="34" charset="0"/>
            </a:endParaRPr>
          </a:p>
          <a:p>
            <a:endParaRPr lang="en-IN" sz="3200" b="0" i="0" dirty="0">
              <a:solidFill>
                <a:srgbClr val="222222"/>
              </a:solidFill>
              <a:effectLst/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7BDBD0-7660-AA68-AD2F-09791B09F35D}"/>
              </a:ext>
            </a:extLst>
          </p:cNvPr>
          <p:cNvSpPr txBox="1"/>
          <p:nvPr/>
        </p:nvSpPr>
        <p:spPr>
          <a:xfrm>
            <a:off x="479376" y="620688"/>
            <a:ext cx="6095198" cy="464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spcBef>
                <a:spcPts val="50"/>
              </a:spcBef>
            </a:pPr>
            <a:r>
              <a:rPr lang="en-IN" sz="3200" b="0" i="0" dirty="0">
                <a:solidFill>
                  <a:srgbClr val="FFFF00"/>
                </a:solidFill>
                <a:effectLst/>
                <a:latin typeface="Lato" panose="020F0502020204030204" pitchFamily="34" charset="0"/>
              </a:rPr>
              <a:t>Generating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D44F2-F1C6-283D-7E98-9040F91D49BE}"/>
              </a:ext>
            </a:extLst>
          </p:cNvPr>
          <p:cNvSpPr txBox="1"/>
          <p:nvPr/>
        </p:nvSpPr>
        <p:spPr>
          <a:xfrm>
            <a:off x="911424" y="1484784"/>
            <a:ext cx="93610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92D050"/>
                </a:solidFill>
                <a:effectLst/>
                <a:latin typeface="Abadi" panose="020B0604020104020204" pitchFamily="34" charset="0"/>
              </a:rPr>
              <a:t>We are going to use a dataset from the Video Games sales prediction hackathon which ran on the Machine Hack website. First, create an account on </a:t>
            </a:r>
            <a:r>
              <a:rPr lang="en-GB" sz="2400" b="0" i="0" u="none" strike="noStrike" dirty="0" err="1">
                <a:solidFill>
                  <a:srgbClr val="92D050"/>
                </a:solidFill>
                <a:effectLst/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MachineHack</a:t>
            </a:r>
            <a:r>
              <a:rPr lang="en-GB" sz="2400" b="0" i="0" dirty="0">
                <a:solidFill>
                  <a:srgbClr val="92D050"/>
                </a:solidFill>
                <a:effectLst/>
                <a:latin typeface="Abadi" panose="020B0604020104020204" pitchFamily="34" charset="0"/>
              </a:rPr>
              <a:t> and register for the hackathon on this </a:t>
            </a:r>
            <a:r>
              <a:rPr lang="en-GB" sz="2400" b="0" i="0" u="none" strike="noStrike" dirty="0">
                <a:solidFill>
                  <a:srgbClr val="92D050"/>
                </a:solidFill>
                <a:effectLst/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GB" sz="2400" b="0" i="0" dirty="0">
                <a:solidFill>
                  <a:srgbClr val="92D050"/>
                </a:solidFill>
                <a:effectLst/>
                <a:latin typeface="Abadi" panose="020B0604020104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92D050"/>
                </a:solidFill>
                <a:effectLst/>
                <a:latin typeface="Abadi" panose="020B0604020104020204" pitchFamily="34" charset="0"/>
              </a:rPr>
              <a:t>Once registered go to the Data tab and download the zip file which will have three files viz Train, Test, and Sample Submission.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92D050"/>
                </a:solidFill>
                <a:effectLst/>
                <a:latin typeface="Abadi" panose="020B0604020104020204" pitchFamily="34" charset="0"/>
              </a:rPr>
              <a:t>Next steps will be covered in Google </a:t>
            </a:r>
            <a:r>
              <a:rPr lang="en-GB" sz="2400" b="0" i="0" dirty="0" err="1">
                <a:solidFill>
                  <a:srgbClr val="92D050"/>
                </a:solidFill>
                <a:effectLst/>
                <a:latin typeface="Abadi" panose="020B0604020104020204" pitchFamily="34" charset="0"/>
              </a:rPr>
              <a:t>Colab</a:t>
            </a:r>
            <a:r>
              <a:rPr lang="en-GB" sz="2400" b="0" i="0" dirty="0">
                <a:solidFill>
                  <a:srgbClr val="92D050"/>
                </a:solidFill>
                <a:effectLst/>
                <a:latin typeface="Abadi" panose="020B0604020104020204" pitchFamily="34" charset="0"/>
              </a:rPr>
              <a:t> notebook which you can open and clone from this link: </a:t>
            </a:r>
            <a:r>
              <a:rPr lang="en-GB" sz="2400" b="0" i="0" u="none" strike="noStrike" dirty="0">
                <a:solidFill>
                  <a:srgbClr val="58C1BA"/>
                </a:solidFill>
                <a:effectLst/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</a:t>
            </a:r>
            <a:r>
              <a:rPr lang="en-GB" sz="2400" b="0" i="0" u="none" strike="noStrike" dirty="0" err="1">
                <a:solidFill>
                  <a:srgbClr val="58C1BA"/>
                </a:solidFill>
                <a:effectLst/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</a:t>
            </a:r>
            <a:r>
              <a:rPr lang="en-GB" sz="2400" b="0" i="0" u="none" strike="noStrike" dirty="0">
                <a:solidFill>
                  <a:srgbClr val="92D050"/>
                </a:solidFill>
                <a:effectLst/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Notebook</a:t>
            </a:r>
            <a:r>
              <a:rPr lang="en-GB" sz="2400" b="0" i="0" dirty="0">
                <a:solidFill>
                  <a:srgbClr val="92D050"/>
                </a:solidFill>
                <a:effectLst/>
                <a:latin typeface="Abadi" panose="020B0604020104020204" pitchFamily="34" charset="0"/>
              </a:rPr>
              <a:t> or if you would like to download and run the notebook locally or on other platforms then download the notebook from this GitHub link: </a:t>
            </a:r>
            <a:r>
              <a:rPr lang="en-GB" sz="2400" b="0" i="0" u="none" strike="noStrike" dirty="0" err="1">
                <a:solidFill>
                  <a:srgbClr val="58C1BA"/>
                </a:solidFill>
                <a:effectLst/>
                <a:latin typeface="Abadi" panose="020B06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</a:t>
            </a:r>
            <a:r>
              <a:rPr lang="en-GB" sz="2400" b="0" i="0" u="none" strike="noStrike" dirty="0">
                <a:solidFill>
                  <a:srgbClr val="92D050"/>
                </a:solidFill>
                <a:effectLst/>
                <a:latin typeface="Abadi" panose="020B06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Notebook Link</a:t>
            </a:r>
            <a:endParaRPr lang="en-GB" sz="2400" b="0" i="0" dirty="0">
              <a:solidFill>
                <a:srgbClr val="92D050"/>
              </a:solidFill>
              <a:effectLst/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3913" y="338481"/>
            <a:ext cx="4270192" cy="37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90"/>
              </a:lnSpc>
            </a:pPr>
            <a:r>
              <a:rPr lang="en-IN" sz="2400" b="1" i="0" dirty="0">
                <a:solidFill>
                  <a:srgbClr val="FFFF00"/>
                </a:solidFill>
                <a:effectLst/>
                <a:latin typeface="Lato" panose="020F0502020204030203" pitchFamily="34" charset="0"/>
              </a:rPr>
              <a:t>Cleaning the data set;</a:t>
            </a:r>
            <a:endParaRPr lang="en-IN" sz="2400" b="1" dirty="0">
              <a:solidFill>
                <a:srgbClr val="FFFF00"/>
              </a:solidFill>
              <a:latin typeface="Aharoni"/>
              <a:cs typeface="Aharoni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7A03412-9F44-BE3B-BD70-14C794056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13" y="4208349"/>
            <a:ext cx="873752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Sales Prediction Web Application : Dataset">
            <a:extLst>
              <a:ext uri="{FF2B5EF4-FFF2-40B4-BE49-F238E27FC236}">
                <a16:creationId xmlns:a16="http://schemas.microsoft.com/office/drawing/2014/main" id="{5781E674-0C0F-83F5-2164-82E14EA2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24944"/>
            <a:ext cx="11809312" cy="377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02F724D-03D7-7E2A-C22B-0116D4513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24" y="815283"/>
            <a:ext cx="1075454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First, let’s import Train.csv into a pandas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and run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Abadi" panose="020B0604020104020204" pitchFamily="34" charset="0"/>
              </a:rPr>
              <a:t>df.head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Abadi" panose="020B0604020104020204" pitchFamily="34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 to see the columns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F59A3F3-38D5-6650-D948-D6D38AD94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3754"/>
            <a:ext cx="115444" cy="3475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34914" rIns="57132" bIns="3491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E8342-F2C2-16A4-6D72-8281236A8088}"/>
              </a:ext>
            </a:extLst>
          </p:cNvPr>
          <p:cNvSpPr txBox="1"/>
          <p:nvPr/>
        </p:nvSpPr>
        <p:spPr>
          <a:xfrm>
            <a:off x="335360" y="1124744"/>
            <a:ext cx="10801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First, we check for null values by running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input.isnull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().sum()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command.input.isnull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().sum() #Output: ID 0 CONSOLE 0 YEAR 0 CATEGORY 0 PUBLISHER 0 RATING 0 CRITICS_POINTS 0 USER_POINTS 0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SalesInMillions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 0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dtype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: int64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We can see that there are no null values in the dataset. Next, we can drop unnecessary ID column since it does not play a role in target sales by running below command:- input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input.drop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(columns=['ID'])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Next, we can split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 into training and test dataset using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train_test_split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 command:-train, test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train_test_split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(input,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test_size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=0.2,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random_state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badi" panose="020B0604020104020204" pitchFamily="34" charset="0"/>
              </a:rPr>
              <a:t>=42, shuffle=True)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Sales Prediction Web Application : Sales">
            <a:extLst>
              <a:ext uri="{FF2B5EF4-FFF2-40B4-BE49-F238E27FC236}">
                <a16:creationId xmlns:a16="http://schemas.microsoft.com/office/drawing/2014/main" id="{77365361-0881-3445-A98A-37F64166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3429000"/>
            <a:ext cx="58102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A7C67C-A176-6C9B-D079-5E1129576794}"/>
              </a:ext>
            </a:extLst>
          </p:cNvPr>
          <p:cNvSpPr txBox="1"/>
          <p:nvPr/>
        </p:nvSpPr>
        <p:spPr>
          <a:xfrm>
            <a:off x="191344" y="404664"/>
            <a:ext cx="1101722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Descriptive Statistics;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Using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Abadi" panose="020B0604020104020204" pitchFamily="34" charset="0"/>
              </a:rPr>
              <a:t>df.shape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 command we can find a count of total rows in the dataset and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Abadi" panose="020B0604020104020204" pitchFamily="34" charset="0"/>
              </a:rPr>
              <a:t>df.nunique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Abadi" panose="020B0604020104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 command can be used to find unique values in each of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columns.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17 YEAR 23 CATEGORY 12 PUBLISHER 184 RATING 6 CRITICS_POINTS 1499 USER_POINTS 1877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SalesInMillions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2804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In the EDA section, we make use of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Abadi" panose="020B0604020104020204" pitchFamily="34" charset="0"/>
              </a:rPr>
              <a:t>pandas profiling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 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Abadi" panose="020B0604020104020204" pitchFamily="34" charset="0"/>
              </a:rPr>
              <a:t>matplotlib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 packages to generate graphs of various columns and observe their relationships with the target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column.A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badi" panose="020B0604020104020204" pitchFamily="34" charset="0"/>
              </a:rPr>
              <a:t> few insight gained from EDA are:-Sales were highest for the PS3 platform. It was followed by Xbox360:</a:t>
            </a:r>
            <a:endParaRPr lang="en-IN" sz="20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443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Rithik</dc:creator>
  <cp:lastModifiedBy>Bala sankar</cp:lastModifiedBy>
  <cp:revision>11</cp:revision>
  <dcterms:modified xsi:type="dcterms:W3CDTF">2023-10-18T16:18:25Z</dcterms:modified>
</cp:coreProperties>
</file>