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51" r:id="rId3"/>
  </p:sldMasterIdLst>
  <p:notesMasterIdLst>
    <p:notesMasterId r:id="rId16"/>
  </p:notesMasterIdLst>
  <p:handoutMasterIdLst>
    <p:handoutMasterId r:id="rId17"/>
  </p:handoutMasterIdLst>
  <p:sldIdLst>
    <p:sldId id="414" r:id="rId4"/>
    <p:sldId id="419" r:id="rId5"/>
    <p:sldId id="423" r:id="rId6"/>
    <p:sldId id="416" r:id="rId7"/>
    <p:sldId id="418" r:id="rId8"/>
    <p:sldId id="410" r:id="rId9"/>
    <p:sldId id="417" r:id="rId10"/>
    <p:sldId id="412" r:id="rId11"/>
    <p:sldId id="413" r:id="rId12"/>
    <p:sldId id="411" r:id="rId13"/>
    <p:sldId id="420" r:id="rId14"/>
    <p:sldId id="292" r:id="rId15"/>
  </p:sldIdLst>
  <p:sldSz cx="9144000" cy="6858000" type="screen4x3"/>
  <p:notesSz cx="6858000" cy="9144000"/>
  <p:defaultTextStyle>
    <a:defPPr>
      <a:defRPr lang="en-GB"/>
    </a:defPPr>
    <a:lvl1pPr algn="ctr" defTabSz="449263" rtl="0" fontAlgn="base">
      <a:spcBef>
        <a:spcPct val="50000"/>
      </a:spcBef>
      <a:spcAft>
        <a:spcPct val="0"/>
      </a:spcAft>
      <a:defRPr kumimoji="1" sz="1000" kern="1200">
        <a:solidFill>
          <a:schemeClr val="tx1"/>
        </a:solidFill>
        <a:latin typeface="Arial" charset="0"/>
        <a:ea typeface="微软雅黑" pitchFamily="34" charset="-122"/>
        <a:cs typeface="+mn-cs"/>
      </a:defRPr>
    </a:lvl1pPr>
    <a:lvl2pPr marL="742950" indent="-285750" algn="ctr" defTabSz="449263" rtl="0" fontAlgn="base">
      <a:spcBef>
        <a:spcPct val="50000"/>
      </a:spcBef>
      <a:spcAft>
        <a:spcPct val="0"/>
      </a:spcAft>
      <a:defRPr kumimoji="1" sz="1000" kern="1200">
        <a:solidFill>
          <a:schemeClr val="tx1"/>
        </a:solidFill>
        <a:latin typeface="Arial" charset="0"/>
        <a:ea typeface="微软雅黑" pitchFamily="34" charset="-122"/>
        <a:cs typeface="+mn-cs"/>
      </a:defRPr>
    </a:lvl2pPr>
    <a:lvl3pPr marL="1143000" indent="-228600" algn="ctr" defTabSz="449263" rtl="0" fontAlgn="base">
      <a:spcBef>
        <a:spcPct val="50000"/>
      </a:spcBef>
      <a:spcAft>
        <a:spcPct val="0"/>
      </a:spcAft>
      <a:defRPr kumimoji="1" sz="1000" kern="1200">
        <a:solidFill>
          <a:schemeClr val="tx1"/>
        </a:solidFill>
        <a:latin typeface="Arial" charset="0"/>
        <a:ea typeface="微软雅黑" pitchFamily="34" charset="-122"/>
        <a:cs typeface="+mn-cs"/>
      </a:defRPr>
    </a:lvl3pPr>
    <a:lvl4pPr marL="1600200" indent="-228600" algn="ctr" defTabSz="449263" rtl="0" fontAlgn="base">
      <a:spcBef>
        <a:spcPct val="50000"/>
      </a:spcBef>
      <a:spcAft>
        <a:spcPct val="0"/>
      </a:spcAft>
      <a:defRPr kumimoji="1" sz="1000" kern="1200">
        <a:solidFill>
          <a:schemeClr val="tx1"/>
        </a:solidFill>
        <a:latin typeface="Arial" charset="0"/>
        <a:ea typeface="微软雅黑" pitchFamily="34" charset="-122"/>
        <a:cs typeface="+mn-cs"/>
      </a:defRPr>
    </a:lvl4pPr>
    <a:lvl5pPr marL="2057400" indent="-228600" algn="ctr" defTabSz="449263" rtl="0" fontAlgn="base">
      <a:spcBef>
        <a:spcPct val="50000"/>
      </a:spcBef>
      <a:spcAft>
        <a:spcPct val="0"/>
      </a:spcAft>
      <a:defRPr kumimoji="1" sz="1000" kern="1200">
        <a:solidFill>
          <a:schemeClr val="tx1"/>
        </a:solidFill>
        <a:latin typeface="Arial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kumimoji="1" sz="1000" kern="1200">
        <a:solidFill>
          <a:schemeClr val="tx1"/>
        </a:solidFill>
        <a:latin typeface="Arial" charset="0"/>
        <a:ea typeface="微软雅黑" pitchFamily="34" charset="-122"/>
        <a:cs typeface="+mn-cs"/>
      </a:defRPr>
    </a:lvl6pPr>
    <a:lvl7pPr marL="2743200" algn="l" defTabSz="914400" rtl="0" eaLnBrk="1" latinLnBrk="0" hangingPunct="1">
      <a:defRPr kumimoji="1" sz="1000" kern="1200">
        <a:solidFill>
          <a:schemeClr val="tx1"/>
        </a:solidFill>
        <a:latin typeface="Arial" charset="0"/>
        <a:ea typeface="微软雅黑" pitchFamily="34" charset="-122"/>
        <a:cs typeface="+mn-cs"/>
      </a:defRPr>
    </a:lvl7pPr>
    <a:lvl8pPr marL="3200400" algn="l" defTabSz="914400" rtl="0" eaLnBrk="1" latinLnBrk="0" hangingPunct="1">
      <a:defRPr kumimoji="1" sz="1000" kern="1200">
        <a:solidFill>
          <a:schemeClr val="tx1"/>
        </a:solidFill>
        <a:latin typeface="Arial" charset="0"/>
        <a:ea typeface="微软雅黑" pitchFamily="34" charset="-122"/>
        <a:cs typeface="+mn-cs"/>
      </a:defRPr>
    </a:lvl8pPr>
    <a:lvl9pPr marL="3657600" algn="l" defTabSz="914400" rtl="0" eaLnBrk="1" latinLnBrk="0" hangingPunct="1">
      <a:defRPr kumimoji="1" sz="1000" kern="1200">
        <a:solidFill>
          <a:schemeClr val="tx1"/>
        </a:solidFill>
        <a:latin typeface="Arial" charset="0"/>
        <a:ea typeface="微软雅黑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CCFFCC"/>
    <a:srgbClr val="4B7960"/>
    <a:srgbClr val="DDDDDD"/>
    <a:srgbClr val="C0C0C0"/>
    <a:srgbClr val="009900"/>
    <a:srgbClr val="99CC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55" autoAdjust="0"/>
    <p:restoredTop sz="61524" autoAdjust="0"/>
  </p:normalViewPr>
  <p:slideViewPr>
    <p:cSldViewPr>
      <p:cViewPr>
        <p:scale>
          <a:sx n="100" d="100"/>
          <a:sy n="100" d="100"/>
        </p:scale>
        <p:origin x="-870" y="6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1200">
                <a:solidFill>
                  <a:schemeClr val="bg1"/>
                </a:solidFill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solidFill>
                  <a:schemeClr val="bg1"/>
                </a:solidFill>
                <a:ea typeface="新細明體" pitchFamily="18" charset="-120"/>
              </a:defRPr>
            </a:lvl1pPr>
          </a:lstStyle>
          <a:p>
            <a:pPr>
              <a:defRPr/>
            </a:pPr>
            <a:fld id="{FB9779F0-FCFD-49E0-8998-C2E3314E4EF5}" type="datetimeFigureOut">
              <a:rPr lang="zh-TW" altLang="en-US"/>
              <a:pPr>
                <a:defRPr/>
              </a:pPr>
              <a:t>2016/11/7</a:t>
            </a:fld>
            <a:endParaRPr lang="en-US" altLang="zh-TW"/>
          </a:p>
        </p:txBody>
      </p:sp>
      <p:sp>
        <p:nvSpPr>
          <p:cNvPr id="189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1200">
                <a:solidFill>
                  <a:schemeClr val="bg1"/>
                </a:solidFill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89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solidFill>
                  <a:schemeClr val="bg1"/>
                </a:solidFill>
                <a:ea typeface="新細明體" pitchFamily="18" charset="-120"/>
              </a:defRPr>
            </a:lvl1pPr>
          </a:lstStyle>
          <a:p>
            <a:pPr>
              <a:defRPr/>
            </a:pPr>
            <a:fld id="{772D367A-9BE9-471C-A953-B200ADA5774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02003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kumimoji="0" lang="zh-TW" altLang="en-US" sz="1400">
              <a:solidFill>
                <a:schemeClr val="bg1"/>
              </a:solidFill>
              <a:ea typeface="新細明體" pitchFamily="18" charset="-120"/>
            </a:endParaRPr>
          </a:p>
        </p:txBody>
      </p:sp>
      <p:sp>
        <p:nvSpPr>
          <p:cNvPr id="8195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kumimoji="0" lang="zh-TW" altLang="en-US" sz="1400">
              <a:solidFill>
                <a:schemeClr val="bg1"/>
              </a:solidFill>
              <a:ea typeface="新細明體" pitchFamily="18" charset="-120"/>
            </a:endParaRPr>
          </a:p>
        </p:txBody>
      </p:sp>
      <p:sp>
        <p:nvSpPr>
          <p:cNvPr id="8196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kumimoji="0" lang="zh-TW" altLang="en-US" sz="1400">
              <a:solidFill>
                <a:schemeClr val="bg1"/>
              </a:solidFill>
              <a:ea typeface="新細明體" pitchFamily="18" charset="-12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67038" cy="452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kumimoji="0" sz="12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67037" cy="452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kumimoji="0" sz="12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7238" cy="34242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7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1638" cy="4110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TW" altLang="en-US" noProof="0" smtClean="0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0" y="8685213"/>
            <a:ext cx="2967038" cy="452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kumimoji="0" sz="12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kumimoji="0" sz="12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fld id="{AF49CF48-344E-405B-89AC-FD591EC0FE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568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 </a:t>
            </a:r>
          </a:p>
          <a:p>
            <a:r>
              <a:rPr lang="en-US" altLang="zh-TW" dirty="0" smtClean="0"/>
              <a:t>2. </a:t>
            </a:r>
            <a:r>
              <a:rPr lang="zh-TW" altLang="en-US" dirty="0" smtClean="0"/>
              <a:t>成長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AF49CF48-344E-405B-89AC-FD591EC0FEA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10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 </a:t>
            </a:r>
          </a:p>
          <a:p>
            <a:r>
              <a:rPr lang="en-US" altLang="zh-TW" dirty="0" smtClean="0"/>
              <a:t>2. </a:t>
            </a:r>
            <a:r>
              <a:rPr lang="zh-TW" altLang="en-US" dirty="0" smtClean="0"/>
              <a:t>成長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AF49CF48-344E-405B-89AC-FD591EC0FEA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10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 </a:t>
            </a:r>
          </a:p>
          <a:p>
            <a:r>
              <a:rPr lang="en-US" altLang="zh-TW" dirty="0" smtClean="0"/>
              <a:t>2. </a:t>
            </a:r>
            <a:r>
              <a:rPr lang="zh-TW" altLang="en-US" dirty="0" smtClean="0"/>
              <a:t>成長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AF49CF48-344E-405B-89AC-FD591EC0FEA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10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 </a:t>
            </a:r>
          </a:p>
          <a:p>
            <a:r>
              <a:rPr lang="en-US" altLang="zh-TW" dirty="0" smtClean="0"/>
              <a:t>2. </a:t>
            </a:r>
            <a:r>
              <a:rPr lang="zh-TW" altLang="en-US" dirty="0" smtClean="0"/>
              <a:t>成長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AF49CF48-344E-405B-89AC-FD591EC0FEA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10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 </a:t>
            </a:r>
          </a:p>
          <a:p>
            <a:r>
              <a:rPr lang="en-US" altLang="zh-TW" dirty="0" smtClean="0"/>
              <a:t>2. </a:t>
            </a:r>
            <a:r>
              <a:rPr lang="zh-TW" altLang="en-US" dirty="0" smtClean="0"/>
              <a:t>成長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AF49CF48-344E-405B-89AC-FD591EC0FEA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10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7166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482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6225" y="1604963"/>
            <a:ext cx="2055813" cy="4521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6625" cy="4521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9424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2681288"/>
            <a:ext cx="7767638" cy="146526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7816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57200" y="1604963"/>
            <a:ext cx="8224838" cy="4521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40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2681288"/>
            <a:ext cx="7767638" cy="146526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604963"/>
            <a:ext cx="8224838" cy="4521200"/>
          </a:xfrm>
        </p:spPr>
        <p:txBody>
          <a:bodyPr/>
          <a:lstStyle/>
          <a:p>
            <a:pPr lvl="0"/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572439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9592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8957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0519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23988"/>
            <a:ext cx="4035425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5025" y="1423988"/>
            <a:ext cx="4037013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03016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0954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2422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94766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79300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1320508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79005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78753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6225" y="341313"/>
            <a:ext cx="2055813" cy="560387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41313"/>
            <a:ext cx="6016625" cy="560387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68474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11897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50734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174581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7013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4808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727925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59896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7803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35991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0442973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044851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37910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6225" y="174625"/>
            <a:ext cx="2055813" cy="59515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74625"/>
            <a:ext cx="6016625" cy="59515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389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7013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2342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384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889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9798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24985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0347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9050"/>
            <a:ext cx="9163050" cy="689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27" name="Text Box 2"/>
          <p:cNvSpPr txBox="1">
            <a:spLocks noChangeArrowheads="1"/>
          </p:cNvSpPr>
          <p:nvPr/>
        </p:nvSpPr>
        <p:spPr bwMode="auto">
          <a:xfrm>
            <a:off x="7607300" y="5462588"/>
            <a:ext cx="14874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10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10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10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10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10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algn="ctr" defTabSz="449263" eaLnBrk="0" fontAlgn="base" hangingPunct="0">
              <a:spcBef>
                <a:spcPct val="5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10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algn="ctr" defTabSz="449263" eaLnBrk="0" fontAlgn="base" hangingPunct="0">
              <a:spcBef>
                <a:spcPct val="5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10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algn="ctr" defTabSz="449263" eaLnBrk="0" fontAlgn="base" hangingPunct="0">
              <a:spcBef>
                <a:spcPct val="5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10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algn="ctr" defTabSz="449263" eaLnBrk="0" fontAlgn="base" hangingPunct="0">
              <a:spcBef>
                <a:spcPct val="5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10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kumimoji="0" lang="en-US" altLang="zh-TW" sz="700" b="1" smtClean="0">
                <a:solidFill>
                  <a:srgbClr val="808080"/>
                </a:solidFill>
                <a:ea typeface="MingLiU" pitchFamily="49" charset="-120"/>
              </a:rPr>
              <a:t>AUO Proprietary &amp; Confidential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681288"/>
            <a:ext cx="7767638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GB" smtClean="0"/>
              <a:t>請按一下滑鼠，編輯標題文的格式。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4838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GB" smtClean="0"/>
              <a:t>請按滑鼠，編輯大綱文字格式。</a:t>
            </a:r>
          </a:p>
          <a:p>
            <a:pPr lvl="1"/>
            <a:r>
              <a:rPr lang="zh-TW" altLang="en-GB" smtClean="0"/>
              <a:t>第二個大綱層次</a:t>
            </a:r>
          </a:p>
          <a:p>
            <a:pPr lvl="2"/>
            <a:r>
              <a:rPr lang="zh-TW" altLang="en-GB" smtClean="0"/>
              <a:t>第三個大綱層次</a:t>
            </a:r>
          </a:p>
          <a:p>
            <a:pPr lvl="3"/>
            <a:r>
              <a:rPr lang="zh-TW" altLang="en-GB" smtClean="0"/>
              <a:t>第四個大綱層次</a:t>
            </a:r>
          </a:p>
          <a:p>
            <a:pPr lvl="4"/>
            <a:r>
              <a:rPr lang="zh-TW" altLang="en-GB" smtClean="0"/>
              <a:t>第五個大綱層次</a:t>
            </a:r>
          </a:p>
          <a:p>
            <a:pPr lvl="4"/>
            <a:r>
              <a:rPr lang="zh-TW" altLang="en-GB" smtClean="0"/>
              <a:t>第六個大綱層次</a:t>
            </a:r>
          </a:p>
          <a:p>
            <a:pPr lvl="4"/>
            <a:r>
              <a:rPr lang="zh-TW" altLang="en-GB" smtClean="0"/>
              <a:t>第七個大綱層次</a:t>
            </a:r>
          </a:p>
          <a:p>
            <a:pPr lvl="4"/>
            <a:r>
              <a:rPr lang="zh-TW" altLang="en-GB" smtClean="0"/>
              <a:t>第八個大綱層次</a:t>
            </a:r>
          </a:p>
          <a:p>
            <a:pPr lvl="4"/>
            <a:r>
              <a:rPr lang="zh-TW" altLang="en-GB" smtClean="0"/>
              <a:t>第九個大綱層次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000" b="1">
          <a:solidFill>
            <a:srgbClr val="29292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000" b="1">
          <a:solidFill>
            <a:srgbClr val="292929"/>
          </a:solidFill>
          <a:latin typeface="Arial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000" b="1">
          <a:solidFill>
            <a:srgbClr val="292929"/>
          </a:solidFill>
          <a:latin typeface="Arial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000" b="1">
          <a:solidFill>
            <a:srgbClr val="292929"/>
          </a:solidFill>
          <a:latin typeface="Arial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000" b="1">
          <a:solidFill>
            <a:srgbClr val="292929"/>
          </a:solidFill>
          <a:latin typeface="Arial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000" b="1">
          <a:solidFill>
            <a:srgbClr val="292929"/>
          </a:solidFill>
          <a:latin typeface="Arial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000" b="1">
          <a:solidFill>
            <a:srgbClr val="292929"/>
          </a:solidFill>
          <a:latin typeface="Arial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000" b="1">
          <a:solidFill>
            <a:srgbClr val="292929"/>
          </a:solidFill>
          <a:latin typeface="Arial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000" b="1">
          <a:solidFill>
            <a:srgbClr val="292929"/>
          </a:solidFill>
          <a:latin typeface="Arial" charset="0"/>
        </a:defRPr>
      </a:lvl9pPr>
    </p:titleStyle>
    <p:bodyStyle>
      <a:lvl1pPr marL="342900" indent="-3429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000">
          <a:solidFill>
            <a:srgbClr val="292929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1600">
          <a:solidFill>
            <a:srgbClr val="292929"/>
          </a:solidFill>
          <a:latin typeface="+mn-lt"/>
        </a:defRPr>
      </a:lvl2pPr>
      <a:lvl3pPr marL="11430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1400">
          <a:solidFill>
            <a:srgbClr val="292929"/>
          </a:solidFill>
          <a:latin typeface="+mn-lt"/>
        </a:defRPr>
      </a:lvl3pPr>
      <a:lvl4pPr marL="1600200" indent="-228600" algn="l" defTabSz="449263" rtl="0" eaLnBrk="0" fontAlgn="base" hangingPunct="0">
        <a:spcBef>
          <a:spcPts val="3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1200">
          <a:solidFill>
            <a:srgbClr val="292929"/>
          </a:solidFill>
          <a:latin typeface="+mn-lt"/>
        </a:defRPr>
      </a:lvl4pPr>
      <a:lvl5pPr marL="2057400" indent="-228600" algn="l" defTabSz="449263" rtl="0" eaLnBrk="0" fontAlgn="base" hangingPunct="0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1000">
          <a:solidFill>
            <a:srgbClr val="292929"/>
          </a:solidFill>
          <a:latin typeface="+mn-lt"/>
        </a:defRPr>
      </a:lvl5pPr>
      <a:lvl6pPr marL="25146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000">
          <a:solidFill>
            <a:srgbClr val="292929"/>
          </a:solidFill>
          <a:latin typeface="+mn-lt"/>
        </a:defRPr>
      </a:lvl6pPr>
      <a:lvl7pPr marL="29718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000">
          <a:solidFill>
            <a:srgbClr val="292929"/>
          </a:solidFill>
          <a:latin typeface="+mn-lt"/>
        </a:defRPr>
      </a:lvl7pPr>
      <a:lvl8pPr marL="34290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000">
          <a:solidFill>
            <a:srgbClr val="292929"/>
          </a:solidFill>
          <a:latin typeface="+mn-lt"/>
        </a:defRPr>
      </a:lvl8pPr>
      <a:lvl9pPr marL="38862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000">
          <a:solidFill>
            <a:srgbClr val="292929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9050"/>
            <a:ext cx="9163050" cy="689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41313"/>
            <a:ext cx="8224838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GB" smtClean="0"/>
              <a:t>請按一下滑鼠，編輯標題文的格式。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23988"/>
            <a:ext cx="8224838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GB" smtClean="0"/>
              <a:t>請按滑鼠，編輯大綱文字格式。</a:t>
            </a:r>
          </a:p>
          <a:p>
            <a:pPr lvl="1"/>
            <a:r>
              <a:rPr lang="zh-TW" altLang="en-GB" smtClean="0"/>
              <a:t>第二個大綱層次</a:t>
            </a:r>
          </a:p>
          <a:p>
            <a:pPr lvl="2"/>
            <a:r>
              <a:rPr lang="zh-TW" altLang="en-GB" smtClean="0"/>
              <a:t>第三個大綱層次</a:t>
            </a:r>
          </a:p>
          <a:p>
            <a:pPr lvl="3"/>
            <a:r>
              <a:rPr lang="zh-TW" altLang="en-GB" smtClean="0"/>
              <a:t>第四個大綱層次</a:t>
            </a:r>
          </a:p>
          <a:p>
            <a:pPr lvl="4"/>
            <a:r>
              <a:rPr lang="zh-TW" altLang="en-GB" smtClean="0"/>
              <a:t>第五個大綱層次</a:t>
            </a:r>
          </a:p>
          <a:p>
            <a:pPr lvl="4"/>
            <a:r>
              <a:rPr lang="zh-TW" altLang="en-GB" smtClean="0"/>
              <a:t>第六個大綱層次</a:t>
            </a:r>
          </a:p>
          <a:p>
            <a:pPr lvl="4"/>
            <a:r>
              <a:rPr lang="zh-TW" altLang="en-GB" smtClean="0"/>
              <a:t>第七個大綱層次</a:t>
            </a:r>
          </a:p>
          <a:p>
            <a:pPr lvl="4"/>
            <a:r>
              <a:rPr lang="zh-TW" altLang="en-GB" smtClean="0"/>
              <a:t>第八個大綱層次</a:t>
            </a:r>
          </a:p>
          <a:p>
            <a:pPr lvl="4"/>
            <a:r>
              <a:rPr lang="zh-TW" altLang="en-GB" smtClean="0"/>
              <a:t>第九個大綱層次</a:t>
            </a:r>
          </a:p>
        </p:txBody>
      </p:sp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7607300" y="6597650"/>
            <a:ext cx="14874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10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10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10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10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10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algn="ctr" defTabSz="449263" eaLnBrk="0" fontAlgn="base" hangingPunct="0">
              <a:spcBef>
                <a:spcPct val="5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10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algn="ctr" defTabSz="449263" eaLnBrk="0" fontAlgn="base" hangingPunct="0">
              <a:spcBef>
                <a:spcPct val="5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10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algn="ctr" defTabSz="449263" eaLnBrk="0" fontAlgn="base" hangingPunct="0">
              <a:spcBef>
                <a:spcPct val="5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10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algn="ctr" defTabSz="449263" eaLnBrk="0" fontAlgn="base" hangingPunct="0">
              <a:spcBef>
                <a:spcPct val="5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10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kumimoji="0" lang="en-US" altLang="zh-TW" sz="700" b="1" smtClean="0">
                <a:solidFill>
                  <a:srgbClr val="808080"/>
                </a:solidFill>
                <a:ea typeface="MingLiU" pitchFamily="49" charset="-120"/>
              </a:rPr>
              <a:t>AUO Proprietary &amp;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 b="1">
          <a:solidFill>
            <a:srgbClr val="29292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 b="1">
          <a:solidFill>
            <a:srgbClr val="292929"/>
          </a:solidFill>
          <a:latin typeface="Arial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 b="1">
          <a:solidFill>
            <a:srgbClr val="292929"/>
          </a:solidFill>
          <a:latin typeface="Arial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 b="1">
          <a:solidFill>
            <a:srgbClr val="292929"/>
          </a:solidFill>
          <a:latin typeface="Arial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 b="1">
          <a:solidFill>
            <a:srgbClr val="292929"/>
          </a:solidFill>
          <a:latin typeface="Arial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 b="1">
          <a:solidFill>
            <a:srgbClr val="292929"/>
          </a:solidFill>
          <a:latin typeface="Arial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 b="1">
          <a:solidFill>
            <a:srgbClr val="292929"/>
          </a:solidFill>
          <a:latin typeface="Arial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 b="1">
          <a:solidFill>
            <a:srgbClr val="292929"/>
          </a:solidFill>
          <a:latin typeface="Arial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 b="1">
          <a:solidFill>
            <a:srgbClr val="292929"/>
          </a:solidFill>
          <a:latin typeface="Arial" charset="0"/>
        </a:defRPr>
      </a:lvl9pPr>
    </p:titleStyle>
    <p:bodyStyle>
      <a:lvl1pPr marL="342900" indent="-3429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000">
          <a:solidFill>
            <a:srgbClr val="292929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800">
          <a:solidFill>
            <a:srgbClr val="000000"/>
          </a:solidFill>
          <a:latin typeface="+mn-lt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400">
          <a:solidFill>
            <a:srgbClr val="000000"/>
          </a:solidFill>
          <a:latin typeface="+mn-lt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7607300" y="6597650"/>
            <a:ext cx="14874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10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10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10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10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10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algn="ctr" defTabSz="449263" eaLnBrk="0" fontAlgn="base" hangingPunct="0">
              <a:spcBef>
                <a:spcPct val="5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10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algn="ctr" defTabSz="449263" eaLnBrk="0" fontAlgn="base" hangingPunct="0">
              <a:spcBef>
                <a:spcPct val="5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10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algn="ctr" defTabSz="449263" eaLnBrk="0" fontAlgn="base" hangingPunct="0">
              <a:spcBef>
                <a:spcPct val="5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10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algn="ctr" defTabSz="449263" eaLnBrk="0" fontAlgn="base" hangingPunct="0">
              <a:spcBef>
                <a:spcPct val="5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10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kumimoji="0" lang="en-US" altLang="zh-TW" sz="700" b="1" smtClean="0">
                <a:solidFill>
                  <a:srgbClr val="808080"/>
                </a:solidFill>
                <a:ea typeface="MingLiU" pitchFamily="49" charset="-120"/>
              </a:rPr>
              <a:t>AUO Proprietary &amp; Confidential</a:t>
            </a:r>
          </a:p>
        </p:txBody>
      </p:sp>
      <p:pic>
        <p:nvPicPr>
          <p:cNvPr id="3075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9050"/>
            <a:ext cx="9163050" cy="689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74625"/>
            <a:ext cx="8224838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GB" smtClean="0"/>
              <a:t>請按一下滑鼠，編輯標題文的格式。</a:t>
            </a:r>
          </a:p>
        </p:txBody>
      </p:sp>
      <p:sp>
        <p:nvSpPr>
          <p:cNvPr id="307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4838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GB" smtClean="0"/>
              <a:t>請按滑鼠，編輯大綱文字格式。</a:t>
            </a:r>
          </a:p>
          <a:p>
            <a:pPr lvl="1"/>
            <a:r>
              <a:rPr lang="zh-TW" altLang="en-GB" smtClean="0"/>
              <a:t>第二個大綱層次</a:t>
            </a:r>
          </a:p>
          <a:p>
            <a:pPr lvl="2"/>
            <a:r>
              <a:rPr lang="zh-TW" altLang="en-GB" smtClean="0"/>
              <a:t>第三個大綱層次</a:t>
            </a:r>
          </a:p>
          <a:p>
            <a:pPr lvl="3"/>
            <a:r>
              <a:rPr lang="zh-TW" altLang="en-GB" smtClean="0"/>
              <a:t>第四個大綱層次</a:t>
            </a:r>
          </a:p>
          <a:p>
            <a:pPr lvl="4"/>
            <a:r>
              <a:rPr lang="zh-TW" altLang="en-GB" smtClean="0"/>
              <a:t>第五個大綱層次</a:t>
            </a:r>
          </a:p>
          <a:p>
            <a:pPr lvl="4"/>
            <a:r>
              <a:rPr lang="zh-TW" altLang="en-GB" smtClean="0"/>
              <a:t>第六個大綱層次</a:t>
            </a:r>
          </a:p>
          <a:p>
            <a:pPr lvl="4"/>
            <a:r>
              <a:rPr lang="zh-TW" altLang="en-GB" smtClean="0"/>
              <a:t>第七個大綱層次</a:t>
            </a:r>
          </a:p>
          <a:p>
            <a:pPr lvl="4"/>
            <a:r>
              <a:rPr lang="zh-TW" altLang="en-GB" smtClean="0"/>
              <a:t>第八個大綱層次</a:t>
            </a:r>
          </a:p>
          <a:p>
            <a:pPr lvl="4"/>
            <a:r>
              <a:rPr lang="zh-TW" altLang="en-GB" smtClean="0"/>
              <a:t>第九個大綱層次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新細明體" pitchFamily="18" charset="-12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新細明體" pitchFamily="18" charset="-12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新細明體" pitchFamily="18" charset="-12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新細明體" pitchFamily="18" charset="-120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新細明體" pitchFamily="18" charset="-120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新細明體" pitchFamily="18" charset="-120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新細明體" pitchFamily="18" charset="-120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483768" y="635495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什麼是成長駭客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?</a:t>
            </a:r>
            <a:endParaRPr lang="zh-TW" altLang="en-US" sz="2400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34278"/>
            <a:ext cx="2232248" cy="864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rgbClr val="FFFF99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bg2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1202110" y="1298375"/>
            <a:ext cx="73448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itchFamily="2" charset="2"/>
              <a:buChar char="l"/>
            </a:pP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未來十年最被需要的新型人才，用低成本的創意思考和分析技術，讓創業公司的用戶、流量與營收成長翻倍</a:t>
            </a: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pPr marL="342900" indent="-342900" algn="l">
              <a:buFont typeface="Wingdings" pitchFamily="2" charset="2"/>
              <a:buChar char="l"/>
            </a:pP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一群以數據驅動行銷、以市場指導產品、用技術化手段貫徹成長目標的人</a:t>
            </a: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220026"/>
            <a:ext cx="3057525" cy="2614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rgbClr val="FFFF99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bg2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063" y="812800"/>
            <a:ext cx="4841875" cy="362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rgbClr val="FFFF99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bg2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012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187624" y="908720"/>
            <a:ext cx="7272808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1800" b="1" dirty="0" smtClean="0">
                <a:latin typeface="標楷體" pitchFamily="65" charset="-120"/>
                <a:ea typeface="標楷體" pitchFamily="65" charset="-120"/>
              </a:rPr>
              <a:t>Hotmail</a:t>
            </a:r>
            <a:endParaRPr lang="en-US" altLang="zh-TW" sz="1800" dirty="0" smtClean="0">
              <a:effectLst/>
              <a:latin typeface="標楷體" pitchFamily="65" charset="-120"/>
              <a:ea typeface="標楷體" pitchFamily="65" charset="-120"/>
            </a:endParaRPr>
          </a:p>
          <a:p>
            <a:pPr marL="285750" indent="-285750" algn="l">
              <a:buFont typeface="Wingdings" pitchFamily="2" charset="2"/>
              <a:buChar char="l"/>
            </a:pPr>
            <a:r>
              <a:rPr lang="zh-TW" altLang="en-US" sz="1800" dirty="0" smtClean="0">
                <a:effectLst/>
                <a:latin typeface="標楷體" pitchFamily="65" charset="-120"/>
                <a:ea typeface="標楷體" pitchFamily="65" charset="-120"/>
              </a:rPr>
              <a:t>在每一封用</a:t>
            </a:r>
            <a:r>
              <a:rPr lang="en-US" altLang="zh-TW" sz="1800" dirty="0" smtClean="0">
                <a:effectLst/>
                <a:latin typeface="標楷體" pitchFamily="65" charset="-120"/>
                <a:ea typeface="標楷體" pitchFamily="65" charset="-120"/>
              </a:rPr>
              <a:t>Hotmail</a:t>
            </a:r>
            <a:r>
              <a:rPr lang="zh-TW" altLang="en-US" sz="1800" dirty="0" smtClean="0">
                <a:effectLst/>
                <a:latin typeface="標楷體" pitchFamily="65" charset="-120"/>
                <a:ea typeface="標楷體" pitchFamily="65" charset="-120"/>
              </a:rPr>
              <a:t>發出的郵件末尾簽名處，增加了一行附言</a:t>
            </a:r>
            <a:endParaRPr lang="en-US" altLang="zh-TW" sz="1800" dirty="0" smtClean="0">
              <a:effectLst/>
              <a:latin typeface="標楷體" pitchFamily="65" charset="-120"/>
              <a:ea typeface="標楷體" pitchFamily="65" charset="-120"/>
            </a:endParaRPr>
          </a:p>
          <a:p>
            <a:pPr algn="l"/>
            <a:r>
              <a:rPr lang="zh-TW" altLang="en-US" sz="1800" dirty="0" smtClean="0">
                <a:effectLst/>
                <a:latin typeface="標楷體" pitchFamily="65" charset="-120"/>
                <a:ea typeface="標楷體" pitchFamily="65" charset="-120"/>
              </a:rPr>
              <a:t>   「</a:t>
            </a:r>
            <a:r>
              <a:rPr lang="en-US" altLang="zh-TW" sz="1800" dirty="0" smtClean="0">
                <a:effectLst/>
                <a:latin typeface="標楷體" pitchFamily="65" charset="-120"/>
                <a:ea typeface="標楷體" pitchFamily="65" charset="-120"/>
              </a:rPr>
              <a:t>P.S. </a:t>
            </a:r>
            <a:r>
              <a:rPr lang="zh-TW" altLang="en-US" sz="1800" dirty="0" smtClean="0">
                <a:effectLst/>
                <a:latin typeface="標楷體" pitchFamily="65" charset="-120"/>
                <a:ea typeface="標楷體" pitchFamily="65" charset="-120"/>
              </a:rPr>
              <a:t>我愛你。快來</a:t>
            </a:r>
            <a:r>
              <a:rPr lang="en-US" altLang="zh-TW" sz="1800" dirty="0" smtClean="0">
                <a:effectLst/>
                <a:latin typeface="標楷體" pitchFamily="65" charset="-120"/>
                <a:ea typeface="標楷體" pitchFamily="65" charset="-120"/>
              </a:rPr>
              <a:t>Hotmail</a:t>
            </a:r>
            <a:r>
              <a:rPr lang="zh-TW" altLang="en-US" sz="1800" dirty="0" smtClean="0">
                <a:effectLst/>
                <a:latin typeface="標楷體" pitchFamily="65" charset="-120"/>
                <a:ea typeface="標楷體" pitchFamily="65" charset="-120"/>
              </a:rPr>
              <a:t>申請你的免費郵箱。」</a:t>
            </a:r>
            <a:endParaRPr lang="en-US" altLang="zh-TW" sz="1800" dirty="0" smtClean="0">
              <a:effectLst/>
              <a:latin typeface="標楷體" pitchFamily="65" charset="-120"/>
              <a:ea typeface="標楷體" pitchFamily="65" charset="-120"/>
            </a:endParaRPr>
          </a:p>
          <a:p>
            <a:pPr algn="l"/>
            <a:r>
              <a:rPr lang="en-US" altLang="zh-TW" sz="1800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1800" dirty="0" smtClean="0">
                <a:latin typeface="標楷體" pitchFamily="65" charset="-120"/>
                <a:ea typeface="標楷體" pitchFamily="65" charset="-120"/>
              </a:rPr>
              <a:t>   </a:t>
            </a:r>
            <a:r>
              <a:rPr lang="zh-TW" altLang="en-US" sz="1800" dirty="0" smtClean="0">
                <a:effectLst/>
                <a:latin typeface="標楷體" pitchFamily="65" charset="-120"/>
                <a:ea typeface="標楷體" pitchFamily="65" charset="-120"/>
              </a:rPr>
              <a:t>（</a:t>
            </a:r>
            <a:r>
              <a:rPr lang="en-US" altLang="zh-TW" sz="1800" dirty="0" smtClean="0">
                <a:effectLst/>
                <a:latin typeface="標楷體" pitchFamily="65" charset="-120"/>
                <a:ea typeface="標楷體" pitchFamily="65" charset="-120"/>
              </a:rPr>
              <a:t>PS:I love </a:t>
            </a:r>
            <a:r>
              <a:rPr lang="en-US" altLang="zh-TW" sz="1800" dirty="0" err="1" smtClean="0">
                <a:effectLst/>
                <a:latin typeface="標楷體" pitchFamily="65" charset="-120"/>
                <a:ea typeface="標楷體" pitchFamily="65" charset="-120"/>
              </a:rPr>
              <a:t>you.Get</a:t>
            </a:r>
            <a:r>
              <a:rPr lang="en-US" altLang="zh-TW" sz="1800" dirty="0" smtClean="0">
                <a:effectLst/>
                <a:latin typeface="標楷體" pitchFamily="65" charset="-120"/>
                <a:ea typeface="標楷體" pitchFamily="65" charset="-120"/>
              </a:rPr>
              <a:t> your free E-mail at Hotmail.</a:t>
            </a:r>
            <a:r>
              <a:rPr lang="zh-TW" altLang="en-US" sz="1800" dirty="0" smtClean="0">
                <a:effectLst/>
                <a:latin typeface="標楷體" pitchFamily="65" charset="-120"/>
                <a:ea typeface="標楷體" pitchFamily="65" charset="-120"/>
              </a:rPr>
              <a:t>）</a:t>
            </a:r>
            <a:endParaRPr lang="en-US" altLang="zh-TW" sz="1800" dirty="0" smtClean="0">
              <a:effectLst/>
              <a:latin typeface="標楷體" pitchFamily="65" charset="-120"/>
              <a:ea typeface="標楷體" pitchFamily="65" charset="-120"/>
            </a:endParaRPr>
          </a:p>
          <a:p>
            <a:pPr marL="285750" indent="-285750" algn="l">
              <a:buFont typeface="Wingdings" pitchFamily="2" charset="2"/>
              <a:buChar char="l"/>
            </a:pPr>
            <a:r>
              <a:rPr lang="zh-TW" altLang="en-US" sz="1800" dirty="0" smtClean="0">
                <a:effectLst/>
                <a:latin typeface="標楷體" pitchFamily="65" charset="-120"/>
                <a:ea typeface="標楷體" pitchFamily="65" charset="-120"/>
              </a:rPr>
              <a:t>開始以每天三千個新使用者的速度增長</a:t>
            </a:r>
            <a:endParaRPr lang="en-US" altLang="zh-TW" sz="1800" dirty="0" smtClean="0">
              <a:effectLst/>
              <a:latin typeface="標楷體" pitchFamily="65" charset="-120"/>
              <a:ea typeface="標楷體" pitchFamily="65" charset="-120"/>
            </a:endParaRPr>
          </a:p>
          <a:p>
            <a:pPr marL="285750" indent="-285750" algn="l">
              <a:buFont typeface="Wingdings" pitchFamily="2" charset="2"/>
              <a:buChar char="l"/>
            </a:pPr>
            <a:r>
              <a:rPr lang="zh-TW" altLang="en-US" sz="1800" dirty="0" smtClean="0">
                <a:effectLst/>
                <a:latin typeface="標楷體" pitchFamily="65" charset="-120"/>
                <a:ea typeface="標楷體" pitchFamily="65" charset="-120"/>
              </a:rPr>
              <a:t>創始人巴蒂亞給他的印度朋友發送了一封郵件，結果三週之後</a:t>
            </a:r>
            <a:r>
              <a:rPr lang="en-US" altLang="zh-TW" sz="1800" dirty="0" smtClean="0">
                <a:effectLst/>
                <a:latin typeface="標楷體" pitchFamily="65" charset="-120"/>
                <a:ea typeface="標楷體" pitchFamily="65" charset="-120"/>
              </a:rPr>
              <a:t>Hotmail</a:t>
            </a:r>
            <a:r>
              <a:rPr lang="zh-TW" altLang="en-US" sz="1800" dirty="0" smtClean="0">
                <a:effectLst/>
                <a:latin typeface="標楷體" pitchFamily="65" charset="-120"/>
                <a:ea typeface="標楷體" pitchFamily="65" charset="-120"/>
              </a:rPr>
              <a:t>就在當地斬獲了三十萬用戶。</a:t>
            </a:r>
            <a:endParaRPr lang="en-US" altLang="zh-TW" sz="1800" dirty="0" smtClean="0">
              <a:effectLst/>
              <a:latin typeface="標楷體" pitchFamily="65" charset="-120"/>
              <a:ea typeface="標楷體" pitchFamily="65" charset="-120"/>
            </a:endParaRPr>
          </a:p>
          <a:p>
            <a:pPr marL="285750" indent="-285750" algn="l">
              <a:buFont typeface="Wingdings" pitchFamily="2" charset="2"/>
              <a:buChar char="l"/>
            </a:pPr>
            <a:r>
              <a:rPr lang="zh-TW" altLang="en-US" sz="1800" dirty="0" smtClean="0">
                <a:effectLst/>
                <a:latin typeface="標楷體" pitchFamily="65" charset="-120"/>
                <a:ea typeface="標楷體" pitchFamily="65" charset="-120"/>
              </a:rPr>
              <a:t>六個月的時間內，獲一百萬用戶</a:t>
            </a:r>
            <a:endParaRPr lang="en-US" altLang="zh-TW" sz="1800" dirty="0" smtClean="0">
              <a:effectLst/>
              <a:latin typeface="標楷體" pitchFamily="65" charset="-120"/>
              <a:ea typeface="標楷體" pitchFamily="65" charset="-120"/>
            </a:endParaRPr>
          </a:p>
          <a:p>
            <a:pPr marL="285750" indent="-285750" algn="l">
              <a:buFont typeface="Wingdings" pitchFamily="2" charset="2"/>
              <a:buChar char="l"/>
            </a:pPr>
            <a:r>
              <a:rPr lang="zh-TW" altLang="en-US" sz="1800" dirty="0">
                <a:latin typeface="標楷體" pitchFamily="65" charset="-120"/>
                <a:ea typeface="標楷體" pitchFamily="65" charset="-120"/>
              </a:rPr>
              <a:t>在</a:t>
            </a:r>
            <a:r>
              <a:rPr lang="zh-TW" altLang="en-US" sz="1800" dirty="0" smtClean="0">
                <a:effectLst/>
                <a:latin typeface="標楷體" pitchFamily="65" charset="-120"/>
                <a:ea typeface="標楷體" pitchFamily="65" charset="-120"/>
              </a:rPr>
              <a:t>五週，第二個一百萬用戶</a:t>
            </a:r>
            <a:endParaRPr lang="en-US" altLang="zh-TW" sz="1800" dirty="0" smtClean="0">
              <a:effectLst/>
              <a:latin typeface="標楷體" pitchFamily="65" charset="-120"/>
              <a:ea typeface="標楷體" pitchFamily="65" charset="-120"/>
            </a:endParaRPr>
          </a:p>
          <a:p>
            <a:pPr marL="285750" indent="-285750" algn="l">
              <a:buFont typeface="Wingdings" pitchFamily="2" charset="2"/>
              <a:buChar char="l"/>
            </a:pPr>
            <a:r>
              <a:rPr lang="zh-TW" altLang="en-US" sz="2000" dirty="0" smtClean="0">
                <a:effectLst/>
                <a:latin typeface="標楷體" pitchFamily="65" charset="-120"/>
                <a:ea typeface="標楷體" pitchFamily="65" charset="-120"/>
              </a:rPr>
              <a:t>一年半後，全球用戶總量一千二百萬人。當時網民數量七千萬人。</a:t>
            </a:r>
            <a:endParaRPr lang="en-US" altLang="zh-TW" sz="2000" dirty="0" smtClean="0">
              <a:effectLst/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123728" y="340747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成長駭客行銷</a:t>
            </a:r>
            <a:endParaRPr lang="en-US" altLang="zh-TW" sz="2400" b="1" dirty="0" smtClean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2405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187624" y="405408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Step1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 適配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從產品與市場適配做起</a:t>
            </a:r>
            <a:endParaRPr lang="zh-TW" altLang="en-US" sz="2400" dirty="0"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755576" y="1412776"/>
            <a:ext cx="3686175" cy="3653905"/>
            <a:chOff x="1115485" y="942701"/>
            <a:chExt cx="3686175" cy="3653905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485" y="1700808"/>
              <a:ext cx="3686175" cy="2895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FFFF99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FFFF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5" name="文字方塊 4"/>
            <p:cNvSpPr txBox="1"/>
            <p:nvPr/>
          </p:nvSpPr>
          <p:spPr>
            <a:xfrm>
              <a:off x="1152997" y="942701"/>
              <a:ext cx="25133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TW" sz="2400" dirty="0" err="1" smtClean="0">
                  <a:latin typeface="標楷體" pitchFamily="65" charset="-120"/>
                  <a:ea typeface="標楷體" pitchFamily="65" charset="-120"/>
                  <a:cs typeface="Verdana" pitchFamily="34" charset="0"/>
                </a:rPr>
                <a:t>airbnb</a:t>
              </a:r>
              <a:endParaRPr lang="zh-TW" altLang="en-US" sz="2400" dirty="0">
                <a:latin typeface="標楷體" pitchFamily="65" charset="-120"/>
                <a:ea typeface="標楷體" pitchFamily="65" charset="-120"/>
                <a:cs typeface="Verdana" pitchFamily="34" charset="0"/>
              </a:endParaRPr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1691680" y="980728"/>
            <a:ext cx="482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標楷體" pitchFamily="65" charset="-120"/>
                <a:ea typeface="標楷體" pitchFamily="65" charset="-120"/>
              </a:rPr>
              <a:t>沒有產品與市場適配</a:t>
            </a:r>
            <a:r>
              <a:rPr lang="en-US" altLang="zh-TW" sz="1400" dirty="0" smtClean="0">
                <a:latin typeface="標楷體" pitchFamily="65" charset="-120"/>
                <a:ea typeface="標楷體" pitchFamily="65" charset="-120"/>
              </a:rPr>
              <a:t>,</a:t>
            </a:r>
            <a:r>
              <a:rPr lang="zh-TW" altLang="en-US" sz="1400" dirty="0" smtClean="0">
                <a:latin typeface="標楷體" pitchFamily="65" charset="-120"/>
                <a:ea typeface="標楷體" pitchFamily="65" charset="-120"/>
              </a:rPr>
              <a:t>行銷浪費時間</a:t>
            </a:r>
            <a:endParaRPr lang="zh-TW" altLang="en-US" sz="14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48064" y="3305889"/>
            <a:ext cx="304602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http://fundersandfounders.com/how-airbnb-started/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48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988840"/>
            <a:ext cx="4286250" cy="306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rgbClr val="FFFF99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bg2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pic>
      <p:sp>
        <p:nvSpPr>
          <p:cNvPr id="14" name="文字方塊 13"/>
          <p:cNvSpPr txBox="1"/>
          <p:nvPr/>
        </p:nvSpPr>
        <p:spPr>
          <a:xfrm>
            <a:off x="755576" y="548680"/>
            <a:ext cx="6682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如何做到產品與市場適配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??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1400" dirty="0" smtClean="0">
                <a:latin typeface="標楷體" pitchFamily="65" charset="-120"/>
                <a:ea typeface="標楷體" pitchFamily="65" charset="-120"/>
              </a:rPr>
              <a:t>(Product Market Fit</a:t>
            </a:r>
            <a:r>
              <a:rPr lang="zh-TW" altLang="en-US" sz="1400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1400" dirty="0" smtClean="0">
                <a:latin typeface="標楷體" pitchFamily="65" charset="-120"/>
                <a:ea typeface="標楷體" pitchFamily="65" charset="-120"/>
              </a:rPr>
              <a:t>,PMF)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395536" y="1268760"/>
            <a:ext cx="6527552" cy="335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Wingdings" pitchFamily="2" charset="2"/>
              <a:buChar char="l"/>
            </a:pPr>
            <a:r>
              <a:rPr lang="zh-TW" altLang="en-US" sz="1800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1800" b="1" dirty="0" smtClean="0">
                <a:latin typeface="標楷體" pitchFamily="65" charset="-120"/>
                <a:ea typeface="標楷體" pitchFamily="65" charset="-120"/>
              </a:rPr>
              <a:t>找出特定群眾殷切需求的產品或業務</a:t>
            </a:r>
            <a:endParaRPr lang="en-US" altLang="zh-TW" sz="1800" b="1" dirty="0" smtClean="0">
              <a:latin typeface="標楷體" pitchFamily="65" charset="-120"/>
              <a:ea typeface="標楷體" pitchFamily="65" charset="-120"/>
            </a:endParaRPr>
          </a:p>
          <a:p>
            <a:pPr algn="l">
              <a:spcBef>
                <a:spcPts val="500"/>
              </a:spcBef>
            </a:pPr>
            <a:r>
              <a:rPr lang="zh-TW" altLang="en-US" sz="1800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1800" dirty="0" smtClean="0">
                <a:latin typeface="標楷體" pitchFamily="65" charset="-120"/>
                <a:ea typeface="標楷體" pitchFamily="65" charset="-120"/>
              </a:rPr>
              <a:t>  從「最低可行產品」</a:t>
            </a:r>
            <a:r>
              <a:rPr lang="en-US" altLang="zh-TW" sz="1800" dirty="0" smtClean="0">
                <a:latin typeface="標楷體" pitchFamily="65" charset="-120"/>
                <a:ea typeface="標楷體" pitchFamily="65" charset="-120"/>
              </a:rPr>
              <a:t>(minimum viable product)</a:t>
            </a:r>
            <a:r>
              <a:rPr lang="zh-TW" altLang="en-US" sz="1800" dirty="0" smtClean="0">
                <a:latin typeface="標楷體" pitchFamily="65" charset="-120"/>
                <a:ea typeface="標楷體" pitchFamily="65" charset="-120"/>
              </a:rPr>
              <a:t>起步</a:t>
            </a:r>
            <a:r>
              <a:rPr lang="en-US" altLang="zh-TW" sz="1800" dirty="0" smtClean="0">
                <a:latin typeface="標楷體" pitchFamily="65" charset="-120"/>
                <a:ea typeface="標楷體" pitchFamily="65" charset="-120"/>
              </a:rPr>
              <a:t>,</a:t>
            </a:r>
          </a:p>
          <a:p>
            <a:pPr algn="l">
              <a:spcBef>
                <a:spcPts val="500"/>
              </a:spcBef>
            </a:pPr>
            <a:r>
              <a:rPr lang="zh-TW" altLang="en-US" sz="1800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1800" dirty="0" smtClean="0">
                <a:latin typeface="標楷體" pitchFamily="65" charset="-120"/>
                <a:ea typeface="標楷體" pitchFamily="65" charset="-120"/>
              </a:rPr>
              <a:t>  再依據回</a:t>
            </a:r>
            <a:r>
              <a:rPr lang="zh-TW" altLang="en-US" sz="1800" dirty="0">
                <a:latin typeface="標楷體" pitchFamily="65" charset="-120"/>
                <a:ea typeface="標楷體" pitchFamily="65" charset="-120"/>
              </a:rPr>
              <a:t>饋</a:t>
            </a:r>
            <a:r>
              <a:rPr lang="zh-TW" altLang="en-US" sz="1800" dirty="0" smtClean="0">
                <a:latin typeface="標楷體" pitchFamily="65" charset="-120"/>
                <a:ea typeface="標楷體" pitchFamily="65" charset="-120"/>
              </a:rPr>
              <a:t>意見改善</a:t>
            </a:r>
            <a:endParaRPr lang="en-US" altLang="zh-TW" sz="1800" dirty="0" smtClean="0">
              <a:latin typeface="標楷體" pitchFamily="65" charset="-120"/>
              <a:ea typeface="標楷體" pitchFamily="65" charset="-120"/>
            </a:endParaRPr>
          </a:p>
          <a:p>
            <a:pPr marL="171450" indent="-171450" algn="l">
              <a:buFont typeface="Wingdings" pitchFamily="2" charset="2"/>
              <a:buChar char="l"/>
            </a:pPr>
            <a:r>
              <a:rPr lang="zh-TW" altLang="en-US" sz="1800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1800" b="1" dirty="0" smtClean="0">
                <a:latin typeface="標楷體" pitchFamily="65" charset="-120"/>
                <a:ea typeface="標楷體" pitchFamily="65" charset="-120"/>
              </a:rPr>
              <a:t>客戶端</a:t>
            </a:r>
            <a:r>
              <a:rPr lang="zh-TW" altLang="en-US" sz="1800" b="1" dirty="0">
                <a:latin typeface="標楷體" pitchFamily="65" charset="-120"/>
                <a:ea typeface="標楷體" pitchFamily="65" charset="-120"/>
              </a:rPr>
              <a:t>開始</a:t>
            </a:r>
            <a:r>
              <a:rPr lang="zh-TW" altLang="en-US" sz="1800" b="1" dirty="0" smtClean="0">
                <a:latin typeface="標楷體" pitchFamily="65" charset="-120"/>
                <a:ea typeface="標楷體" pitchFamily="65" charset="-120"/>
              </a:rPr>
              <a:t>逆向工程</a:t>
            </a:r>
            <a:endParaRPr lang="en-US" altLang="zh-TW" sz="1800" b="1" dirty="0" smtClean="0">
              <a:latin typeface="標楷體" pitchFamily="65" charset="-120"/>
              <a:ea typeface="標楷體" pitchFamily="65" charset="-120"/>
            </a:endParaRPr>
          </a:p>
          <a:p>
            <a:pPr algn="l"/>
            <a:r>
              <a:rPr lang="en-US" altLang="zh-TW" sz="1800" dirty="0" smtClean="0">
                <a:latin typeface="標楷體" pitchFamily="65" charset="-120"/>
                <a:ea typeface="標楷體" pitchFamily="65" charset="-120"/>
              </a:rPr>
              <a:t>   1</a:t>
            </a:r>
            <a:r>
              <a:rPr lang="zh-TW" altLang="en-US" sz="1800" dirty="0" smtClean="0">
                <a:latin typeface="標楷體" pitchFamily="65" charset="-120"/>
                <a:ea typeface="標楷體" pitchFamily="65" charset="-120"/>
              </a:rPr>
              <a:t> 產品或服務要解決的問題</a:t>
            </a:r>
            <a:r>
              <a:rPr lang="zh-TW" altLang="en-US" sz="1800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1800" dirty="0" smtClean="0">
                <a:latin typeface="標楷體" pitchFamily="65" charset="-120"/>
                <a:ea typeface="標楷體" pitchFamily="65" charset="-120"/>
              </a:rPr>
              <a:t>Q&amp;A</a:t>
            </a:r>
          </a:p>
          <a:p>
            <a:pPr algn="l"/>
            <a:r>
              <a:rPr lang="en-US" altLang="zh-TW" sz="1800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1800" dirty="0" smtClean="0">
                <a:latin typeface="標楷體" pitchFamily="65" charset="-120"/>
                <a:ea typeface="標楷體" pitchFamily="65" charset="-120"/>
              </a:rPr>
              <a:t>  2.</a:t>
            </a:r>
            <a:r>
              <a:rPr lang="zh-TW" altLang="en-US" sz="1800" dirty="0" smtClean="0">
                <a:latin typeface="標楷體" pitchFamily="65" charset="-120"/>
                <a:ea typeface="標楷體" pitchFamily="65" charset="-120"/>
              </a:rPr>
              <a:t>決定用戶經驗</a:t>
            </a:r>
            <a:r>
              <a:rPr lang="zh-TW" altLang="en-US" sz="1800" dirty="0">
                <a:latin typeface="標楷體" pitchFamily="65" charset="-120"/>
                <a:ea typeface="標楷體" pitchFamily="65" charset="-120"/>
              </a:rPr>
              <a:t>優劣的關鍵</a:t>
            </a:r>
            <a:r>
              <a:rPr lang="en-US" altLang="zh-TW" sz="1800" dirty="0" smtClean="0">
                <a:latin typeface="標楷體" pitchFamily="65" charset="-120"/>
                <a:ea typeface="標楷體" pitchFamily="65" charset="-120"/>
              </a:rPr>
              <a:t>: </a:t>
            </a:r>
            <a:r>
              <a:rPr lang="zh-TW" altLang="en-US" sz="1800" dirty="0" smtClean="0">
                <a:latin typeface="標楷體" pitchFamily="65" charset="-120"/>
                <a:ea typeface="標楷體" pitchFamily="65" charset="-120"/>
              </a:rPr>
              <a:t>製作模擬頁面</a:t>
            </a:r>
            <a:endParaRPr lang="en-US" altLang="zh-TW" sz="1800" dirty="0" smtClean="0">
              <a:latin typeface="標楷體" pitchFamily="65" charset="-120"/>
              <a:ea typeface="標楷體" pitchFamily="65" charset="-120"/>
            </a:endParaRPr>
          </a:p>
          <a:p>
            <a:pPr algn="l"/>
            <a:r>
              <a:rPr lang="en-US" altLang="zh-TW" sz="1800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1800" dirty="0" smtClean="0">
                <a:latin typeface="標楷體" pitchFamily="65" charset="-120"/>
                <a:ea typeface="標楷體" pitchFamily="65" charset="-120"/>
              </a:rPr>
              <a:t>  3.</a:t>
            </a:r>
            <a:r>
              <a:rPr lang="zh-TW" altLang="en-US" sz="1800" dirty="0" smtClean="0">
                <a:latin typeface="標楷體" pitchFamily="65" charset="-120"/>
                <a:ea typeface="標楷體" pitchFamily="65" charset="-120"/>
              </a:rPr>
              <a:t>使用手冊</a:t>
            </a:r>
            <a:r>
              <a:rPr lang="en-US" altLang="zh-TW" sz="1800" dirty="0" smtClean="0"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sz="1800" dirty="0" smtClean="0">
                <a:latin typeface="標楷體" pitchFamily="65" charset="-120"/>
                <a:ea typeface="標楷體" pitchFamily="65" charset="-120"/>
              </a:rPr>
              <a:t>概念</a:t>
            </a:r>
            <a:r>
              <a:rPr lang="zh-TW" altLang="en-US" sz="1800" dirty="0" smtClean="0">
                <a:latin typeface="新細明體"/>
                <a:ea typeface="新細明體"/>
              </a:rPr>
              <a:t>、</a:t>
            </a:r>
            <a:r>
              <a:rPr lang="zh-TW" altLang="en-US" sz="1800" dirty="0" smtClean="0">
                <a:latin typeface="標楷體" pitchFamily="65" charset="-120"/>
                <a:ea typeface="標楷體" pitchFamily="65" charset="-120"/>
              </a:rPr>
              <a:t>解說</a:t>
            </a:r>
            <a:r>
              <a:rPr lang="zh-TW" altLang="en-US" sz="1800" dirty="0" smtClean="0">
                <a:latin typeface="新細明體"/>
                <a:ea typeface="新細明體"/>
              </a:rPr>
              <a:t>、</a:t>
            </a:r>
            <a:r>
              <a:rPr lang="zh-TW" altLang="en-US" sz="1800" dirty="0" smtClean="0">
                <a:latin typeface="標楷體" pitchFamily="65" charset="-120"/>
                <a:ea typeface="標楷體" pitchFamily="65" charset="-120"/>
              </a:rPr>
              <a:t>參考資料</a:t>
            </a:r>
            <a:endParaRPr lang="en-US" altLang="zh-TW" sz="1800" dirty="0" smtClean="0">
              <a:latin typeface="標楷體" pitchFamily="65" charset="-120"/>
              <a:ea typeface="標楷體" pitchFamily="65" charset="-120"/>
            </a:endParaRPr>
          </a:p>
          <a:p>
            <a:pPr algn="l"/>
            <a:r>
              <a:rPr lang="en-US" altLang="zh-TW" sz="1800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1800" dirty="0" smtClean="0">
                <a:latin typeface="標楷體" pitchFamily="65" charset="-120"/>
                <a:ea typeface="標楷體" pitchFamily="65" charset="-120"/>
              </a:rPr>
              <a:t>  </a:t>
            </a:r>
          </a:p>
          <a:p>
            <a:r>
              <a:rPr lang="en-US" altLang="zh-TW" dirty="0" smtClean="0"/>
              <a:t>2.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494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475656" y="692696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Step2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集客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找到自己成長駭客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集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客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術</a:t>
            </a:r>
          </a:p>
        </p:txBody>
      </p:sp>
    </p:spTree>
    <p:extLst>
      <p:ext uri="{BB962C8B-B14F-4D97-AF65-F5344CB8AC3E}">
        <p14:creationId xmlns:p14="http://schemas.microsoft.com/office/powerpoint/2010/main" val="296542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4"/>
          <p:cNvSpPr>
            <a:spLocks noChangeArrowheads="1"/>
          </p:cNvSpPr>
          <p:nvPr/>
        </p:nvSpPr>
        <p:spPr bwMode="auto">
          <a:xfrm>
            <a:off x="2254250" y="2082006"/>
            <a:ext cx="45720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TW"/>
              <a:t>Customer Lifecycle </a:t>
            </a:r>
            <a:r>
              <a:rPr lang="zh-TW" altLang="en-US"/>
              <a:t>這個主題切入。</a:t>
            </a:r>
          </a:p>
          <a:p>
            <a:r>
              <a:rPr lang="en-US" altLang="zh-TW"/>
              <a:t>Acquisition : </a:t>
            </a:r>
            <a:r>
              <a:rPr lang="zh-TW" altLang="en-US"/>
              <a:t>從多個管道曝光</a:t>
            </a:r>
          </a:p>
          <a:p>
            <a:r>
              <a:rPr lang="en-US" altLang="zh-TW"/>
              <a:t>Activation : </a:t>
            </a:r>
            <a:r>
              <a:rPr lang="zh-TW" altLang="en-US"/>
              <a:t>註冊帳號使用第一次</a:t>
            </a:r>
          </a:p>
          <a:p>
            <a:r>
              <a:rPr lang="en-US" altLang="zh-TW"/>
              <a:t>Retention : </a:t>
            </a:r>
            <a:r>
              <a:rPr lang="zh-TW" altLang="en-US"/>
              <a:t>留住客戶繼續用很多次</a:t>
            </a:r>
          </a:p>
          <a:p>
            <a:r>
              <a:rPr lang="en-US" altLang="zh-TW"/>
              <a:t>Referral : </a:t>
            </a:r>
            <a:r>
              <a:rPr lang="zh-TW" altLang="en-US"/>
              <a:t>介紹朋友也一起用這個 </a:t>
            </a:r>
            <a:r>
              <a:rPr lang="en-US" altLang="zh-TW"/>
              <a:t>Service</a:t>
            </a:r>
          </a:p>
          <a:p>
            <a:r>
              <a:rPr lang="en-US" altLang="zh-TW"/>
              <a:t>Revenue : </a:t>
            </a:r>
            <a:r>
              <a:rPr lang="zh-TW" altLang="en-US"/>
              <a:t>從客戶上賺到錢。</a:t>
            </a:r>
          </a:p>
        </p:txBody>
      </p:sp>
      <p:sp>
        <p:nvSpPr>
          <p:cNvPr id="5123" name="矩形 5"/>
          <p:cNvSpPr>
            <a:spLocks noChangeArrowheads="1"/>
          </p:cNvSpPr>
          <p:nvPr/>
        </p:nvSpPr>
        <p:spPr bwMode="auto">
          <a:xfrm>
            <a:off x="2411413" y="3737769"/>
            <a:ext cx="457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TW" altLang="en-US" dirty="0"/>
              <a:t>了解 </a:t>
            </a:r>
            <a:r>
              <a:rPr lang="en-US" altLang="zh-TW" dirty="0"/>
              <a:t>Customer </a:t>
            </a:r>
            <a:r>
              <a:rPr lang="zh-TW" altLang="en-US" dirty="0"/>
              <a:t>有這五個時期，去 </a:t>
            </a:r>
            <a:r>
              <a:rPr lang="en-US" altLang="zh-TW" dirty="0"/>
              <a:t>increase </a:t>
            </a:r>
            <a:r>
              <a:rPr lang="zh-TW" altLang="en-US" dirty="0"/>
              <a:t>這五個時期的 </a:t>
            </a:r>
            <a:r>
              <a:rPr lang="en-US" altLang="zh-TW" dirty="0"/>
              <a:t>conversion rate </a:t>
            </a:r>
            <a:r>
              <a:rPr lang="zh-TW" altLang="en-US" dirty="0"/>
              <a:t>才叫 </a:t>
            </a:r>
            <a:r>
              <a:rPr lang="en-US" altLang="zh-TW" dirty="0"/>
              <a:t>Growth &amp; Hack</a:t>
            </a:r>
            <a:endParaRPr lang="zh-TW" altLang="en-US" dirty="0"/>
          </a:p>
        </p:txBody>
      </p:sp>
      <p:sp>
        <p:nvSpPr>
          <p:cNvPr id="5124" name="矩形 6"/>
          <p:cNvSpPr>
            <a:spLocks noChangeArrowheads="1"/>
          </p:cNvSpPr>
          <p:nvPr/>
        </p:nvSpPr>
        <p:spPr bwMode="auto">
          <a:xfrm>
            <a:off x="2411413" y="4202906"/>
            <a:ext cx="457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TW"/>
              <a:t>Conversion rate </a:t>
            </a:r>
            <a:r>
              <a:rPr lang="zh-TW" altLang="en-US"/>
              <a:t>並不是單指 </a:t>
            </a:r>
            <a:r>
              <a:rPr lang="en-US" altLang="zh-TW"/>
              <a:t>Revenue</a:t>
            </a:r>
            <a:r>
              <a:rPr lang="zh-TW" altLang="en-US"/>
              <a:t>，而是 </a:t>
            </a:r>
            <a:r>
              <a:rPr lang="en-US" altLang="zh-TW"/>
              <a:t>A =&gt; B , B =&gt; C </a:t>
            </a:r>
            <a:r>
              <a:rPr lang="zh-TW" altLang="en-US"/>
              <a:t>中間動作轉換的機率都叫 </a:t>
            </a:r>
            <a:r>
              <a:rPr lang="en-US" altLang="zh-TW"/>
              <a:t>Conversion Rate</a:t>
            </a:r>
            <a:r>
              <a:rPr lang="zh-TW" altLang="en-US"/>
              <a:t>。</a:t>
            </a:r>
          </a:p>
        </p:txBody>
      </p:sp>
      <p:sp>
        <p:nvSpPr>
          <p:cNvPr id="5125" name="矩形 7"/>
          <p:cNvSpPr>
            <a:spLocks noChangeArrowheads="1"/>
          </p:cNvSpPr>
          <p:nvPr/>
        </p:nvSpPr>
        <p:spPr bwMode="auto">
          <a:xfrm>
            <a:off x="3635375" y="1505744"/>
            <a:ext cx="1271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Customer Lifecycle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628775"/>
            <a:ext cx="4078288" cy="2952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rgbClr val="FFFF99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99999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465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2"/>
          <p:cNvSpPr>
            <a:spLocks noChangeArrowheads="1"/>
          </p:cNvSpPr>
          <p:nvPr/>
        </p:nvSpPr>
        <p:spPr bwMode="auto">
          <a:xfrm>
            <a:off x="1908175" y="1916113"/>
            <a:ext cx="4572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TW"/>
              <a:t>Referral</a:t>
            </a:r>
          </a:p>
          <a:p>
            <a:endParaRPr lang="en-US" altLang="zh-TW"/>
          </a:p>
          <a:p>
            <a:r>
              <a:rPr lang="en-US" altLang="zh-TW"/>
              <a:t>Referral </a:t>
            </a:r>
            <a:r>
              <a:rPr lang="zh-TW" altLang="en-US"/>
              <a:t>是讓使用者願意且希望自己的朋友們也來用。拓展使用者 </a:t>
            </a:r>
            <a:r>
              <a:rPr lang="en-US" altLang="zh-TW"/>
              <a:t>Base</a:t>
            </a:r>
          </a:p>
        </p:txBody>
      </p:sp>
      <p:sp>
        <p:nvSpPr>
          <p:cNvPr id="6147" name="矩形 3"/>
          <p:cNvSpPr>
            <a:spLocks noChangeArrowheads="1"/>
          </p:cNvSpPr>
          <p:nvPr/>
        </p:nvSpPr>
        <p:spPr bwMode="auto">
          <a:xfrm>
            <a:off x="1835150" y="752475"/>
            <a:ext cx="45720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TW"/>
              <a:t>Retention</a:t>
            </a:r>
          </a:p>
          <a:p>
            <a:endParaRPr lang="en-US" altLang="zh-TW"/>
          </a:p>
          <a:p>
            <a:r>
              <a:rPr lang="en-US" altLang="zh-TW"/>
              <a:t>Activation </a:t>
            </a:r>
            <a:r>
              <a:rPr lang="zh-TW" altLang="en-US"/>
              <a:t>之後你會想要讓使用者繼續來你的網站，這叫 </a:t>
            </a:r>
            <a:r>
              <a:rPr lang="en-US" altLang="zh-TW"/>
              <a:t>Retention</a:t>
            </a:r>
            <a:r>
              <a:rPr lang="zh-TW" altLang="en-US"/>
              <a:t>。</a:t>
            </a:r>
            <a:r>
              <a:rPr lang="en-US" altLang="zh-TW"/>
              <a:t>Retention </a:t>
            </a:r>
            <a:r>
              <a:rPr lang="zh-TW" altLang="en-US"/>
              <a:t>分兩塊。一個是帳號的 </a:t>
            </a:r>
            <a:r>
              <a:rPr lang="en-US" altLang="zh-TW"/>
              <a:t>Retention</a:t>
            </a:r>
            <a:r>
              <a:rPr lang="zh-TW" altLang="en-US"/>
              <a:t>，一個是付錢的 </a:t>
            </a:r>
            <a:r>
              <a:rPr lang="en-US" altLang="zh-TW"/>
              <a:t>Retention</a:t>
            </a:r>
            <a:r>
              <a:rPr lang="zh-TW" altLang="en-US"/>
              <a:t>。</a:t>
            </a:r>
          </a:p>
        </p:txBody>
      </p:sp>
      <p:sp>
        <p:nvSpPr>
          <p:cNvPr id="6148" name="矩形 4"/>
          <p:cNvSpPr>
            <a:spLocks noChangeArrowheads="1"/>
          </p:cNvSpPr>
          <p:nvPr/>
        </p:nvSpPr>
        <p:spPr bwMode="auto">
          <a:xfrm>
            <a:off x="2286000" y="2921000"/>
            <a:ext cx="4572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TW" altLang="en-US"/>
              <a:t>事實上 </a:t>
            </a:r>
            <a:r>
              <a:rPr lang="en-US" altLang="zh-TW"/>
              <a:t>Referral </a:t>
            </a:r>
            <a:r>
              <a:rPr lang="zh-TW" altLang="en-US"/>
              <a:t>才真正是 </a:t>
            </a:r>
            <a:r>
              <a:rPr lang="en-US" altLang="zh-TW"/>
              <a:t>startup </a:t>
            </a:r>
            <a:r>
              <a:rPr lang="zh-TW" altLang="en-US"/>
              <a:t>形成病毒傳播的必備武器。如果你觀察目前 </a:t>
            </a:r>
            <a:r>
              <a:rPr lang="en-US" altLang="zh-TW"/>
              <a:t>YC </a:t>
            </a:r>
            <a:r>
              <a:rPr lang="zh-TW" altLang="en-US"/>
              <a:t>底下最值錢的兩大 </a:t>
            </a:r>
            <a:r>
              <a:rPr lang="en-US" altLang="zh-TW"/>
              <a:t>Startup</a:t>
            </a:r>
            <a:r>
              <a:rPr lang="zh-TW" altLang="en-US"/>
              <a:t>，可以發現他們剛好也是目前 </a:t>
            </a:r>
            <a:r>
              <a:rPr lang="en-US" altLang="zh-TW"/>
              <a:t>Referral Program </a:t>
            </a:r>
            <a:r>
              <a:rPr lang="zh-TW" altLang="en-US"/>
              <a:t>做的最好的兩間 </a:t>
            </a:r>
            <a:r>
              <a:rPr lang="en-US" altLang="zh-TW"/>
              <a:t>Startup</a:t>
            </a:r>
            <a:r>
              <a:rPr lang="zh-TW" altLang="en-US"/>
              <a:t>： </a:t>
            </a:r>
            <a:r>
              <a:rPr lang="en-US" altLang="zh-TW"/>
              <a:t>Airbnb </a:t>
            </a:r>
            <a:r>
              <a:rPr lang="zh-TW" altLang="en-US"/>
              <a:t>與 </a:t>
            </a:r>
            <a:r>
              <a:rPr lang="en-US" altLang="zh-TW"/>
              <a:t>Dropbox</a:t>
            </a:r>
            <a:r>
              <a:rPr lang="zh-TW" altLang="en-US"/>
              <a:t>。</a:t>
            </a:r>
          </a:p>
          <a:p>
            <a:endParaRPr lang="zh-TW" altLang="en-US"/>
          </a:p>
          <a:p>
            <a:r>
              <a:rPr lang="zh-TW" altLang="en-US"/>
              <a:t>事實上，目前事業擴產版圖越來越瘋狂的 </a:t>
            </a:r>
            <a:r>
              <a:rPr lang="en-US" altLang="zh-TW"/>
              <a:t>Uber </a:t>
            </a:r>
            <a:r>
              <a:rPr lang="zh-TW" altLang="en-US"/>
              <a:t>也是愛用 </a:t>
            </a:r>
            <a:r>
              <a:rPr lang="en-US" altLang="zh-TW"/>
              <a:t>Referral </a:t>
            </a:r>
            <a:r>
              <a:rPr lang="zh-TW" altLang="en-US"/>
              <a:t>一族</a:t>
            </a:r>
          </a:p>
        </p:txBody>
      </p:sp>
      <p:sp>
        <p:nvSpPr>
          <p:cNvPr id="6149" name="矩形 5"/>
          <p:cNvSpPr>
            <a:spLocks noChangeArrowheads="1"/>
          </p:cNvSpPr>
          <p:nvPr/>
        </p:nvSpPr>
        <p:spPr bwMode="auto">
          <a:xfrm>
            <a:off x="2286000" y="4365625"/>
            <a:ext cx="45720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TW"/>
              <a:t>Referral Program </a:t>
            </a:r>
            <a:r>
              <a:rPr lang="zh-TW" altLang="en-US"/>
              <a:t>主要有幾種玩法</a:t>
            </a:r>
          </a:p>
          <a:p>
            <a:r>
              <a:rPr lang="en-US" altLang="zh-TW"/>
              <a:t>•</a:t>
            </a:r>
            <a:r>
              <a:rPr lang="zh-TW" altLang="en-US"/>
              <a:t>給 </a:t>
            </a:r>
            <a:r>
              <a:rPr lang="en-US" altLang="zh-TW"/>
              <a:t>$10 </a:t>
            </a:r>
            <a:r>
              <a:rPr lang="zh-TW" altLang="en-US"/>
              <a:t>折價卷</a:t>
            </a:r>
          </a:p>
          <a:p>
            <a:r>
              <a:rPr lang="en-US" altLang="zh-TW"/>
              <a:t>•</a:t>
            </a:r>
            <a:r>
              <a:rPr lang="zh-TW" altLang="en-US"/>
              <a:t>給 </a:t>
            </a:r>
            <a:r>
              <a:rPr lang="en-US" altLang="zh-TW"/>
              <a:t>10% off</a:t>
            </a:r>
          </a:p>
          <a:p>
            <a:r>
              <a:rPr lang="en-US" altLang="zh-TW"/>
              <a:t>•</a:t>
            </a:r>
            <a:r>
              <a:rPr lang="zh-TW" altLang="en-US"/>
              <a:t>集滿十點免年費</a:t>
            </a:r>
          </a:p>
          <a:p>
            <a:endParaRPr lang="zh-TW" altLang="en-US"/>
          </a:p>
          <a:p>
            <a:r>
              <a:rPr lang="zh-TW" altLang="en-US"/>
              <a:t>透過消費者邀請朋友，給予雙方一定的折扣，造成自然傳播效應。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1989138"/>
            <a:ext cx="6142037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rgbClr val="FFFF99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99999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預設簡報設計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預設簡報設計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清晰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預設簡報設計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50892</TotalTime>
  <Words>585</Words>
  <Application>Microsoft Office PowerPoint</Application>
  <PresentationFormat>如螢幕大小 (4:3)</PresentationFormat>
  <Paragraphs>67</Paragraphs>
  <Slides>12</Slides>
  <Notes>5</Notes>
  <HiddenSlides>0</HiddenSlides>
  <MMClips>0</MMClips>
  <ScaleCrop>false</ScaleCrop>
  <HeadingPairs>
    <vt:vector size="4" baseType="variant">
      <vt:variant>
        <vt:lpstr>佈景主題</vt:lpstr>
      </vt:variant>
      <vt:variant>
        <vt:i4>3</vt:i4>
      </vt:variant>
      <vt:variant>
        <vt:lpstr>投影片標題</vt:lpstr>
      </vt:variant>
      <vt:variant>
        <vt:i4>12</vt:i4>
      </vt:variant>
    </vt:vector>
  </HeadingPairs>
  <TitlesOfParts>
    <vt:vector size="15" baseType="lpstr">
      <vt:lpstr>預設簡報設計</vt:lpstr>
      <vt:lpstr>1_預設簡報設計</vt:lpstr>
      <vt:lpstr>2_預設簡報設計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ADA</dc:creator>
  <cp:lastModifiedBy>lancer</cp:lastModifiedBy>
  <cp:revision>1368</cp:revision>
  <cp:lastPrinted>2010-11-12T00:50:25Z</cp:lastPrinted>
  <dcterms:created xsi:type="dcterms:W3CDTF">2008-10-06T10:00:22Z</dcterms:created>
  <dcterms:modified xsi:type="dcterms:W3CDTF">2016-11-06T18:17:22Z</dcterms:modified>
</cp:coreProperties>
</file>