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oppins SemiBold" panose="020B0604020202020204" charset="0"/>
      <p:regular r:id="rId18"/>
      <p:bold r:id="rId19"/>
      <p:italic r:id="rId20"/>
      <p:boldItalic r:id="rId21"/>
    </p:embeddedFont>
    <p:embeddedFont>
      <p:font typeface="Poppins" panose="020B0604020202020204" charset="0"/>
      <p:regular r:id="rId22"/>
      <p:bold r:id="rId23"/>
      <p:italic r:id="rId24"/>
      <p:boldItalic r:id="rId25"/>
    </p:embeddedFont>
    <p:embeddedFont>
      <p:font typeface="Poppins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263608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074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98b4df7b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98b4df7b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27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98b4df7b1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98b4df7b1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29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98b4df7b1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98b4df7b1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87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98b4df7b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98b4df7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68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98b4df7b1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98b4df7b1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170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98b4df7b1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98b4df7b1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623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98b4df7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98b4df7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52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98b4df7b1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98b4df7b1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34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98b4df7b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98b4df7b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387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98b4df7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98b4df7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22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98b4df7b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98b4df7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18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98b4df7b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98b4df7b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379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8b4df7b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8b4df7b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76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98b4df7b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98b4df7b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91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Poppins SemiBold"/>
                <a:ea typeface="Poppins SemiBold"/>
                <a:cs typeface="Poppins SemiBold"/>
                <a:sym typeface="Poppins SemiBold"/>
              </a:rPr>
              <a:t>Tweet Pilpres 2019</a:t>
            </a:r>
            <a:endParaRPr>
              <a:latin typeface="Poppins SemiBold"/>
              <a:ea typeface="Poppins SemiBold"/>
              <a:cs typeface="Poppins SemiBold"/>
              <a:sym typeface="Poppins SemiBold"/>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Poppins"/>
                <a:ea typeface="Poppins"/>
                <a:cs typeface="Poppins"/>
                <a:sym typeface="Poppins"/>
              </a:rPr>
              <a:t>Random Forest</a:t>
            </a:r>
            <a:endParaRPr b="1">
              <a:latin typeface="Poppins"/>
              <a:ea typeface="Poppins"/>
              <a:cs typeface="Poppins"/>
              <a:sym typeface="Poppins"/>
            </a:endParaRPr>
          </a:p>
        </p:txBody>
      </p:sp>
      <p:sp>
        <p:nvSpPr>
          <p:cNvPr id="112" name="Google Shape;112;p22"/>
          <p:cNvSpPr txBox="1">
            <a:spLocks noGrp="1"/>
          </p:cNvSpPr>
          <p:nvPr>
            <p:ph type="body" idx="1"/>
          </p:nvPr>
        </p:nvSpPr>
        <p:spPr>
          <a:xfrm>
            <a:off x="311700" y="923875"/>
            <a:ext cx="4042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latin typeface="Poppins"/>
                <a:ea typeface="Poppins"/>
                <a:cs typeface="Poppins"/>
                <a:sym typeface="Poppins"/>
              </a:rPr>
              <a:t>Baseline Model Random Forest</a:t>
            </a:r>
            <a:endParaRPr sz="1400">
              <a:solidFill>
                <a:schemeClr val="dk1"/>
              </a:solidFill>
              <a:latin typeface="Poppins"/>
              <a:ea typeface="Poppins"/>
              <a:cs typeface="Poppins"/>
              <a:sym typeface="Poppins"/>
            </a:endParaRPr>
          </a:p>
          <a:p>
            <a:pPr marL="0" lvl="0" indent="0" algn="l" rtl="0">
              <a:spcBef>
                <a:spcPts val="1200"/>
              </a:spcBef>
              <a:spcAft>
                <a:spcPts val="1200"/>
              </a:spcAft>
              <a:buNone/>
            </a:pPr>
            <a:endParaRPr sz="1400">
              <a:solidFill>
                <a:schemeClr val="dk1"/>
              </a:solidFill>
            </a:endParaRPr>
          </a:p>
        </p:txBody>
      </p:sp>
      <p:pic>
        <p:nvPicPr>
          <p:cNvPr id="113" name="Google Shape;113;p22"/>
          <p:cNvPicPr preferRelativeResize="0"/>
          <p:nvPr/>
        </p:nvPicPr>
        <p:blipFill>
          <a:blip r:embed="rId3">
            <a:alphaModFix/>
          </a:blip>
          <a:stretch>
            <a:fillRect/>
          </a:stretch>
        </p:blipFill>
        <p:spPr>
          <a:xfrm>
            <a:off x="413975" y="1250225"/>
            <a:ext cx="2858909" cy="2214250"/>
          </a:xfrm>
          <a:prstGeom prst="rect">
            <a:avLst/>
          </a:prstGeom>
          <a:noFill/>
          <a:ln>
            <a:noFill/>
          </a:ln>
        </p:spPr>
      </p:pic>
      <p:pic>
        <p:nvPicPr>
          <p:cNvPr id="114" name="Google Shape;114;p22"/>
          <p:cNvPicPr preferRelativeResize="0"/>
          <p:nvPr/>
        </p:nvPicPr>
        <p:blipFill>
          <a:blip r:embed="rId4">
            <a:alphaModFix/>
          </a:blip>
          <a:stretch>
            <a:fillRect/>
          </a:stretch>
        </p:blipFill>
        <p:spPr>
          <a:xfrm>
            <a:off x="4190200" y="1213750"/>
            <a:ext cx="3042610" cy="2380976"/>
          </a:xfrm>
          <a:prstGeom prst="rect">
            <a:avLst/>
          </a:prstGeom>
          <a:noFill/>
          <a:ln>
            <a:noFill/>
          </a:ln>
        </p:spPr>
      </p:pic>
      <p:sp>
        <p:nvSpPr>
          <p:cNvPr id="115" name="Google Shape;115;p22"/>
          <p:cNvSpPr txBox="1"/>
          <p:nvPr/>
        </p:nvSpPr>
        <p:spPr>
          <a:xfrm>
            <a:off x="4354500" y="941525"/>
            <a:ext cx="46080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300">
                <a:solidFill>
                  <a:schemeClr val="dk1"/>
                </a:solidFill>
                <a:latin typeface="Poppins"/>
                <a:ea typeface="Poppins"/>
                <a:cs typeface="Poppins"/>
                <a:sym typeface="Poppins"/>
              </a:rPr>
              <a:t>Random Forest (setelah tuning dengan GridSeach)</a:t>
            </a:r>
            <a:endParaRPr sz="900">
              <a:solidFill>
                <a:schemeClr val="dk1"/>
              </a:solidFill>
              <a:latin typeface="Poppins"/>
              <a:ea typeface="Poppins"/>
              <a:cs typeface="Poppins"/>
              <a:sym typeface="Poppins"/>
            </a:endParaRPr>
          </a:p>
        </p:txBody>
      </p:sp>
      <p:pic>
        <p:nvPicPr>
          <p:cNvPr id="116" name="Google Shape;116;p22"/>
          <p:cNvPicPr preferRelativeResize="0"/>
          <p:nvPr/>
        </p:nvPicPr>
        <p:blipFill>
          <a:blip r:embed="rId5">
            <a:alphaModFix/>
          </a:blip>
          <a:stretch>
            <a:fillRect/>
          </a:stretch>
        </p:blipFill>
        <p:spPr>
          <a:xfrm>
            <a:off x="4278300" y="3639476"/>
            <a:ext cx="2820100" cy="1126600"/>
          </a:xfrm>
          <a:prstGeom prst="rect">
            <a:avLst/>
          </a:prstGeom>
          <a:noFill/>
          <a:ln>
            <a:noFill/>
          </a:ln>
        </p:spPr>
      </p:pic>
      <p:sp>
        <p:nvSpPr>
          <p:cNvPr id="117" name="Google Shape;117;p22"/>
          <p:cNvSpPr txBox="1"/>
          <p:nvPr/>
        </p:nvSpPr>
        <p:spPr>
          <a:xfrm>
            <a:off x="413975" y="3544375"/>
            <a:ext cx="205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Poppins Medium"/>
                <a:ea typeface="Poppins Medium"/>
                <a:cs typeface="Poppins Medium"/>
                <a:sym typeface="Poppins Medium"/>
              </a:rPr>
              <a:t>Accuracy: 58%</a:t>
            </a:r>
            <a:endParaRPr sz="1000">
              <a:latin typeface="Poppins Medium"/>
              <a:ea typeface="Poppins Medium"/>
              <a:cs typeface="Poppins Medium"/>
              <a:sym typeface="Poppins Medium"/>
            </a:endParaRPr>
          </a:p>
        </p:txBody>
      </p:sp>
      <p:sp>
        <p:nvSpPr>
          <p:cNvPr id="118" name="Google Shape;118;p22"/>
          <p:cNvSpPr txBox="1"/>
          <p:nvPr/>
        </p:nvSpPr>
        <p:spPr>
          <a:xfrm>
            <a:off x="4190200" y="4743250"/>
            <a:ext cx="205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Poppins"/>
                <a:ea typeface="Poppins"/>
                <a:cs typeface="Poppins"/>
                <a:sym typeface="Poppins"/>
              </a:rPr>
              <a:t>Accuracy: 59%</a:t>
            </a:r>
            <a:endParaRPr sz="1000">
              <a:solidFill>
                <a:schemeClr val="dk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Poppins"/>
                <a:ea typeface="Poppins"/>
                <a:cs typeface="Poppins"/>
                <a:sym typeface="Poppins"/>
              </a:rPr>
              <a:t>LSTM</a:t>
            </a:r>
            <a:endParaRPr b="1">
              <a:latin typeface="Poppins"/>
              <a:ea typeface="Poppins"/>
              <a:cs typeface="Poppins"/>
              <a:sym typeface="Poppins"/>
            </a:endParaRPr>
          </a:p>
        </p:txBody>
      </p:sp>
      <p:sp>
        <p:nvSpPr>
          <p:cNvPr id="124" name="Google Shape;124;p23"/>
          <p:cNvSpPr txBox="1">
            <a:spLocks noGrp="1"/>
          </p:cNvSpPr>
          <p:nvPr>
            <p:ph type="body" idx="1"/>
          </p:nvPr>
        </p:nvSpPr>
        <p:spPr>
          <a:xfrm>
            <a:off x="565775" y="953425"/>
            <a:ext cx="8266800" cy="3714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829">
                <a:solidFill>
                  <a:schemeClr val="dk1"/>
                </a:solidFill>
                <a:latin typeface="Poppins"/>
                <a:ea typeface="Poppins"/>
                <a:cs typeface="Poppins"/>
                <a:sym typeface="Poppins"/>
              </a:rPr>
              <a:t>Result data </a:t>
            </a:r>
            <a:r>
              <a:rPr lang="en" sz="1829" b="1">
                <a:solidFill>
                  <a:schemeClr val="dk1"/>
                </a:solidFill>
                <a:latin typeface="Poppins"/>
                <a:ea typeface="Poppins"/>
                <a:cs typeface="Poppins"/>
                <a:sym typeface="Poppins"/>
              </a:rPr>
              <a:t>training</a:t>
            </a:r>
            <a:r>
              <a:rPr lang="en" sz="1829">
                <a:solidFill>
                  <a:schemeClr val="dk1"/>
                </a:solidFill>
                <a:latin typeface="Poppins"/>
                <a:ea typeface="Poppins"/>
                <a:cs typeface="Poppins"/>
                <a:sym typeface="Poppins"/>
              </a:rPr>
              <a:t> :</a:t>
            </a:r>
            <a:endParaRPr sz="1829">
              <a:solidFill>
                <a:schemeClr val="dk1"/>
              </a:solidFill>
              <a:latin typeface="Poppins"/>
              <a:ea typeface="Poppins"/>
              <a:cs typeface="Poppins"/>
              <a:sym typeface="Poppins"/>
            </a:endParaRPr>
          </a:p>
          <a:p>
            <a:pPr marL="0" lvl="0" indent="0" algn="l" rtl="0">
              <a:lnSpc>
                <a:spcPct val="95000"/>
              </a:lnSpc>
              <a:spcBef>
                <a:spcPts val="1200"/>
              </a:spcBef>
              <a:spcAft>
                <a:spcPts val="0"/>
              </a:spcAft>
              <a:buSzPts val="935"/>
              <a:buNone/>
            </a:pPr>
            <a:r>
              <a:rPr lang="en" sz="1192">
                <a:solidFill>
                  <a:schemeClr val="dk1"/>
                </a:solidFill>
                <a:highlight>
                  <a:srgbClr val="FFFFFF"/>
                </a:highlight>
                <a:latin typeface="Poppins"/>
                <a:ea typeface="Poppins"/>
                <a:cs typeface="Poppins"/>
                <a:sym typeface="Poppins"/>
              </a:rPr>
              <a:t>Accuracy  : 0.9959</a:t>
            </a: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1200"/>
              </a:spcBef>
              <a:spcAft>
                <a:spcPts val="0"/>
              </a:spcAft>
              <a:buSzPts val="935"/>
              <a:buNone/>
            </a:pPr>
            <a:r>
              <a:rPr lang="en" sz="1192">
                <a:solidFill>
                  <a:schemeClr val="dk1"/>
                </a:solidFill>
                <a:highlight>
                  <a:srgbClr val="FFFFFF"/>
                </a:highlight>
                <a:latin typeface="Poppins"/>
                <a:ea typeface="Poppins"/>
                <a:cs typeface="Poppins"/>
                <a:sym typeface="Poppins"/>
              </a:rPr>
              <a:t>Precision : 0.9966</a:t>
            </a: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1200"/>
              </a:spcBef>
              <a:spcAft>
                <a:spcPts val="0"/>
              </a:spcAft>
              <a:buSzPts val="935"/>
              <a:buNone/>
            </a:pPr>
            <a:r>
              <a:rPr lang="en" sz="1192">
                <a:solidFill>
                  <a:schemeClr val="dk1"/>
                </a:solidFill>
                <a:highlight>
                  <a:srgbClr val="FFFFFF"/>
                </a:highlight>
                <a:latin typeface="Poppins"/>
                <a:ea typeface="Poppins"/>
                <a:cs typeface="Poppins"/>
                <a:sym typeface="Poppins"/>
              </a:rPr>
              <a:t>Recall    : 0.9952</a:t>
            </a: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1200"/>
              </a:spcBef>
              <a:spcAft>
                <a:spcPts val="0"/>
              </a:spcAft>
              <a:buSzPts val="935"/>
              <a:buNone/>
            </a:pPr>
            <a:r>
              <a:rPr lang="en" sz="1192">
                <a:solidFill>
                  <a:schemeClr val="dk1"/>
                </a:solidFill>
                <a:highlight>
                  <a:srgbClr val="FFFFFF"/>
                </a:highlight>
                <a:latin typeface="Poppins"/>
                <a:ea typeface="Poppins"/>
                <a:cs typeface="Poppins"/>
                <a:sym typeface="Poppins"/>
              </a:rPr>
              <a:t>F1 Score  : 0.9959</a:t>
            </a: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r>
              <a:rPr lang="en" sz="1829">
                <a:solidFill>
                  <a:schemeClr val="dk1"/>
                </a:solidFill>
                <a:latin typeface="Poppins"/>
                <a:ea typeface="Poppins"/>
                <a:cs typeface="Poppins"/>
                <a:sym typeface="Poppins"/>
              </a:rPr>
              <a:t>Result data </a:t>
            </a:r>
            <a:r>
              <a:rPr lang="en" sz="1829" b="1">
                <a:solidFill>
                  <a:schemeClr val="dk1"/>
                </a:solidFill>
                <a:latin typeface="Poppins"/>
                <a:ea typeface="Poppins"/>
                <a:cs typeface="Poppins"/>
                <a:sym typeface="Poppins"/>
              </a:rPr>
              <a:t>testing</a:t>
            </a:r>
            <a:r>
              <a:rPr lang="en" sz="1829">
                <a:solidFill>
                  <a:schemeClr val="dk1"/>
                </a:solidFill>
                <a:latin typeface="Poppins"/>
                <a:ea typeface="Poppins"/>
                <a:cs typeface="Poppins"/>
                <a:sym typeface="Poppins"/>
              </a:rPr>
              <a:t> :</a:t>
            </a:r>
            <a:endParaRPr sz="1829">
              <a:solidFill>
                <a:schemeClr val="dk1"/>
              </a:solidFill>
              <a:latin typeface="Poppins"/>
              <a:ea typeface="Poppins"/>
              <a:cs typeface="Poppins"/>
              <a:sym typeface="Poppins"/>
            </a:endParaRPr>
          </a:p>
          <a:p>
            <a:pPr marL="0" lvl="0" indent="0" algn="l" rtl="0">
              <a:lnSpc>
                <a:spcPct val="95000"/>
              </a:lnSpc>
              <a:spcBef>
                <a:spcPts val="1200"/>
              </a:spcBef>
              <a:spcAft>
                <a:spcPts val="0"/>
              </a:spcAft>
              <a:buSzPts val="935"/>
              <a:buNone/>
            </a:pPr>
            <a:r>
              <a:rPr lang="en" sz="1192">
                <a:solidFill>
                  <a:schemeClr val="dk1"/>
                </a:solidFill>
                <a:highlight>
                  <a:srgbClr val="FFFFFF"/>
                </a:highlight>
                <a:latin typeface="Poppins"/>
                <a:ea typeface="Poppins"/>
                <a:cs typeface="Poppins"/>
                <a:sym typeface="Poppins"/>
              </a:rPr>
              <a:t>Accuracy  : 0.5923</a:t>
            </a: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r>
              <a:rPr lang="en" sz="1192">
                <a:solidFill>
                  <a:schemeClr val="dk1"/>
                </a:solidFill>
                <a:highlight>
                  <a:srgbClr val="FFFFFF"/>
                </a:highlight>
                <a:latin typeface="Poppins"/>
                <a:ea typeface="Poppins"/>
                <a:cs typeface="Poppins"/>
                <a:sym typeface="Poppins"/>
              </a:rPr>
              <a:t>Precision : 0.5983</a:t>
            </a:r>
            <a:endParaRPr sz="12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r>
              <a:rPr lang="en" sz="1192">
                <a:solidFill>
                  <a:schemeClr val="dk1"/>
                </a:solidFill>
                <a:highlight>
                  <a:srgbClr val="FFFFFF"/>
                </a:highlight>
                <a:latin typeface="Poppins"/>
                <a:ea typeface="Poppins"/>
                <a:cs typeface="Poppins"/>
                <a:sym typeface="Poppins"/>
              </a:rPr>
              <a:t>Recall    : 0.5868</a:t>
            </a: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SzPts val="935"/>
              <a:buNone/>
            </a:pPr>
            <a:r>
              <a:rPr lang="en" sz="1192">
                <a:solidFill>
                  <a:schemeClr val="dk1"/>
                </a:solidFill>
                <a:highlight>
                  <a:srgbClr val="FFFFFF"/>
                </a:highlight>
                <a:latin typeface="Poppins"/>
                <a:ea typeface="Poppins"/>
                <a:cs typeface="Poppins"/>
                <a:sym typeface="Poppins"/>
              </a:rPr>
              <a:t>F1 Score  : 0.5925</a:t>
            </a:r>
            <a:endParaRPr sz="11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0"/>
              </a:spcAft>
              <a:buClr>
                <a:schemeClr val="dk1"/>
              </a:buClr>
              <a:buSzPts val="935"/>
              <a:buFont typeface="Arial"/>
              <a:buNone/>
            </a:pPr>
            <a:endParaRPr sz="1092">
              <a:solidFill>
                <a:schemeClr val="dk1"/>
              </a:solidFill>
              <a:highlight>
                <a:srgbClr val="FFFFFF"/>
              </a:highlight>
              <a:latin typeface="Poppins"/>
              <a:ea typeface="Poppins"/>
              <a:cs typeface="Poppins"/>
              <a:sym typeface="Poppins"/>
            </a:endParaRPr>
          </a:p>
          <a:p>
            <a:pPr marL="0" lvl="0" indent="0" algn="l" rtl="0">
              <a:lnSpc>
                <a:spcPct val="95000"/>
              </a:lnSpc>
              <a:spcBef>
                <a:spcPts val="0"/>
              </a:spcBef>
              <a:spcAft>
                <a:spcPts val="1200"/>
              </a:spcAft>
              <a:buSzPts val="935"/>
              <a:buNone/>
            </a:pPr>
            <a:endParaRPr sz="1729">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Poppins"/>
                <a:ea typeface="Poppins"/>
                <a:cs typeface="Poppins"/>
                <a:sym typeface="Poppins"/>
              </a:rPr>
              <a:t>Diagram plot for </a:t>
            </a:r>
            <a:r>
              <a:rPr lang="en" b="1">
                <a:latin typeface="Poppins"/>
                <a:ea typeface="Poppins"/>
                <a:cs typeface="Poppins"/>
                <a:sym typeface="Poppins"/>
              </a:rPr>
              <a:t>training history</a:t>
            </a:r>
            <a:endParaRPr b="1">
              <a:latin typeface="Poppins"/>
              <a:ea typeface="Poppins"/>
              <a:cs typeface="Poppins"/>
              <a:sym typeface="Poppins"/>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1" name="Google Shape;131;p24"/>
          <p:cNvPicPr preferRelativeResize="0"/>
          <p:nvPr/>
        </p:nvPicPr>
        <p:blipFill>
          <a:blip r:embed="rId3">
            <a:alphaModFix/>
          </a:blip>
          <a:stretch>
            <a:fillRect/>
          </a:stretch>
        </p:blipFill>
        <p:spPr>
          <a:xfrm>
            <a:off x="1685138" y="1152475"/>
            <a:ext cx="577371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Poppins"/>
                <a:ea typeface="Poppins"/>
                <a:cs typeface="Poppins"/>
                <a:sym typeface="Poppins"/>
              </a:rPr>
              <a:t>Confussion Matrix</a:t>
            </a:r>
            <a:endParaRPr b="1">
              <a:latin typeface="Poppins"/>
              <a:ea typeface="Poppins"/>
              <a:cs typeface="Poppins"/>
              <a:sym typeface="Poppins"/>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38" name="Google Shape;138;p25"/>
          <p:cNvPicPr preferRelativeResize="0"/>
          <p:nvPr/>
        </p:nvPicPr>
        <p:blipFill>
          <a:blip r:embed="rId3">
            <a:alphaModFix/>
          </a:blip>
          <a:stretch>
            <a:fillRect/>
          </a:stretch>
        </p:blipFill>
        <p:spPr>
          <a:xfrm>
            <a:off x="2490788" y="998525"/>
            <a:ext cx="4467225" cy="372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13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20" b="1">
                <a:latin typeface="Poppins"/>
                <a:ea typeface="Poppins"/>
                <a:cs typeface="Poppins"/>
                <a:sym typeface="Poppins"/>
              </a:rPr>
              <a:t>Conclusion</a:t>
            </a:r>
            <a:endParaRPr sz="4020" b="1">
              <a:latin typeface="Poppins"/>
              <a:ea typeface="Poppins"/>
              <a:cs typeface="Poppins"/>
              <a:sym typeface="Poppins"/>
            </a:endParaRPr>
          </a:p>
        </p:txBody>
      </p:sp>
      <p:sp>
        <p:nvSpPr>
          <p:cNvPr id="144" name="Google Shape;144;p26"/>
          <p:cNvSpPr txBox="1">
            <a:spLocks noGrp="1"/>
          </p:cNvSpPr>
          <p:nvPr>
            <p:ph type="body" idx="1"/>
          </p:nvPr>
        </p:nvSpPr>
        <p:spPr>
          <a:xfrm>
            <a:off x="311700" y="1273025"/>
            <a:ext cx="8520600" cy="329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Poppins"/>
                <a:ea typeface="Poppins"/>
                <a:cs typeface="Poppins"/>
                <a:sym typeface="Poppins"/>
              </a:rPr>
              <a:t>Modul training is overfitting and based on testing result gave false sentiment conclusion. Hence, need to do next improvement for model training. </a:t>
            </a:r>
            <a:endParaRPr>
              <a:solidFill>
                <a:schemeClr val="dk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98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700" b="1">
                <a:latin typeface="Poppins"/>
                <a:ea typeface="Poppins"/>
                <a:cs typeface="Poppins"/>
                <a:sym typeface="Poppins"/>
              </a:rPr>
              <a:t>Next</a:t>
            </a:r>
            <a:r>
              <a:rPr lang="en" sz="3700">
                <a:latin typeface="Poppins"/>
                <a:ea typeface="Poppins"/>
                <a:cs typeface="Poppins"/>
                <a:sym typeface="Poppins"/>
              </a:rPr>
              <a:t> Improvement</a:t>
            </a:r>
            <a:endParaRPr sz="3700">
              <a:latin typeface="Poppins"/>
              <a:ea typeface="Poppins"/>
              <a:cs typeface="Poppins"/>
              <a:sym typeface="Poppins"/>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190500" lvl="0" indent="0" algn="l" rtl="0">
              <a:lnSpc>
                <a:spcPct val="100000"/>
              </a:lnSpc>
              <a:spcBef>
                <a:spcPts val="1000"/>
              </a:spcBef>
              <a:spcAft>
                <a:spcPts val="0"/>
              </a:spcAft>
              <a:buClr>
                <a:schemeClr val="dk1"/>
              </a:buClr>
              <a:buSzPts val="1100"/>
              <a:buFont typeface="Arial"/>
              <a:buNone/>
            </a:pPr>
            <a:endParaRPr sz="1350">
              <a:solidFill>
                <a:schemeClr val="dk1"/>
              </a:solidFill>
              <a:highlight>
                <a:srgbClr val="FFFFFF"/>
              </a:highlight>
              <a:latin typeface="Poppins"/>
              <a:ea typeface="Poppins"/>
              <a:cs typeface="Poppins"/>
              <a:sym typeface="Poppins"/>
            </a:endParaRPr>
          </a:p>
          <a:p>
            <a:pPr marL="457200" lvl="0" indent="-320675" algn="l" rtl="0">
              <a:spcBef>
                <a:spcPts val="1100"/>
              </a:spcBef>
              <a:spcAft>
                <a:spcPts val="0"/>
              </a:spcAft>
              <a:buClr>
                <a:schemeClr val="dk1"/>
              </a:buClr>
              <a:buSzPts val="1450"/>
              <a:buFont typeface="Poppins"/>
              <a:buChar char="●"/>
            </a:pPr>
            <a:r>
              <a:rPr lang="en" sz="1450">
                <a:solidFill>
                  <a:schemeClr val="dk1"/>
                </a:solidFill>
                <a:highlight>
                  <a:srgbClr val="FFFFFF"/>
                </a:highlight>
                <a:latin typeface="Poppins"/>
                <a:ea typeface="Poppins"/>
                <a:cs typeface="Poppins"/>
                <a:sym typeface="Poppins"/>
              </a:rPr>
              <a:t>Trying change model setup</a:t>
            </a:r>
            <a:endParaRPr sz="1450">
              <a:solidFill>
                <a:schemeClr val="dk1"/>
              </a:solidFill>
              <a:highlight>
                <a:srgbClr val="FFFFFF"/>
              </a:highlight>
              <a:latin typeface="Poppins"/>
              <a:ea typeface="Poppins"/>
              <a:cs typeface="Poppins"/>
              <a:sym typeface="Poppins"/>
            </a:endParaRPr>
          </a:p>
          <a:p>
            <a:pPr marL="457200" lvl="0" indent="-320675" algn="l" rtl="0">
              <a:spcBef>
                <a:spcPts val="0"/>
              </a:spcBef>
              <a:spcAft>
                <a:spcPts val="0"/>
              </a:spcAft>
              <a:buClr>
                <a:schemeClr val="dk1"/>
              </a:buClr>
              <a:buSzPts val="1450"/>
              <a:buFont typeface="Poppins"/>
              <a:buChar char="●"/>
            </a:pPr>
            <a:r>
              <a:rPr lang="en" sz="1450">
                <a:solidFill>
                  <a:schemeClr val="dk1"/>
                </a:solidFill>
                <a:highlight>
                  <a:srgbClr val="FFFFFF"/>
                </a:highlight>
                <a:latin typeface="Poppins"/>
                <a:ea typeface="Poppins"/>
                <a:cs typeface="Poppins"/>
                <a:sym typeface="Poppins"/>
              </a:rPr>
              <a:t>Handling slang word</a:t>
            </a:r>
            <a:endParaRPr sz="1450">
              <a:solidFill>
                <a:schemeClr val="dk1"/>
              </a:solidFill>
              <a:highlight>
                <a:srgbClr val="FFFFFF"/>
              </a:highlight>
              <a:latin typeface="Poppins"/>
              <a:ea typeface="Poppins"/>
              <a:cs typeface="Poppins"/>
              <a:sym typeface="Poppins"/>
            </a:endParaRPr>
          </a:p>
          <a:p>
            <a:pPr marL="457200" lvl="0" indent="-320675" algn="l" rtl="0">
              <a:spcBef>
                <a:spcPts val="0"/>
              </a:spcBef>
              <a:spcAft>
                <a:spcPts val="0"/>
              </a:spcAft>
              <a:buClr>
                <a:schemeClr val="dk1"/>
              </a:buClr>
              <a:buSzPts val="1450"/>
              <a:buFont typeface="Poppins"/>
              <a:buChar char="●"/>
            </a:pPr>
            <a:r>
              <a:rPr lang="en" sz="1450">
                <a:solidFill>
                  <a:schemeClr val="dk1"/>
                </a:solidFill>
                <a:highlight>
                  <a:srgbClr val="FFFFFF"/>
                </a:highlight>
                <a:latin typeface="Poppins"/>
                <a:ea typeface="Poppins"/>
                <a:cs typeface="Poppins"/>
                <a:sym typeface="Poppins"/>
              </a:rPr>
              <a:t>Make sure pre-processing better</a:t>
            </a:r>
            <a:endParaRPr sz="1450">
              <a:solidFill>
                <a:schemeClr val="dk1"/>
              </a:solidFill>
              <a:highlight>
                <a:srgbClr val="FFFFFF"/>
              </a:highlight>
              <a:latin typeface="Poppins"/>
              <a:ea typeface="Poppins"/>
              <a:cs typeface="Poppins"/>
              <a:sym typeface="Poppins"/>
            </a:endParaRPr>
          </a:p>
          <a:p>
            <a:pPr marL="457200" lvl="0" indent="-320675" algn="l" rtl="0">
              <a:spcBef>
                <a:spcPts val="0"/>
              </a:spcBef>
              <a:spcAft>
                <a:spcPts val="0"/>
              </a:spcAft>
              <a:buClr>
                <a:schemeClr val="dk1"/>
              </a:buClr>
              <a:buSzPts val="1450"/>
              <a:buFont typeface="Poppins"/>
              <a:buChar char="●"/>
            </a:pPr>
            <a:r>
              <a:rPr lang="en" sz="1450">
                <a:solidFill>
                  <a:schemeClr val="dk1"/>
                </a:solidFill>
                <a:highlight>
                  <a:srgbClr val="FFFFFF"/>
                </a:highlight>
                <a:latin typeface="Poppins"/>
                <a:ea typeface="Poppins"/>
                <a:cs typeface="Poppins"/>
                <a:sym typeface="Poppins"/>
              </a:rPr>
              <a:t>Try to analyze more when Tokenizing and Padding</a:t>
            </a:r>
            <a:endParaRPr sz="1450">
              <a:solidFill>
                <a:schemeClr val="dk1"/>
              </a:solidFill>
              <a:highlight>
                <a:srgbClr val="FFFFFF"/>
              </a:highlight>
              <a:latin typeface="Poppins"/>
              <a:ea typeface="Poppins"/>
              <a:cs typeface="Poppins"/>
              <a:sym typeface="Poppins"/>
            </a:endParaRPr>
          </a:p>
          <a:p>
            <a:pPr marL="457200" lvl="0" indent="-320675" algn="l" rtl="0">
              <a:spcBef>
                <a:spcPts val="0"/>
              </a:spcBef>
              <a:spcAft>
                <a:spcPts val="0"/>
              </a:spcAft>
              <a:buClr>
                <a:schemeClr val="dk1"/>
              </a:buClr>
              <a:buSzPts val="1450"/>
              <a:buFont typeface="Poppins"/>
              <a:buChar char="●"/>
            </a:pPr>
            <a:r>
              <a:rPr lang="en" sz="1450">
                <a:solidFill>
                  <a:schemeClr val="dk1"/>
                </a:solidFill>
                <a:highlight>
                  <a:srgbClr val="FFFFFF"/>
                </a:highlight>
                <a:latin typeface="Poppins"/>
                <a:ea typeface="Poppins"/>
                <a:cs typeface="Poppins"/>
                <a:sym typeface="Poppins"/>
              </a:rPr>
              <a:t>Setup for early stopping</a:t>
            </a:r>
            <a:endParaRPr sz="1450">
              <a:solidFill>
                <a:schemeClr val="dk1"/>
              </a:solidFill>
              <a:highlight>
                <a:srgbClr val="FFFFFF"/>
              </a:highlight>
              <a:latin typeface="Poppins"/>
              <a:ea typeface="Poppins"/>
              <a:cs typeface="Poppins"/>
              <a:sym typeface="Poppins"/>
            </a:endParaRPr>
          </a:p>
          <a:p>
            <a:pPr marL="0" lvl="0" indent="0" algn="l" rtl="0">
              <a:spcBef>
                <a:spcPts val="700"/>
              </a:spcBef>
              <a:spcAft>
                <a:spcPts val="1200"/>
              </a:spcAft>
              <a:buNone/>
            </a:pPr>
            <a:endParaRPr>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oppins"/>
                <a:ea typeface="Poppins"/>
                <a:cs typeface="Poppins"/>
                <a:sym typeface="Poppins"/>
              </a:rPr>
              <a:t>Background</a:t>
            </a:r>
            <a:endParaRPr>
              <a:latin typeface="Poppins"/>
              <a:ea typeface="Poppins"/>
              <a:cs typeface="Poppins"/>
              <a:sym typeface="Poppins"/>
            </a:endParaRPr>
          </a:p>
        </p:txBody>
      </p:sp>
      <p:sp>
        <p:nvSpPr>
          <p:cNvPr id="61" name="Google Shape;61;p14"/>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just" rtl="0">
              <a:lnSpc>
                <a:spcPct val="110000"/>
              </a:lnSpc>
              <a:spcBef>
                <a:spcPts val="1600"/>
              </a:spcBef>
              <a:spcAft>
                <a:spcPts val="0"/>
              </a:spcAft>
              <a:buClr>
                <a:schemeClr val="dk1"/>
              </a:buClr>
              <a:buSzPts val="1100"/>
              <a:buFont typeface="Arial"/>
              <a:buNone/>
            </a:pPr>
            <a:endParaRPr b="1">
              <a:solidFill>
                <a:srgbClr val="222222"/>
              </a:solidFill>
              <a:highlight>
                <a:srgbClr val="FFFFFF"/>
              </a:highlight>
              <a:latin typeface="Poppins"/>
              <a:ea typeface="Poppins"/>
              <a:cs typeface="Poppins"/>
              <a:sym typeface="Poppins"/>
            </a:endParaRPr>
          </a:p>
          <a:p>
            <a:pPr marL="457200" lvl="0" indent="-342900" algn="just" rtl="0">
              <a:spcBef>
                <a:spcPts val="800"/>
              </a:spcBef>
              <a:spcAft>
                <a:spcPts val="0"/>
              </a:spcAft>
              <a:buClr>
                <a:srgbClr val="222222"/>
              </a:buClr>
              <a:buSzPts val="1800"/>
              <a:buFont typeface="Poppins"/>
              <a:buAutoNum type="arabicPeriod"/>
            </a:pPr>
            <a:r>
              <a:rPr lang="en">
                <a:solidFill>
                  <a:srgbClr val="222222"/>
                </a:solidFill>
                <a:highlight>
                  <a:srgbClr val="FFFFFF"/>
                </a:highlight>
                <a:latin typeface="Poppins"/>
                <a:ea typeface="Poppins"/>
                <a:cs typeface="Poppins"/>
                <a:sym typeface="Poppins"/>
              </a:rPr>
              <a:t>Tingkat kesopanan warganet Indonesia memburuk delapan poin ke angka 76, di mana semakin tinggi angkanya tingkat kesopanan semakin buruk. Urutan pertama dihuni oleh netizen Singapura yang juga menempati peringkat keempat secara global, dengan total 59 poin.</a:t>
            </a:r>
            <a:endParaRPr>
              <a:solidFill>
                <a:srgbClr val="222222"/>
              </a:solidFill>
              <a:highlight>
                <a:srgbClr val="FFFFFF"/>
              </a:highlight>
              <a:latin typeface="Poppins"/>
              <a:ea typeface="Poppins"/>
              <a:cs typeface="Poppins"/>
              <a:sym typeface="Poppins"/>
            </a:endParaRPr>
          </a:p>
          <a:p>
            <a:pPr marL="457200" lvl="0" indent="-342900" algn="just" rtl="0">
              <a:spcBef>
                <a:spcPts val="0"/>
              </a:spcBef>
              <a:spcAft>
                <a:spcPts val="0"/>
              </a:spcAft>
              <a:buClr>
                <a:srgbClr val="333333"/>
              </a:buClr>
              <a:buSzPts val="1800"/>
              <a:buFont typeface="Poppins"/>
              <a:buAutoNum type="arabicPeriod"/>
            </a:pPr>
            <a:r>
              <a:rPr lang="en">
                <a:solidFill>
                  <a:srgbClr val="333333"/>
                </a:solidFill>
                <a:highlight>
                  <a:srgbClr val="FFFFFF"/>
                </a:highlight>
                <a:latin typeface="Poppins"/>
                <a:ea typeface="Poppins"/>
                <a:cs typeface="Poppins"/>
                <a:sym typeface="Poppins"/>
              </a:rPr>
              <a:t>“Indonesia menempati peringkat 5 pengguna Twitter terbesar di dunia. Posisi Indonesia hanya kalah dari USA, Brazil, Jepang dan Inggris,”</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highlight>
                  <a:srgbClr val="FFFFFF"/>
                </a:highlight>
                <a:latin typeface="Poppins"/>
                <a:ea typeface="Poppins"/>
                <a:cs typeface="Poppins"/>
                <a:sym typeface="Poppins"/>
              </a:rPr>
              <a:t>Tingkat partisipasi pemilih Indonesia pada Pemilu 2019 sebesar 81,07%. Di posisi pertama adalah Singapura sebesar 95,8%.</a:t>
            </a:r>
            <a:endParaRPr>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oppins"/>
                <a:ea typeface="Poppins"/>
                <a:cs typeface="Poppins"/>
                <a:sym typeface="Poppins"/>
              </a:rPr>
              <a:t>Dataset &amp; Background</a:t>
            </a:r>
            <a:endParaRPr>
              <a:latin typeface="Poppins"/>
              <a:ea typeface="Poppins"/>
              <a:cs typeface="Poppins"/>
              <a:sym typeface="Poppins"/>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chemeClr val="dk1"/>
                </a:solidFill>
                <a:latin typeface="Poppins"/>
                <a:ea typeface="Poppins"/>
                <a:cs typeface="Poppins"/>
                <a:sym typeface="Poppins"/>
              </a:rPr>
              <a:t>Project Sentiment Analysis bertujuan untuk mengembangkan sistem cerdas berbasis teknologi AI untuk </a:t>
            </a:r>
            <a:r>
              <a:rPr lang="en" b="1">
                <a:solidFill>
                  <a:schemeClr val="dk1"/>
                </a:solidFill>
                <a:latin typeface="Poppins"/>
                <a:ea typeface="Poppins"/>
                <a:cs typeface="Poppins"/>
                <a:sym typeface="Poppins"/>
              </a:rPr>
              <a:t>mengklasifikasi sentiment pada twitter dengan metode text analysis</a:t>
            </a:r>
            <a:r>
              <a:rPr lang="en">
                <a:solidFill>
                  <a:schemeClr val="dk1"/>
                </a:solidFill>
                <a:latin typeface="Poppins"/>
                <a:ea typeface="Poppins"/>
                <a:cs typeface="Poppins"/>
                <a:sym typeface="Poppins"/>
              </a:rPr>
              <a:t>. Sistem ini akan membantu memperoleh kecenderungan sentimen opini positif, negatif atau netral pengguna di platform tersebut.</a:t>
            </a:r>
            <a:endParaRPr>
              <a:solidFill>
                <a:schemeClr val="dk1"/>
              </a:solidFill>
              <a:latin typeface="Poppins"/>
              <a:ea typeface="Poppins"/>
              <a:cs typeface="Poppins"/>
              <a:sym typeface="Poppins"/>
            </a:endParaRPr>
          </a:p>
          <a:p>
            <a:pPr marL="0" lvl="0" indent="0" algn="l" rtl="0">
              <a:spcBef>
                <a:spcPts val="1200"/>
              </a:spcBef>
              <a:spcAft>
                <a:spcPts val="1200"/>
              </a:spcAft>
              <a:buNone/>
            </a:pPr>
            <a:r>
              <a:rPr lang="en">
                <a:solidFill>
                  <a:schemeClr val="dk1"/>
                </a:solidFill>
                <a:latin typeface="Poppins"/>
                <a:ea typeface="Poppins"/>
                <a:cs typeface="Poppins"/>
                <a:sym typeface="Poppins"/>
              </a:rPr>
              <a:t>Dataset yang digunakan adalah kumpulan tweet dari pengguna twitter saat pelaksanaan Pilpres 2019. Dataset tersebut  didapat melalui proses web scraping. Data terdiri dari 1815 tweet yang memuat tiga kategori sentimen: </a:t>
            </a:r>
            <a:r>
              <a:rPr lang="en" b="1">
                <a:solidFill>
                  <a:schemeClr val="dk1"/>
                </a:solidFill>
                <a:latin typeface="Poppins"/>
                <a:ea typeface="Poppins"/>
                <a:cs typeface="Poppins"/>
                <a:sym typeface="Poppins"/>
              </a:rPr>
              <a:t>positif, netral, dan negatif.</a:t>
            </a:r>
            <a:endParaRPr b="1">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Poppins"/>
                <a:ea typeface="Poppins"/>
                <a:cs typeface="Poppins"/>
                <a:sym typeface="Poppins"/>
              </a:rPr>
              <a:t>Objective</a:t>
            </a:r>
            <a:r>
              <a:rPr lang="en">
                <a:latin typeface="Poppins"/>
                <a:ea typeface="Poppins"/>
                <a:cs typeface="Poppins"/>
                <a:sym typeface="Poppins"/>
              </a:rPr>
              <a:t> Project</a:t>
            </a:r>
            <a:endParaRPr>
              <a:latin typeface="Poppins"/>
              <a:ea typeface="Poppins"/>
              <a:cs typeface="Poppins"/>
              <a:sym typeface="Poppins"/>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Poppins"/>
              <a:buChar char="-"/>
            </a:pPr>
            <a:r>
              <a:rPr lang="en">
                <a:solidFill>
                  <a:schemeClr val="dk1"/>
                </a:solidFill>
                <a:latin typeface="Poppins"/>
                <a:ea typeface="Poppins"/>
                <a:cs typeface="Poppins"/>
                <a:sym typeface="Poppins"/>
              </a:rPr>
              <a:t>Mendapatkan gambaran opini publik terkait Pilpres 2019 yang akan terlaksana</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Char char="-"/>
            </a:pPr>
            <a:r>
              <a:rPr lang="en">
                <a:solidFill>
                  <a:schemeClr val="dk1"/>
                </a:solidFill>
                <a:latin typeface="Poppins"/>
                <a:ea typeface="Poppins"/>
                <a:cs typeface="Poppins"/>
                <a:sym typeface="Poppins"/>
              </a:rPr>
              <a:t>Mengukur popularitas kandidat pilpres berdasarkan opini publik</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Char char="-"/>
            </a:pPr>
            <a:r>
              <a:rPr lang="en">
                <a:solidFill>
                  <a:schemeClr val="dk1"/>
                </a:solidFill>
                <a:latin typeface="Poppins"/>
                <a:ea typeface="Poppins"/>
                <a:cs typeface="Poppins"/>
                <a:sym typeface="Poppins"/>
              </a:rPr>
              <a:t>insight sentiment analysis pada pilpres 2019 kemungkinan nantinya dapat dikembangkan juga untuk pilpres 2024.</a:t>
            </a:r>
            <a:endParaRPr>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52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Poppins"/>
                <a:ea typeface="Poppins"/>
                <a:cs typeface="Poppins"/>
                <a:sym typeface="Poppins"/>
              </a:rPr>
              <a:t>Distribusi Sentimen</a:t>
            </a:r>
            <a:endParaRPr b="1">
              <a:latin typeface="Poppins"/>
              <a:ea typeface="Poppins"/>
              <a:cs typeface="Poppins"/>
              <a:sym typeface="Poppins"/>
            </a:endParaRPr>
          </a:p>
        </p:txBody>
      </p:sp>
      <p:pic>
        <p:nvPicPr>
          <p:cNvPr id="79" name="Google Shape;79;p17"/>
          <p:cNvPicPr preferRelativeResize="0"/>
          <p:nvPr/>
        </p:nvPicPr>
        <p:blipFill>
          <a:blip r:embed="rId3">
            <a:alphaModFix/>
          </a:blip>
          <a:stretch>
            <a:fillRect/>
          </a:stretch>
        </p:blipFill>
        <p:spPr>
          <a:xfrm>
            <a:off x="2094075" y="940550"/>
            <a:ext cx="4766944"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oppins"/>
                <a:ea typeface="Poppins"/>
                <a:cs typeface="Poppins"/>
                <a:sym typeface="Poppins"/>
              </a:rPr>
              <a:t>EDA: </a:t>
            </a:r>
            <a:r>
              <a:rPr lang="en" b="1">
                <a:latin typeface="Poppins"/>
                <a:ea typeface="Poppins"/>
                <a:cs typeface="Poppins"/>
                <a:sym typeface="Poppins"/>
              </a:rPr>
              <a:t>positif</a:t>
            </a:r>
            <a:r>
              <a:rPr lang="en">
                <a:latin typeface="Poppins"/>
                <a:ea typeface="Poppins"/>
                <a:cs typeface="Poppins"/>
                <a:sym typeface="Poppins"/>
              </a:rPr>
              <a:t> sentimen </a:t>
            </a:r>
            <a:endParaRPr>
              <a:latin typeface="Poppins"/>
              <a:ea typeface="Poppins"/>
              <a:cs typeface="Poppins"/>
              <a:sym typeface="Poppins"/>
            </a:endParaRPr>
          </a:p>
        </p:txBody>
      </p:sp>
      <p:pic>
        <p:nvPicPr>
          <p:cNvPr id="85" name="Google Shape;85;p18"/>
          <p:cNvPicPr preferRelativeResize="0"/>
          <p:nvPr/>
        </p:nvPicPr>
        <p:blipFill>
          <a:blip r:embed="rId3">
            <a:alphaModFix/>
          </a:blip>
          <a:stretch>
            <a:fillRect/>
          </a:stretch>
        </p:blipFill>
        <p:spPr>
          <a:xfrm>
            <a:off x="159175" y="1215700"/>
            <a:ext cx="3451600" cy="1761025"/>
          </a:xfrm>
          <a:prstGeom prst="rect">
            <a:avLst/>
          </a:prstGeom>
          <a:noFill/>
          <a:ln>
            <a:noFill/>
          </a:ln>
        </p:spPr>
      </p:pic>
      <p:pic>
        <p:nvPicPr>
          <p:cNvPr id="86" name="Google Shape;86;p18"/>
          <p:cNvPicPr preferRelativeResize="0"/>
          <p:nvPr/>
        </p:nvPicPr>
        <p:blipFill>
          <a:blip r:embed="rId4">
            <a:alphaModFix/>
          </a:blip>
          <a:stretch>
            <a:fillRect/>
          </a:stretch>
        </p:blipFill>
        <p:spPr>
          <a:xfrm>
            <a:off x="3763175" y="1170125"/>
            <a:ext cx="5228425" cy="27856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oppins"/>
                <a:ea typeface="Poppins"/>
                <a:cs typeface="Poppins"/>
                <a:sym typeface="Poppins"/>
              </a:rPr>
              <a:t>EDA: </a:t>
            </a:r>
            <a:r>
              <a:rPr lang="en" b="1">
                <a:latin typeface="Poppins"/>
                <a:ea typeface="Poppins"/>
                <a:cs typeface="Poppins"/>
                <a:sym typeface="Poppins"/>
              </a:rPr>
              <a:t>netral </a:t>
            </a:r>
            <a:r>
              <a:rPr lang="en">
                <a:latin typeface="Poppins"/>
                <a:ea typeface="Poppins"/>
                <a:cs typeface="Poppins"/>
                <a:sym typeface="Poppins"/>
              </a:rPr>
              <a:t>sentimen </a:t>
            </a:r>
            <a:endParaRPr>
              <a:latin typeface="Poppins"/>
              <a:ea typeface="Poppins"/>
              <a:cs typeface="Poppins"/>
              <a:sym typeface="Poppins"/>
            </a:endParaRPr>
          </a:p>
        </p:txBody>
      </p:sp>
      <p:pic>
        <p:nvPicPr>
          <p:cNvPr id="92" name="Google Shape;92;p19"/>
          <p:cNvPicPr preferRelativeResize="0"/>
          <p:nvPr/>
        </p:nvPicPr>
        <p:blipFill>
          <a:blip r:embed="rId3">
            <a:alphaModFix/>
          </a:blip>
          <a:stretch>
            <a:fillRect/>
          </a:stretch>
        </p:blipFill>
        <p:spPr>
          <a:xfrm>
            <a:off x="311700" y="1352550"/>
            <a:ext cx="3290199" cy="1670350"/>
          </a:xfrm>
          <a:prstGeom prst="rect">
            <a:avLst/>
          </a:prstGeom>
          <a:noFill/>
          <a:ln>
            <a:noFill/>
          </a:ln>
        </p:spPr>
      </p:pic>
      <p:pic>
        <p:nvPicPr>
          <p:cNvPr id="93" name="Google Shape;93;p19"/>
          <p:cNvPicPr preferRelativeResize="0"/>
          <p:nvPr/>
        </p:nvPicPr>
        <p:blipFill>
          <a:blip r:embed="rId4">
            <a:alphaModFix/>
          </a:blip>
          <a:stretch>
            <a:fillRect/>
          </a:stretch>
        </p:blipFill>
        <p:spPr>
          <a:xfrm>
            <a:off x="3754299" y="1170125"/>
            <a:ext cx="5237302" cy="27116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Poppins"/>
                <a:ea typeface="Poppins"/>
                <a:cs typeface="Poppins"/>
                <a:sym typeface="Poppins"/>
              </a:rPr>
              <a:t>EDA: </a:t>
            </a:r>
            <a:r>
              <a:rPr lang="en" b="1">
                <a:latin typeface="Poppins"/>
                <a:ea typeface="Poppins"/>
                <a:cs typeface="Poppins"/>
                <a:sym typeface="Poppins"/>
              </a:rPr>
              <a:t>negatif </a:t>
            </a:r>
            <a:r>
              <a:rPr lang="en">
                <a:latin typeface="Poppins"/>
                <a:ea typeface="Poppins"/>
                <a:cs typeface="Poppins"/>
                <a:sym typeface="Poppins"/>
              </a:rPr>
              <a:t>sentimen </a:t>
            </a:r>
            <a:endParaRPr>
              <a:latin typeface="Poppins"/>
              <a:ea typeface="Poppins"/>
              <a:cs typeface="Poppins"/>
              <a:sym typeface="Poppins"/>
            </a:endParaRPr>
          </a:p>
        </p:txBody>
      </p:sp>
      <p:pic>
        <p:nvPicPr>
          <p:cNvPr id="99" name="Google Shape;99;p20"/>
          <p:cNvPicPr preferRelativeResize="0"/>
          <p:nvPr/>
        </p:nvPicPr>
        <p:blipFill>
          <a:blip r:embed="rId3">
            <a:alphaModFix/>
          </a:blip>
          <a:stretch>
            <a:fillRect/>
          </a:stretch>
        </p:blipFill>
        <p:spPr>
          <a:xfrm>
            <a:off x="152400" y="1246325"/>
            <a:ext cx="3427600" cy="1709750"/>
          </a:xfrm>
          <a:prstGeom prst="rect">
            <a:avLst/>
          </a:prstGeom>
          <a:noFill/>
          <a:ln>
            <a:noFill/>
          </a:ln>
        </p:spPr>
      </p:pic>
      <p:pic>
        <p:nvPicPr>
          <p:cNvPr id="100" name="Google Shape;100;p20"/>
          <p:cNvPicPr preferRelativeResize="0"/>
          <p:nvPr/>
        </p:nvPicPr>
        <p:blipFill>
          <a:blip r:embed="rId4">
            <a:alphaModFix/>
          </a:blip>
          <a:stretch>
            <a:fillRect/>
          </a:stretch>
        </p:blipFill>
        <p:spPr>
          <a:xfrm>
            <a:off x="3652425" y="1170125"/>
            <a:ext cx="5372074" cy="280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543150" y="43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Poppins"/>
                <a:ea typeface="Poppins"/>
                <a:cs typeface="Poppins"/>
                <a:sym typeface="Poppins"/>
              </a:rPr>
              <a:t>Text Preprocessing</a:t>
            </a:r>
            <a:endParaRPr b="1">
              <a:latin typeface="Poppins"/>
              <a:ea typeface="Poppins"/>
              <a:cs typeface="Poppins"/>
              <a:sym typeface="Poppins"/>
            </a:endParaRPr>
          </a:p>
        </p:txBody>
      </p:sp>
      <p:sp>
        <p:nvSpPr>
          <p:cNvPr id="106" name="Google Shape;106;p21"/>
          <p:cNvSpPr txBox="1">
            <a:spLocks noGrp="1"/>
          </p:cNvSpPr>
          <p:nvPr>
            <p:ph type="body" idx="1"/>
          </p:nvPr>
        </p:nvSpPr>
        <p:spPr>
          <a:xfrm>
            <a:off x="543150" y="11267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Case folding</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Punctuation removal</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Url removal </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Non-alphanumerical characters removal</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Stopword removal</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Stemming</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Text Vectorization</a:t>
            </a:r>
            <a:endParaRPr>
              <a:solidFill>
                <a:schemeClr val="dk1"/>
              </a:solidFill>
              <a:latin typeface="Poppins"/>
              <a:ea typeface="Poppins"/>
              <a:cs typeface="Poppins"/>
              <a:sym typeface="Poppins"/>
            </a:endParaRPr>
          </a:p>
          <a:p>
            <a:pPr marL="457200" lvl="0" indent="-342900" algn="l" rtl="0">
              <a:spcBef>
                <a:spcPts val="0"/>
              </a:spcBef>
              <a:spcAft>
                <a:spcPts val="0"/>
              </a:spcAft>
              <a:buClr>
                <a:schemeClr val="dk1"/>
              </a:buClr>
              <a:buSzPts val="1800"/>
              <a:buFont typeface="Poppins"/>
              <a:buAutoNum type="arabicPeriod"/>
            </a:pPr>
            <a:r>
              <a:rPr lang="en">
                <a:solidFill>
                  <a:schemeClr val="dk1"/>
                </a:solidFill>
                <a:latin typeface="Poppins"/>
                <a:ea typeface="Poppins"/>
                <a:cs typeface="Poppins"/>
                <a:sym typeface="Poppins"/>
              </a:rPr>
              <a:t>Split Train - Test</a:t>
            </a:r>
            <a:endParaRPr>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On-screen Show (16:9)</PresentationFormat>
  <Paragraphs>57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Poppins SemiBold</vt:lpstr>
      <vt:lpstr>Poppins</vt:lpstr>
      <vt:lpstr>Arial</vt:lpstr>
      <vt:lpstr>Poppins Medium</vt:lpstr>
      <vt:lpstr>Simple Light</vt:lpstr>
      <vt:lpstr>Tweet Pilpres 2019</vt:lpstr>
      <vt:lpstr>Background</vt:lpstr>
      <vt:lpstr>Dataset &amp; Background</vt:lpstr>
      <vt:lpstr>Objective Project</vt:lpstr>
      <vt:lpstr>Distribusi Sentimen</vt:lpstr>
      <vt:lpstr>EDA: positif sentimen </vt:lpstr>
      <vt:lpstr>EDA: netral sentimen </vt:lpstr>
      <vt:lpstr>EDA: negatif sentimen </vt:lpstr>
      <vt:lpstr>Text Preprocessing</vt:lpstr>
      <vt:lpstr>Random Forest</vt:lpstr>
      <vt:lpstr>LSTM</vt:lpstr>
      <vt:lpstr>Diagram plot for training history</vt:lpstr>
      <vt:lpstr>Confussion Matrix</vt:lpstr>
      <vt:lpstr>Conclusion</vt:lpstr>
      <vt:lpstr>Next Improvement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Pilpres 2019</dc:title>
  <cp:lastModifiedBy>Microsoft account</cp:lastModifiedBy>
  <cp:revision>1</cp:revision>
  <dcterms:modified xsi:type="dcterms:W3CDTF">2023-09-24T12:48:41Z</dcterms:modified>
</cp:coreProperties>
</file>