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8229600" cx="14630400"/>
  <p:notesSz cx="8229600" cy="146304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3rAl6XT3KUrkchL0zLdQ1H0oE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Barlow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hyperlink" Target="https://gamma.app" TargetMode="External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hyperlink" Target="https://gamma.app" TargetMode="External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hyperlink" Target="https://huggingface.co/datasets/PolyAI/minds14" TargetMode="External"/><Relationship Id="rId5" Type="http://schemas.openxmlformats.org/officeDocument/2006/relationships/hyperlink" Target="https://gamma.app" TargetMode="External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ZRHCMrwvjZ6Pm813YuOwEWA3evqX9psA/view?usp=sharing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Relationship Id="rId7" Type="http://schemas.openxmlformats.org/officeDocument/2006/relationships/hyperlink" Target="https://gamma.app" TargetMode="External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hyperlink" Target="https://gamma.app" TargetMode="External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hyperlink" Target="https://gamma.app" TargetMode="External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hyperlink" Target="https://gamma.app" TargetMode="External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833199" y="2226469"/>
            <a:ext cx="7477601" cy="16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5249"/>
              <a:buFont typeface="Barlow"/>
              <a:buNone/>
            </a:pPr>
            <a:r>
              <a:rPr b="1" i="0" lang="en-US" sz="5249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Automatic Speech Recognition (ASR)</a:t>
            </a:r>
            <a:endParaRPr b="0" i="0" sz="52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833199" y="4226123"/>
            <a:ext cx="7477601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Konversi </a:t>
            </a:r>
            <a:r>
              <a:rPr b="1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sinyal suara menjadi teks</a:t>
            </a: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 dengan cara mapping sequence dari input suara → output teks. Nantinya aplikasi ini dapat digunakan juga untuk pembuatan teks langsung dari data rekaman audio dan pencatatan selama rapat (notulensi/ Minutes of Meeting).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0" name="Google Shape;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" name="Google Shape;21;p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2196227" y="563404"/>
            <a:ext cx="6477000" cy="639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031"/>
              <a:buFont typeface="Barlow"/>
              <a:buNone/>
            </a:pPr>
            <a:r>
              <a:rPr b="1" i="0" lang="en-US" sz="4031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Perbandingan: Transcription</a:t>
            </a:r>
            <a:endParaRPr b="0" i="0" sz="403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2196227" y="1714857"/>
            <a:ext cx="2141220" cy="31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015"/>
              <a:buFont typeface="Barlow"/>
              <a:buNone/>
            </a:pPr>
            <a:r>
              <a:rPr b="1" i="0" lang="en-US" sz="2015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Whisper - Sample 1</a:t>
            </a:r>
            <a:endParaRPr b="0" i="0" sz="20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2196227" y="2239447"/>
            <a:ext cx="3079075" cy="524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49"/>
              </a:lnSpc>
              <a:spcBef>
                <a:spcPts val="0"/>
              </a:spcBef>
              <a:spcAft>
                <a:spcPts val="0"/>
              </a:spcAft>
              <a:buClr>
                <a:srgbClr val="FFD1A7"/>
              </a:buClr>
              <a:buSzPts val="1612"/>
              <a:buFont typeface="Montserrat"/>
              <a:buNone/>
            </a:pPr>
            <a:r>
              <a:rPr b="1" i="0" lang="en-US" sz="1612" u="none" cap="none" strike="noStrike">
                <a:solidFill>
                  <a:srgbClr val="FFD1A7"/>
                </a:solidFill>
                <a:latin typeface="Montserrat"/>
                <a:ea typeface="Montserrat"/>
                <a:cs typeface="Montserrat"/>
                <a:sym typeface="Montserrat"/>
              </a:rPr>
              <a:t>transcription referece:</a:t>
            </a:r>
            <a:r>
              <a:rPr b="0" i="0" lang="en-US" sz="16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 HI I'M GOING TO BE GOING ABROAD AND I'D LIKE TO KNOW IF I CAN USE MY CARD IN ENGLAND WHILE I'M THERE AND WORK IF I HAVE TO DO ANYTHING SPECIAL TO ACTIVATE IT </a:t>
            </a:r>
            <a:r>
              <a:rPr b="1" i="0" lang="en-US" sz="1612" u="none" cap="none" strike="noStrike">
                <a:solidFill>
                  <a:srgbClr val="FFD1A7"/>
                </a:solidFill>
                <a:latin typeface="Montserrat"/>
                <a:ea typeface="Montserrat"/>
                <a:cs typeface="Montserrat"/>
                <a:sym typeface="Montserrat"/>
              </a:rPr>
              <a:t>transcription prediction</a:t>
            </a:r>
            <a:r>
              <a:rPr b="0" i="0" lang="en-US" sz="16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HI I'M GOING TO BE GOING ABROAD AND I'D LIKE TO KNOW IF I CAN USE MY CARD IN ENGLAND WHILE I'M THERE AND WORK IF I HAVE TO DO ANYTHING SPECIAL TO ACTIVATE IT</a:t>
            </a:r>
            <a:endParaRPr b="0" i="0" sz="16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5782508" y="1714857"/>
            <a:ext cx="2385060" cy="31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015"/>
              <a:buFont typeface="Barlow"/>
              <a:buNone/>
            </a:pPr>
            <a:r>
              <a:rPr b="1" i="0" lang="en-US" sz="2015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Wav2Vec2 - Sample 1</a:t>
            </a:r>
            <a:endParaRPr b="0" i="0" sz="20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5782508" y="2239447"/>
            <a:ext cx="3080266" cy="524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49"/>
              </a:lnSpc>
              <a:spcBef>
                <a:spcPts val="0"/>
              </a:spcBef>
              <a:spcAft>
                <a:spcPts val="0"/>
              </a:spcAft>
              <a:buClr>
                <a:srgbClr val="FFD1A7"/>
              </a:buClr>
              <a:buSzPts val="1612"/>
              <a:buFont typeface="Montserrat"/>
              <a:buNone/>
            </a:pPr>
            <a:r>
              <a:rPr b="1" i="0" lang="en-US" sz="1612" u="none" cap="none" strike="noStrike">
                <a:solidFill>
                  <a:srgbClr val="FFD1A7"/>
                </a:solidFill>
                <a:latin typeface="Montserrat"/>
                <a:ea typeface="Montserrat"/>
                <a:cs typeface="Montserrat"/>
                <a:sym typeface="Montserrat"/>
              </a:rPr>
              <a:t>transcription referece</a:t>
            </a:r>
            <a:r>
              <a:rPr b="0" i="0" lang="en-US" sz="16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HI I'M GOING TO BE GOING ABROAD AND I'D LIKE TO KNOW IF I CAN USE MY CARD IN ENGLAND WHILE I'M THERE AND WORK IF I HAVE TO DO ANYTHING SPECIAL TO ACTIVATE IT </a:t>
            </a:r>
            <a:r>
              <a:rPr b="1" i="0" lang="en-US" sz="1612" u="none" cap="none" strike="noStrike">
                <a:solidFill>
                  <a:srgbClr val="FFD1A7"/>
                </a:solidFill>
                <a:latin typeface="Montserrat"/>
                <a:ea typeface="Montserrat"/>
                <a:cs typeface="Montserrat"/>
                <a:sym typeface="Montserrat"/>
              </a:rPr>
              <a:t>transcription prediction</a:t>
            </a:r>
            <a:r>
              <a:rPr b="0" i="0" lang="en-US" sz="16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HI I'M GOING TO BE GOING ABROAD AND I'D LIKE TO KNOW IF I CAN USE MY CARD IN ENGLAND WHILE I'M THERE AND WORK IF I HAVE TO DO ANYTHING SPECIAL TO ACTIVATE IT</a:t>
            </a:r>
            <a:endParaRPr b="0" i="0" sz="16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9369981" y="1714857"/>
            <a:ext cx="2125980" cy="31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015"/>
              <a:buFont typeface="Barlow"/>
              <a:buNone/>
            </a:pPr>
            <a:r>
              <a:rPr b="1" i="0" lang="en-US" sz="2015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HuBERT - Sample 1</a:t>
            </a:r>
            <a:endParaRPr b="0" i="0" sz="20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9369981" y="2239447"/>
            <a:ext cx="3079075" cy="524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49"/>
              </a:lnSpc>
              <a:spcBef>
                <a:spcPts val="0"/>
              </a:spcBef>
              <a:spcAft>
                <a:spcPts val="0"/>
              </a:spcAft>
              <a:buClr>
                <a:srgbClr val="FFD1A7"/>
              </a:buClr>
              <a:buSzPts val="1612"/>
              <a:buFont typeface="Montserrat"/>
              <a:buNone/>
            </a:pPr>
            <a:r>
              <a:rPr b="1" i="0" lang="en-US" sz="1612" u="none" cap="none" strike="noStrike">
                <a:solidFill>
                  <a:srgbClr val="FFD1A7"/>
                </a:solidFill>
                <a:latin typeface="Montserrat"/>
                <a:ea typeface="Montserrat"/>
                <a:cs typeface="Montserrat"/>
                <a:sym typeface="Montserrat"/>
              </a:rPr>
              <a:t>transcription referece</a:t>
            </a:r>
            <a:r>
              <a:rPr b="0" i="0" lang="en-US" sz="16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HI I'M GOING TO BE GOING ABROAD AND I'D LIKE TO KNOW IF I CAN USE MY CARD IN ENGLAND WHILE I'M THERE AND WORK IF I HAVE TO DO ANYTHING SPECIAL TO ACTIVATE IT </a:t>
            </a:r>
            <a:r>
              <a:rPr b="1" i="0" lang="en-US" sz="1612" u="none" cap="none" strike="noStrike">
                <a:solidFill>
                  <a:srgbClr val="FFD1A7"/>
                </a:solidFill>
                <a:latin typeface="Montserrat"/>
                <a:ea typeface="Montserrat"/>
                <a:cs typeface="Montserrat"/>
                <a:sym typeface="Montserrat"/>
              </a:rPr>
              <a:t>transcription prediction</a:t>
            </a:r>
            <a:r>
              <a:rPr b="0" i="0" lang="en-US" sz="16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HI I'M GOING TO BE GOING ABROAD AND I'D LIKE TO KNOW IF I CAN USE MY CARD IN ENGLAND WHILE I'M THERE AND WORK IF I HAVE TO DO ANYTHING SPECIAL TO ACTIVATE IT</a:t>
            </a:r>
            <a:endParaRPr b="0" i="0" sz="16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3" name="Google Shape;163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1760220" y="1939052"/>
            <a:ext cx="706374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374"/>
              <a:buFont typeface="Barlow"/>
              <a:buNone/>
            </a:pPr>
            <a:r>
              <a:rPr b="1" i="0" lang="en-US" sz="437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Perbandingan: Transcription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1760220" y="3188851"/>
            <a:ext cx="238506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Whisper - Sample 4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1760220" y="3758208"/>
            <a:ext cx="3341608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FFD1A7"/>
              </a:buClr>
              <a:buSzPts val="1750"/>
              <a:buFont typeface="Montserrat"/>
              <a:buNone/>
            </a:pPr>
            <a:r>
              <a:rPr b="1" i="0" lang="en-US" sz="1750" u="none" cap="none" strike="noStrike">
                <a:solidFill>
                  <a:srgbClr val="FFD1A7"/>
                </a:solidFill>
                <a:latin typeface="Montserrat"/>
                <a:ea typeface="Montserrat"/>
                <a:cs typeface="Montserrat"/>
                <a:sym typeface="Montserrat"/>
              </a:rPr>
              <a:t>transcription referece:</a:t>
            </a: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HOW DO I SET UP A DIRECT DEBIT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1760220" y="5024318"/>
            <a:ext cx="3341608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FFD1A7"/>
              </a:buClr>
              <a:buSzPts val="1750"/>
              <a:buFont typeface="Montserrat"/>
              <a:buNone/>
            </a:pPr>
            <a:r>
              <a:rPr b="1" i="0" lang="en-US" sz="1750" u="none" cap="none" strike="noStrike">
                <a:solidFill>
                  <a:srgbClr val="FFD1A7"/>
                </a:solidFill>
                <a:latin typeface="Montserrat"/>
                <a:ea typeface="Montserrat"/>
                <a:cs typeface="Montserrat"/>
                <a:sym typeface="Montserrat"/>
              </a:rPr>
              <a:t>transcription prediction</a:t>
            </a: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HOW DO I SET UP A DIRECT APP AT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5651421" y="3188851"/>
            <a:ext cx="264414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Wav2Vec2 - Sample 4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5651421" y="3758208"/>
            <a:ext cx="3342680" cy="2132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FFD1A7"/>
              </a:buClr>
              <a:buSzPts val="1750"/>
              <a:buFont typeface="Montserrat"/>
              <a:buNone/>
            </a:pPr>
            <a:r>
              <a:rPr b="1" i="0" lang="en-US" sz="1750" u="none" cap="none" strike="noStrike">
                <a:solidFill>
                  <a:srgbClr val="FFD1A7"/>
                </a:solidFill>
                <a:latin typeface="Montserrat"/>
                <a:ea typeface="Montserrat"/>
                <a:cs typeface="Montserrat"/>
                <a:sym typeface="Montserrat"/>
              </a:rPr>
              <a:t>transcription referece: </a:t>
            </a:r>
            <a:b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HOW DO I SET UP A DIRECT DEBIT </a:t>
            </a:r>
            <a:b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1750" u="none" cap="none" strike="noStrike">
                <a:solidFill>
                  <a:srgbClr val="FFD1A7"/>
                </a:solidFill>
                <a:latin typeface="Montserrat"/>
                <a:ea typeface="Montserrat"/>
                <a:cs typeface="Montserrat"/>
                <a:sym typeface="Montserrat"/>
              </a:rPr>
              <a:t>transcription prediction: </a:t>
            </a:r>
            <a:b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HOW DO I SET UP A DRECT ADBIT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9543693" y="3188851"/>
            <a:ext cx="235458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HuBERT - Sample 4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9543693" y="3758208"/>
            <a:ext cx="3341608" cy="2132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FFD1A7"/>
              </a:buClr>
              <a:buSzPts val="1750"/>
              <a:buFont typeface="Montserrat"/>
              <a:buNone/>
            </a:pPr>
            <a:r>
              <a:rPr b="1" i="0" lang="en-US" sz="1750" u="none" cap="none" strike="noStrike">
                <a:solidFill>
                  <a:srgbClr val="FFD1A7"/>
                </a:solidFill>
                <a:latin typeface="Montserrat"/>
                <a:ea typeface="Montserrat"/>
                <a:cs typeface="Montserrat"/>
                <a:sym typeface="Montserrat"/>
              </a:rPr>
              <a:t>transcription referece: </a:t>
            </a:r>
            <a:b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HOW DO I SET UP A DIRECT DEBIT </a:t>
            </a:r>
            <a:b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1750" u="none" cap="none" strike="noStrike">
                <a:solidFill>
                  <a:srgbClr val="FFD1A7"/>
                </a:solidFill>
                <a:latin typeface="Montserrat"/>
                <a:ea typeface="Montserrat"/>
                <a:cs typeface="Montserrat"/>
                <a:sym typeface="Montserrat"/>
              </a:rPr>
              <a:t>transcription prediction: </a:t>
            </a:r>
            <a:b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HOW DO I SET UP A DIRECT ABBIT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9" name="Google Shape;179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"/>
          <p:cNvSpPr/>
          <p:nvPr/>
        </p:nvSpPr>
        <p:spPr>
          <a:xfrm>
            <a:off x="1760220" y="1658422"/>
            <a:ext cx="800100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374"/>
              <a:buFont typeface="Barlow"/>
              <a:buNone/>
            </a:pPr>
            <a:r>
              <a:rPr b="1" i="0" lang="en-US" sz="437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Perbandingan: Evaluation Metric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1760220" y="2686050"/>
            <a:ext cx="637794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WER (Word Error Rate) &amp; CER (Character Error Rate)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1760220" y="3588663"/>
            <a:ext cx="231648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Whisper - Sample 1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2"/>
          <p:cNvSpPr/>
          <p:nvPr/>
        </p:nvSpPr>
        <p:spPr>
          <a:xfrm>
            <a:off x="1760220" y="4158020"/>
            <a:ext cx="3341608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WER: 0.0 </a:t>
            </a:r>
            <a:b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CER: 0.0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/>
          <p:nvPr/>
        </p:nvSpPr>
        <p:spPr>
          <a:xfrm>
            <a:off x="1760220" y="5090993"/>
            <a:ext cx="238506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Whisper - Sample 4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1760220" y="5660350"/>
            <a:ext cx="3341608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WER: 0.25 </a:t>
            </a:r>
            <a:b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CER: 0.1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5651421" y="3588663"/>
            <a:ext cx="257556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Wav2Vec2 - Sample 1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5651421" y="4158020"/>
            <a:ext cx="3342680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WER: 0.0 </a:t>
            </a:r>
            <a:b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CER: 0.0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5651421" y="5090993"/>
            <a:ext cx="264414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Wav2Vec2 - Sample 4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5651421" y="5660350"/>
            <a:ext cx="3342680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WER: 0.25 </a:t>
            </a:r>
            <a:b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CER: 0.17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"/>
          <p:cNvSpPr/>
          <p:nvPr/>
        </p:nvSpPr>
        <p:spPr>
          <a:xfrm>
            <a:off x="9543693" y="3588663"/>
            <a:ext cx="228600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HuBERT - Sample 1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9543693" y="4158020"/>
            <a:ext cx="3341608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WER: 0.00 </a:t>
            </a:r>
            <a:b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CER: 0.00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9543693" y="5090993"/>
            <a:ext cx="235458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HuBERT - Sample 4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543693" y="5660350"/>
            <a:ext cx="3341608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WER: 0.12 </a:t>
            </a:r>
            <a:b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CER: 0.07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01" name="Google Shape;201;p1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1760220" y="1082754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374"/>
              <a:buFont typeface="Barlow"/>
              <a:buNone/>
            </a:pPr>
            <a:r>
              <a:rPr b="1" i="0" lang="en-US" sz="437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Improvement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3"/>
          <p:cNvSpPr/>
          <p:nvPr/>
        </p:nvSpPr>
        <p:spPr>
          <a:xfrm>
            <a:off x="7265313" y="2221468"/>
            <a:ext cx="99893" cy="4925258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7565172" y="2595027"/>
            <a:ext cx="777597" cy="99893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"/>
          <p:cNvSpPr/>
          <p:nvPr/>
        </p:nvSpPr>
        <p:spPr>
          <a:xfrm>
            <a:off x="7065228" y="2395061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7257990" y="2436733"/>
            <a:ext cx="11430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624"/>
              <a:buFont typeface="Barlow"/>
              <a:buNone/>
            </a:pPr>
            <a:r>
              <a:rPr b="1" i="0" lang="en-US" sz="262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8537258" y="2443639"/>
            <a:ext cx="4332923" cy="104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Some transcriptions from the dataset are not accurate, need to review in depth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/>
          <p:nvPr/>
        </p:nvSpPr>
        <p:spPr>
          <a:xfrm>
            <a:off x="8537258" y="3707368"/>
            <a:ext cx="4332923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Lebih dalam me-</a:t>
            </a:r>
            <a:r>
              <a:rPr b="0" i="1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 dataset agar kualitas dataset benar-benar bagus. GARBAGE IN, GARBAGE OUT!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3"/>
          <p:cNvSpPr/>
          <p:nvPr/>
        </p:nvSpPr>
        <p:spPr>
          <a:xfrm>
            <a:off x="6287631" y="3705880"/>
            <a:ext cx="777597" cy="99893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7065228" y="3505914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7223700" y="3547586"/>
            <a:ext cx="18288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624"/>
              <a:buFont typeface="Barlow"/>
              <a:buNone/>
            </a:pPr>
            <a:r>
              <a:rPr b="1" i="0" lang="en-US" sz="262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2267903" y="3554492"/>
            <a:ext cx="382524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Remove the background noises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1760220" y="4123849"/>
            <a:ext cx="4332923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Kualitas suara pada dataset sangat mempengaruhi kemampuan yang dipahami oleh model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3"/>
          <p:cNvSpPr/>
          <p:nvPr/>
        </p:nvSpPr>
        <p:spPr>
          <a:xfrm>
            <a:off x="7565172" y="5591473"/>
            <a:ext cx="777597" cy="99893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7065228" y="5391507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7223700" y="5433179"/>
            <a:ext cx="18288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624"/>
              <a:buFont typeface="Barlow"/>
              <a:buNone/>
            </a:pPr>
            <a:r>
              <a:rPr b="1" i="0" lang="en-US" sz="262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8537258" y="5440085"/>
            <a:ext cx="422148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Fine-tune the model on larger data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8537258" y="6009442"/>
            <a:ext cx="4332923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Membuat model lebih baik lagi dengan data yang lebih banyak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26" name="Google Shape;226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1333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/>
          <p:nvPr/>
        </p:nvSpPr>
        <p:spPr>
          <a:xfrm>
            <a:off x="1760220" y="3334583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374"/>
              <a:buFont typeface="Barlow"/>
              <a:buNone/>
            </a:pPr>
            <a:r>
              <a:rPr b="1" i="0" lang="en-US" sz="437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Latar Belakang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2115622" y="4362212"/>
            <a:ext cx="10754558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Project ke-3 Bootcamp IndonesiaAI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2115622" y="4806434"/>
            <a:ext cx="10754558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Calibri"/>
              <a:buAutoNum type="arabicPeriod" startAt="2"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ASR dikembangkan untuk membantu manusia dalam berinteraksi dengan perangkat secara verbal, meningkatkan aksesibilitas, meningkatkan akurasi, membantu pembelajaran bahasa kedua, meningkatkan pengalaman pelanggan, meningkatkan efektivitas, dan meningkatkan produktivitas dalam berbagai aplikasi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3" name="Google Shape;33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/>
          <p:nvPr/>
        </p:nvSpPr>
        <p:spPr>
          <a:xfrm>
            <a:off x="6319599" y="2468166"/>
            <a:ext cx="3555087" cy="555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7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3499"/>
              <a:buFont typeface="Barlow"/>
              <a:buNone/>
            </a:pPr>
            <a:r>
              <a:rPr b="1" i="0" lang="en-US" sz="3499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Dataset MInDS-14 </a:t>
            </a:r>
            <a:endParaRPr b="0" i="0" sz="34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6319599" y="3273504"/>
            <a:ext cx="74775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MInDS-14 adalah sumber daya training dan evaluasi tugas deteksi intensi dengan data audio dan dapat diaksis di url: </a:t>
            </a:r>
            <a:r>
              <a:rPr b="0" i="0" lang="en-US" sz="1750" u="sng" cap="none" strike="noStrike">
                <a:solidFill>
                  <a:srgbClr val="60A9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https://huggingface.co/datasets/PolyAI/minds14</a:t>
            </a: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. Paper mengenai info detail data MInDS-14 berjudul Multilingual and Cross-Lingual Intent Detection from Spoken Data. Dataset ini mencakup 14 intensi yang diambil dari sistem komersial di domain e-banking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4" name="Google Shape;44;p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1760220" y="1177647"/>
            <a:ext cx="784860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374"/>
              <a:buFont typeface="Barlow"/>
              <a:buNone/>
            </a:pPr>
            <a:r>
              <a:rPr b="1" i="0" lang="en-US" sz="437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Exploratory Data Analysis (EDA)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3" name="Google Shape;53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0220" y="2316361"/>
            <a:ext cx="11109960" cy="1114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" name="Google Shape;5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0220" y="3930372"/>
            <a:ext cx="5283994" cy="96678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"/>
          <p:cNvSpPr/>
          <p:nvPr/>
        </p:nvSpPr>
        <p:spPr>
          <a:xfrm>
            <a:off x="1760220" y="5147072"/>
            <a:ext cx="26662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624"/>
              <a:buFont typeface="Barlow"/>
              <a:buNone/>
            </a:pPr>
            <a:r>
              <a:rPr b="1" i="0" lang="en-US" sz="262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Waveform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1760220" y="5785723"/>
            <a:ext cx="5283994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representasi visual sinyal audio yang menunjukkan bagaimana amplitudo berubah seiring waktu.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7" name="Google Shape;5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93806" y="3930372"/>
            <a:ext cx="5283994" cy="98833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/>
          <p:nvPr/>
        </p:nvSpPr>
        <p:spPr>
          <a:xfrm>
            <a:off x="7593806" y="5168622"/>
            <a:ext cx="26662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624"/>
              <a:buFont typeface="Barlow"/>
              <a:buNone/>
            </a:pPr>
            <a:r>
              <a:rPr b="1" i="0" lang="en-US" sz="262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Spectogram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7593806" y="5807273"/>
            <a:ext cx="5283994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representasi visual dari spektrum frekuensi sinyal audio seiring waktu.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0" name="Google Shape;60;p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1760220" y="1460421"/>
            <a:ext cx="784860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374"/>
              <a:buFont typeface="Barlow"/>
              <a:buNone/>
            </a:pPr>
            <a:r>
              <a:rPr b="1" i="0" lang="en-US" sz="437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Exploratory Data Analysis (EDA)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9" name="Google Shape;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220" y="2737961"/>
            <a:ext cx="5283994" cy="10076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"/>
          <p:cNvSpPr/>
          <p:nvPr/>
        </p:nvSpPr>
        <p:spPr>
          <a:xfrm>
            <a:off x="1760220" y="3995499"/>
            <a:ext cx="26662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624"/>
              <a:buFont typeface="Barlow"/>
              <a:buNone/>
            </a:pPr>
            <a:r>
              <a:rPr b="1" i="0" lang="en-US" sz="262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MFCC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760220" y="4634151"/>
            <a:ext cx="5283994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Mel Frequency Cepstral Coefficients adalah fitur yang digunakan dalam ASR untuk merepresentasikan sinyal audio.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2" name="Google Shape;7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3806" y="2737961"/>
            <a:ext cx="5283994" cy="152114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/>
          <p:nvPr/>
        </p:nvSpPr>
        <p:spPr>
          <a:xfrm>
            <a:off x="7593806" y="4509016"/>
            <a:ext cx="26662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624"/>
              <a:buFont typeface="Barlow"/>
              <a:buNone/>
            </a:pPr>
            <a:r>
              <a:rPr b="1" i="0" lang="en-US" sz="262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FFT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7593806" y="5147667"/>
            <a:ext cx="5283994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Fast Fourier Transform merupakan metode yang digunakan untuk mentransformasi sinyal suara menjadi spectrum suara berbasis sinyal frekuensi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5" name="Google Shape;75;p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>
            <a:off x="1760220" y="1279088"/>
            <a:ext cx="784860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374"/>
              <a:buFont typeface="Barlow"/>
              <a:buNone/>
            </a:pPr>
            <a:r>
              <a:rPr b="1" i="0" lang="en-US" sz="437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Exploratory Data Analysis (EDA)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220" y="2417802"/>
            <a:ext cx="5388293" cy="33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1760220" y="6025634"/>
            <a:ext cx="310896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Jumlah Data Setiap Kelas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1760220" y="6594991"/>
            <a:ext cx="5388293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7" name="Google Shape;8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768" y="2417802"/>
            <a:ext cx="5388412" cy="33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/>
          <p:nvPr/>
        </p:nvSpPr>
        <p:spPr>
          <a:xfrm>
            <a:off x="7481768" y="6025634"/>
            <a:ext cx="5388412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187"/>
              <a:buFont typeface="Barlow"/>
              <a:buNone/>
            </a:pPr>
            <a:r>
              <a:rPr b="1" i="0" lang="en-US" sz="2187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Transkripsi Panjang Distribusi per Kelas Intent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9" name="Google Shape;89;p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3558540" y="543520"/>
            <a:ext cx="7513320" cy="617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6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3891"/>
              <a:buFont typeface="Barlow"/>
              <a:buNone/>
            </a:pPr>
            <a:r>
              <a:rPr b="1" i="0" lang="en-US" sz="3891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Model Pre-Trained yang Digunakan</a:t>
            </a:r>
            <a:endParaRPr b="0" i="0" sz="389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2373392" y="4849773"/>
            <a:ext cx="9883616" cy="8894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4750415" y="4849773"/>
            <a:ext cx="88940" cy="691753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4572595" y="4627483"/>
            <a:ext cx="444698" cy="444698"/>
          </a:xfrm>
          <a:prstGeom prst="roundRect">
            <a:avLst>
              <a:gd fmla="val 26671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4741545" y="4664512"/>
            <a:ext cx="106680" cy="370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67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35"/>
              <a:buFont typeface="Barlow"/>
              <a:buNone/>
            </a:pPr>
            <a:r>
              <a:rPr b="1" i="0" lang="en-US" sz="2335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0" i="0" sz="23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3806547" y="5739289"/>
            <a:ext cx="1976676" cy="30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1945"/>
              <a:buFont typeface="Barlow"/>
              <a:buNone/>
            </a:pPr>
            <a:r>
              <a:rPr b="1" i="0" lang="en-US" sz="1945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wav2vec2</a:t>
            </a:r>
            <a:endParaRPr b="0" i="0" sz="194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2571036" y="6245662"/>
            <a:ext cx="4447699" cy="12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25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556"/>
              <a:buFont typeface="Montserrat"/>
              <a:buNone/>
            </a:pPr>
            <a:r>
              <a:rPr b="0" i="0" lang="en-US" sz="1556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Model Wav2Vec2 dilatih menggunakan metode connectionist temporal classification (CTC) untuk menghasilkan representasi ucapan yang dapat dianalisis</a:t>
            </a:r>
            <a:endParaRPr b="0" i="0" sz="155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7270730" y="4158020"/>
            <a:ext cx="88940" cy="691753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7092910" y="4627483"/>
            <a:ext cx="444698" cy="444698"/>
          </a:xfrm>
          <a:prstGeom prst="roundRect">
            <a:avLst>
              <a:gd fmla="val 26671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231380" y="4664512"/>
            <a:ext cx="167640" cy="370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67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35"/>
              <a:buFont typeface="Barlow"/>
              <a:buNone/>
            </a:pPr>
            <a:r>
              <a:rPr b="1" i="0" lang="en-US" sz="2335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0" i="0" sz="23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326862" y="1556504"/>
            <a:ext cx="1976676" cy="30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1945"/>
              <a:buFont typeface="Barlow"/>
              <a:buNone/>
            </a:pPr>
            <a:r>
              <a:rPr b="1" i="0" lang="en-US" sz="1945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Whisper</a:t>
            </a:r>
            <a:endParaRPr b="0" i="0" sz="194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5091351" y="2062877"/>
            <a:ext cx="4447699" cy="1897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25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556"/>
              <a:buFont typeface="Montserrat"/>
              <a:buNone/>
            </a:pPr>
            <a:r>
              <a:rPr b="0" i="0" lang="en-US" sz="1556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Whisper menggunakan fitur mel (mel features) sebagai input dan memiliki parameter seperti ukuran kosakata (vocab_size), jumlah fitur mel (num_mel_bins), dan jumlah lapisan encoder (encoder_layers)</a:t>
            </a:r>
            <a:endParaRPr b="0" i="0" sz="155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9791045" y="4849773"/>
            <a:ext cx="88940" cy="691753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9613225" y="4627483"/>
            <a:ext cx="444698" cy="444698"/>
          </a:xfrm>
          <a:prstGeom prst="roundRect">
            <a:avLst>
              <a:gd fmla="val 26671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9755505" y="4664512"/>
            <a:ext cx="160020" cy="370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67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35"/>
              <a:buFont typeface="Barlow"/>
              <a:buNone/>
            </a:pPr>
            <a:r>
              <a:rPr b="1" i="0" lang="en-US" sz="2335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0" i="0" sz="23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8341995" y="5739289"/>
            <a:ext cx="2987040" cy="30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1945"/>
              <a:buFont typeface="Barlow"/>
              <a:buNone/>
            </a:pPr>
            <a:r>
              <a:rPr b="1" i="0" lang="en-US" sz="1945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HuBERT (Hidden Unit BERT)</a:t>
            </a:r>
            <a:endParaRPr b="0" i="0" sz="194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7611666" y="6245662"/>
            <a:ext cx="4447699" cy="948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25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556"/>
              <a:buFont typeface="Montserrat"/>
              <a:buNone/>
            </a:pPr>
            <a:r>
              <a:rPr b="0" i="0" lang="en-US" sz="1556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Model Hubert menggunakan arsitektur BERT (Bidirectional Encoder Representations from Transformers)</a:t>
            </a:r>
            <a:endParaRPr b="0" i="0" sz="155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7611666" y="7372231"/>
            <a:ext cx="4447699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00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6"/>
              <a:buFont typeface="Calibri"/>
              <a:buNone/>
            </a:pPr>
            <a:r>
              <a:t/>
            </a:r>
            <a:endParaRPr b="0" i="0" sz="155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5" name="Google Shape;115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107406" y="573048"/>
            <a:ext cx="6355080" cy="52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2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3281"/>
              <a:buFont typeface="Barlow"/>
              <a:buNone/>
            </a:pPr>
            <a:r>
              <a:rPr b="1" i="0" lang="en-US" sz="3281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Perbandingan: Parameter Training</a:t>
            </a:r>
            <a:endParaRPr b="0" i="0" sz="32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2107406" y="1536263"/>
            <a:ext cx="2499717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460"/>
              <a:buFont typeface="Barlow"/>
              <a:buNone/>
            </a:pPr>
            <a:r>
              <a:rPr b="1" i="0" lang="en-US" sz="2460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Whisper</a:t>
            </a:r>
            <a:endParaRPr b="0" i="0" sz="24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2107406" y="2135029"/>
            <a:ext cx="3570684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6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312"/>
              <a:buFont typeface="Montserrat"/>
              <a:buNone/>
            </a:pP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training_args = Seq2SeqTrainingArguments(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output_dir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="./whisper-tiny-minds14",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per_device_train_batch_size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=32,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gradient_accumulation_steps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=2,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learning_rate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=1e-5, </a:t>
            </a:r>
            <a:r>
              <a:rPr b="1" i="0" lang="en-US" sz="1312" u="none" cap="none" strike="noStrike">
                <a:solidFill>
                  <a:srgbClr val="AFCBF8"/>
                </a:solidFill>
                <a:latin typeface="Montserrat"/>
                <a:ea typeface="Montserrat"/>
                <a:cs typeface="Montserrat"/>
                <a:sym typeface="Montserrat"/>
              </a:rPr>
              <a:t>lr_scheduler_type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="constant_with_warmup", warmup_steps=50, max_steps=1000,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gradient_checkpointing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=True, fp16=True,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fp16_full_eval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=True,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evaluation_strategy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="steps", </a:t>
            </a:r>
            <a:r>
              <a:rPr b="1" i="0" lang="en-US" sz="1312" u="none" cap="none" strike="noStrike">
                <a:solidFill>
                  <a:srgbClr val="AFCBF8"/>
                </a:solidFill>
                <a:latin typeface="Montserrat"/>
                <a:ea typeface="Montserrat"/>
                <a:cs typeface="Montserrat"/>
                <a:sym typeface="Montserrat"/>
              </a:rPr>
              <a:t>per_device_eval_batch_size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=2, </a:t>
            </a:r>
            <a:r>
              <a:rPr b="1" i="0" lang="en-US" sz="1312" u="none" cap="none" strike="noStrike">
                <a:solidFill>
                  <a:srgbClr val="AFCBF8"/>
                </a:solidFill>
                <a:latin typeface="Montserrat"/>
                <a:ea typeface="Montserrat"/>
                <a:cs typeface="Montserrat"/>
                <a:sym typeface="Montserrat"/>
              </a:rPr>
              <a:t>predict_with_generate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=True, </a:t>
            </a:r>
            <a:r>
              <a:rPr b="1" i="0" lang="en-US" sz="1312" u="none" cap="none" strike="noStrike">
                <a:solidFill>
                  <a:srgbClr val="AFCBF8"/>
                </a:solidFill>
                <a:latin typeface="Montserrat"/>
                <a:ea typeface="Montserrat"/>
                <a:cs typeface="Montserrat"/>
                <a:sym typeface="Montserrat"/>
              </a:rPr>
              <a:t>generation_max_length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=225,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save_steps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=500, eval_steps=500,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logging_steps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=25,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load_best_model_at_end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=True,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metric_for_best_model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="wer",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greater_is_better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=False, push_to_hub=True, )</a:t>
            </a:r>
            <a:endParaRPr b="0" i="0" sz="13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6193869" y="1536263"/>
            <a:ext cx="2499717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460"/>
              <a:buFont typeface="Barlow"/>
              <a:buNone/>
            </a:pPr>
            <a:r>
              <a:rPr b="1" i="0" lang="en-US" sz="2460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Wav2Vec2</a:t>
            </a:r>
            <a:endParaRPr b="0" i="0" sz="24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6193869" y="2135029"/>
            <a:ext cx="2914174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6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312"/>
              <a:buFont typeface="Montserrat"/>
              <a:buNone/>
            </a:pP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training_args = TrainingArguments(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output_dir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="asr_mind_model",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per_device_train_batch_size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=4, </a:t>
            </a:r>
            <a:r>
              <a:rPr b="1" i="0" lang="en-US" sz="1312" u="none" cap="none" strike="noStrike">
                <a:solidFill>
                  <a:srgbClr val="D8AFF8"/>
                </a:solidFill>
                <a:latin typeface="Montserrat"/>
                <a:ea typeface="Montserrat"/>
                <a:cs typeface="Montserrat"/>
                <a:sym typeface="Montserrat"/>
              </a:rPr>
              <a:t>per_device_eval_batch_size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=4,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gradient_accumulation_steps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=2,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 learning_rate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=1e-4, warmup_steps=500, max_steps=3000,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gradient_checkpointing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=True,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fp16=True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, # True only use GPU/ CUDA </a:t>
            </a:r>
            <a:b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1312" u="none" cap="none" strike="noStrike">
                <a:solidFill>
                  <a:srgbClr val="D8AFF8"/>
                </a:solidFill>
                <a:latin typeface="Montserrat"/>
                <a:ea typeface="Montserrat"/>
                <a:cs typeface="Montserrat"/>
                <a:sym typeface="Montserrat"/>
              </a:rPr>
              <a:t>group_by_length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=True,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evaluation_strategy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="steps",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save_steps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=500, eval_steps=500,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logging_steps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=500,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load_best_model_at_end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=True,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metric_for_best_model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="wer",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greater_is_better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=False, # push_to_hub=True, )</a:t>
            </a:r>
            <a:endParaRPr b="0" i="0" sz="13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9623822" y="1536263"/>
            <a:ext cx="2499717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460"/>
              <a:buFont typeface="Barlow"/>
              <a:buNone/>
            </a:pPr>
            <a:r>
              <a:rPr b="1" i="0" lang="en-US" sz="2460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HuBERT</a:t>
            </a:r>
            <a:endParaRPr b="0" i="0" sz="24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9623822" y="2135029"/>
            <a:ext cx="2914174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6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312"/>
              <a:buFont typeface="Montserrat"/>
              <a:buNone/>
            </a:pP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training_args = TrainingArguments(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output_dir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="asr_mind_model",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per_device_train_batch_size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=1, </a:t>
            </a:r>
            <a:r>
              <a:rPr b="1" i="0" lang="en-US" sz="1312" u="none" cap="none" strike="noStrike">
                <a:solidFill>
                  <a:srgbClr val="D8AFF8"/>
                </a:solidFill>
                <a:latin typeface="Montserrat"/>
                <a:ea typeface="Montserrat"/>
                <a:cs typeface="Montserrat"/>
                <a:sym typeface="Montserrat"/>
              </a:rPr>
              <a:t>per_device_eval_batch_size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=1,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gradient_accumulation_steps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=2,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learning_rate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=1e-4, warmup_steps=500, max_steps=3000,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gradient_checkpointing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=True,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fp16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=True, </a:t>
            </a:r>
            <a:b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1312" u="none" cap="none" strike="noStrike">
                <a:solidFill>
                  <a:srgbClr val="D8AFF8"/>
                </a:solidFill>
                <a:latin typeface="Montserrat"/>
                <a:ea typeface="Montserrat"/>
                <a:cs typeface="Montserrat"/>
                <a:sym typeface="Montserrat"/>
              </a:rPr>
              <a:t>group_by_length=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True,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evaluation_strategy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="steps",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save_steps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=500, eval_steps=500,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logging_steps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=500,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load_best_model_at_end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=True,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metric_for_best_model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="wer", </a:t>
            </a:r>
            <a:r>
              <a:rPr b="1" i="0" lang="en-US" sz="1312" u="none" cap="none" strike="noStrike">
                <a:solidFill>
                  <a:srgbClr val="F9D933"/>
                </a:solidFill>
                <a:latin typeface="Montserrat"/>
                <a:ea typeface="Montserrat"/>
                <a:cs typeface="Montserrat"/>
                <a:sym typeface="Montserrat"/>
              </a:rPr>
              <a:t>greater_is_better</a:t>
            </a:r>
            <a:r>
              <a:rPr b="0" i="0" lang="en-US" sz="1312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=False, # push_to_hub=True, )</a:t>
            </a:r>
            <a:endParaRPr b="0" i="0" sz="13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0" name="Google Shape;130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760220" y="1848326"/>
            <a:ext cx="6019800" cy="555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7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3499"/>
              <a:buFont typeface="Barlow"/>
              <a:buNone/>
            </a:pPr>
            <a:r>
              <a:rPr b="1" i="0" lang="en-US" sz="3499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Perbandingan: Output Training</a:t>
            </a:r>
            <a:endParaRPr b="0" i="0" sz="34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9" name="Google Shape;1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220" y="2903577"/>
            <a:ext cx="3341608" cy="104632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/>
          <p:nvPr/>
        </p:nvSpPr>
        <p:spPr>
          <a:xfrm>
            <a:off x="1760220" y="4199811"/>
            <a:ext cx="26662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624"/>
              <a:buFont typeface="Barlow"/>
              <a:buNone/>
            </a:pPr>
            <a:r>
              <a:rPr b="1" i="0" lang="en-US" sz="262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Whisper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1760220" y="4838462"/>
            <a:ext cx="3341608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2" name="Google Shape;14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1421" y="2903577"/>
            <a:ext cx="3341608" cy="203370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/>
          <p:nvPr/>
        </p:nvSpPr>
        <p:spPr>
          <a:xfrm>
            <a:off x="5651421" y="5187196"/>
            <a:ext cx="26662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624"/>
              <a:buFont typeface="Barlow"/>
              <a:buNone/>
            </a:pPr>
            <a:r>
              <a:rPr b="1" i="0" lang="en-US" sz="262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Wav2Vec2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5651421" y="5825847"/>
            <a:ext cx="3341608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5" name="Google Shape;14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42621" y="2903577"/>
            <a:ext cx="3339465" cy="18173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/>
          <p:nvPr/>
        </p:nvSpPr>
        <p:spPr>
          <a:xfrm>
            <a:off x="9542621" y="4970859"/>
            <a:ext cx="26662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624"/>
              <a:buFont typeface="Barlow"/>
              <a:buNone/>
            </a:pPr>
            <a:r>
              <a:rPr b="1" i="0" lang="en-US" sz="2624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HuBERT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9542621" y="5609511"/>
            <a:ext cx="3341608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8" name="Google Shape;148;p9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2023-08-25T23:48:13Z</dcterms:created>
  <dc:creator>PptxGenJS</dc:creator>
</cp:coreProperties>
</file>