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76" r:id="rId2"/>
    <p:sldId id="279" r:id="rId3"/>
    <p:sldId id="269" r:id="rId4"/>
    <p:sldId id="277" r:id="rId5"/>
    <p:sldId id="278" r:id="rId6"/>
    <p:sldId id="268" r:id="rId7"/>
    <p:sldId id="285" r:id="rId8"/>
    <p:sldId id="284" r:id="rId9"/>
    <p:sldId id="273" r:id="rId10"/>
    <p:sldId id="283" r:id="rId11"/>
    <p:sldId id="275" r:id="rId12"/>
    <p:sldId id="280" r:id="rId13"/>
    <p:sldId id="281" r:id="rId14"/>
    <p:sldId id="282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k" initials="D" lastIdx="1" clrIdx="0">
    <p:extLst>
      <p:ext uri="{19B8F6BF-5375-455C-9EA6-DF929625EA0E}">
        <p15:presenceInfo xmlns:p15="http://schemas.microsoft.com/office/powerpoint/2012/main" userId="Dani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AC87"/>
    <a:srgbClr val="CECECE"/>
    <a:srgbClr val="9F6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248DF-758A-4633-87BB-AF633B9EA95B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0A4F2-F94E-4F78-A685-7E1161CA64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545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A4F2-F94E-4F78-A685-7E1161CA649F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2031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Sean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A4F2-F94E-4F78-A685-7E1161CA649F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6410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Sean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A4F2-F94E-4F78-A685-7E1161CA649F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9131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Sean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A4F2-F94E-4F78-A685-7E1161CA649F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6707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 (&lt;2 minutes)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A4F2-F94E-4F78-A685-7E1161CA649F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4230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</a:p>
          <a:p>
            <a:r>
              <a:rPr lang="de-DE" dirty="0"/>
              <a:t>Replace text-based search by image-based search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A4F2-F94E-4F78-A685-7E1161CA649F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9541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Make it more convenient to find media related to given topic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A4F2-F94E-4F78-A685-7E1161CA649F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6122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 (+-2 minutes until the end of this slide)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A4F2-F94E-4F78-A685-7E1161CA649F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9322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Gilbert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A4F2-F94E-4F78-A685-7E1161CA649F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9273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Gilbert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A4F2-F94E-4F78-A685-7E1161CA649F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5646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Gilbert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A4F2-F94E-4F78-A685-7E1161CA649F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3570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Gilbert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A4F2-F94E-4F78-A685-7E1161CA649F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6447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Gilbert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A4F2-F94E-4F78-A685-7E1161CA649F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3643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DC8-6DE6-4B13-9DF8-E7637A4B7A8D}" type="datetime1">
              <a:rPr lang="nl-NL" smtClean="0"/>
              <a:t>19-12-2018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89EE-F0BB-42A7-ABD8-52573E2E92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445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351-C8CC-436B-86B4-1EB986B48C59}" type="datetime1">
              <a:rPr lang="nl-NL" smtClean="0"/>
              <a:t>19-12-2018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89EE-F0BB-42A7-ABD8-52573E2E92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298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B882-6731-401D-B835-1483F68D4D05}" type="datetime1">
              <a:rPr lang="nl-NL" smtClean="0"/>
              <a:t>19-12-2018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89EE-F0BB-42A7-ABD8-52573E2E92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691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3BB4-EDBD-4274-AB91-DE52928C2EE3}" type="datetime1">
              <a:rPr lang="nl-NL" smtClean="0"/>
              <a:t>19-12-2018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89EE-F0BB-42A7-ABD8-52573E2E92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112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2EBE-107B-421D-B7FE-4C8011D1B4D0}" type="datetime1">
              <a:rPr lang="nl-NL" smtClean="0"/>
              <a:t>19-12-2018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89EE-F0BB-42A7-ABD8-52573E2E92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47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AF31-BAD7-48E3-96AC-991EE667ABB4}" type="datetime1">
              <a:rPr lang="nl-NL" smtClean="0"/>
              <a:t>19-12-2018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89EE-F0BB-42A7-ABD8-52573E2E92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769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85B1-2E5E-4C9C-864C-4D27009D0E8B}" type="datetime1">
              <a:rPr lang="nl-NL" smtClean="0"/>
              <a:t>19-12-2018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89EE-F0BB-42A7-ABD8-52573E2E92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537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A298-0724-4703-B811-AFE18D3B97BA}" type="datetime1">
              <a:rPr lang="nl-NL" smtClean="0"/>
              <a:t>19-12-2018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89EE-F0BB-42A7-ABD8-52573E2E92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426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B360-DC85-4007-9F8A-C2B78CAB3D55}" type="datetime1">
              <a:rPr lang="nl-NL" smtClean="0"/>
              <a:t>19-12-2018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89EE-F0BB-42A7-ABD8-52573E2E92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371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9483-ED09-40B0-B233-877249F8299E}" type="datetime1">
              <a:rPr lang="nl-NL" smtClean="0"/>
              <a:t>19-12-2018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89EE-F0BB-42A7-ABD8-52573E2E92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648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57D4-2DB6-471E-B5E4-03CB52BD1A34}" type="datetime1">
              <a:rPr lang="nl-NL" smtClean="0"/>
              <a:t>19-12-2018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89EE-F0BB-42A7-ABD8-52573E2E92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004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E3BC3-C659-4D41-A212-4A2574585D13}" type="datetime1">
              <a:rPr lang="nl-NL" smtClean="0"/>
              <a:t>19-12-2018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089EE-F0BB-42A7-ABD8-52573E2E92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796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05F34572-445D-4DD3-8B4B-987C9B5EF063}"/>
              </a:ext>
            </a:extLst>
          </p:cNvPr>
          <p:cNvSpPr/>
          <p:nvPr/>
        </p:nvSpPr>
        <p:spPr>
          <a:xfrm>
            <a:off x="-25167" y="-14025"/>
            <a:ext cx="1012153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C1D6DE-14B3-4DC6-A1CA-FBE6928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517" y="1633663"/>
            <a:ext cx="7021007" cy="1396801"/>
          </a:xfrm>
        </p:spPr>
        <p:txBody>
          <a:bodyPr>
            <a:normAutofit/>
          </a:bodyPr>
          <a:lstStyle/>
          <a:p>
            <a:pPr algn="ctr"/>
            <a:r>
              <a:rPr lang="nl-NL" b="1" dirty="0">
                <a:latin typeface="Futura (Light)" panose="020B7200000000000000" pitchFamily="34" charset="0"/>
              </a:rPr>
              <a:t>Using Computer Vision to search YouTube Videos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C212625-3017-4EF5-933F-963B2D734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526"/>
          <a:stretch/>
        </p:blipFill>
        <p:spPr>
          <a:xfrm>
            <a:off x="10492331" y="-14024"/>
            <a:ext cx="1699669" cy="6872024"/>
          </a:xfrm>
          <a:prstGeom prst="rect">
            <a:avLst/>
          </a:prstGeom>
          <a:noFill/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A8C7C283-3E5B-4882-A8A3-EFB380E9824E}"/>
              </a:ext>
            </a:extLst>
          </p:cNvPr>
          <p:cNvSpPr/>
          <p:nvPr/>
        </p:nvSpPr>
        <p:spPr>
          <a:xfrm>
            <a:off x="10835911" y="0"/>
            <a:ext cx="1356089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8B9BC1E-F9BE-4C23-ADBE-F694CFC2A683}"/>
              </a:ext>
            </a:extLst>
          </p:cNvPr>
          <p:cNvSpPr/>
          <p:nvPr/>
        </p:nvSpPr>
        <p:spPr>
          <a:xfrm>
            <a:off x="10108814" y="-52252"/>
            <a:ext cx="382088" cy="6962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25E5C9B6-44E8-49CE-9544-1CD4EA6B8F09}"/>
              </a:ext>
            </a:extLst>
          </p:cNvPr>
          <p:cNvSpPr txBox="1"/>
          <p:nvPr/>
        </p:nvSpPr>
        <p:spPr>
          <a:xfrm>
            <a:off x="4256923" y="4341848"/>
            <a:ext cx="3900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Abadi Extra Light" panose="020B0204020104020204" pitchFamily="34" charset="0"/>
              </a:rPr>
              <a:t>Gilbert Hardeman		4357337    </a:t>
            </a:r>
            <a:br>
              <a:rPr lang="nl-NL" dirty="0">
                <a:latin typeface="Abadi Extra Light" panose="020B0204020104020204" pitchFamily="34" charset="0"/>
              </a:rPr>
            </a:br>
            <a:r>
              <a:rPr lang="nl-NL" dirty="0">
                <a:latin typeface="Abadi Extra Light" panose="020B0204020104020204" pitchFamily="34" charset="0"/>
              </a:rPr>
              <a:t>Lisa-Marie Plag			4969669</a:t>
            </a:r>
            <a:br>
              <a:rPr lang="nl-NL" dirty="0">
                <a:latin typeface="Abadi Extra Light" panose="020B0204020104020204" pitchFamily="34" charset="0"/>
              </a:rPr>
            </a:br>
            <a:r>
              <a:rPr lang="nl-NL" dirty="0">
                <a:latin typeface="Abadi Extra Light" panose="020B0204020104020204" pitchFamily="34" charset="0"/>
              </a:rPr>
              <a:t>Sean van der Meer 		4445546</a:t>
            </a:r>
            <a:br>
              <a:rPr lang="nl-NL" dirty="0">
                <a:latin typeface="Abadi Extra Light" panose="020B0204020104020204" pitchFamily="34" charset="0"/>
              </a:rPr>
            </a:br>
            <a:r>
              <a:rPr lang="nl-NL" dirty="0">
                <a:latin typeface="Abadi Extra Light" panose="020B0204020104020204" pitchFamily="34" charset="0"/>
              </a:rPr>
              <a:t>Daniek </a:t>
            </a:r>
            <a:r>
              <a:rPr lang="nl-NL" dirty="0" err="1">
                <a:latin typeface="Abadi Extra Light" panose="020B0204020104020204" pitchFamily="34" charset="0"/>
              </a:rPr>
              <a:t>Dieben</a:t>
            </a:r>
            <a:r>
              <a:rPr lang="nl-NL" dirty="0">
                <a:latin typeface="Abadi Extra Light" panose="020B0204020104020204" pitchFamily="34" charset="0"/>
              </a:rPr>
              <a:t> 		4448138   </a:t>
            </a:r>
            <a:br>
              <a:rPr lang="nl-NL" dirty="0">
                <a:latin typeface="Abadi Extra Light" panose="020B0204020104020204" pitchFamily="34" charset="0"/>
              </a:rPr>
            </a:br>
            <a:r>
              <a:rPr lang="nl-NL" dirty="0">
                <a:latin typeface="Abadi Extra Light" panose="020B0204020104020204" pitchFamily="34" charset="0"/>
              </a:rPr>
              <a:t>Britt Rooijakkers		4551451</a:t>
            </a:r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C73FFC67-D876-4440-BC9A-3FE049BD4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526"/>
          <a:stretch/>
        </p:blipFill>
        <p:spPr>
          <a:xfrm flipH="1">
            <a:off x="-28167" y="-28049"/>
            <a:ext cx="1699669" cy="6872024"/>
          </a:xfrm>
          <a:prstGeom prst="rect">
            <a:avLst/>
          </a:prstGeom>
          <a:noFill/>
        </p:spPr>
      </p:pic>
      <p:sp>
        <p:nvSpPr>
          <p:cNvPr id="21" name="Rechthoek 20">
            <a:extLst>
              <a:ext uri="{FF2B5EF4-FFF2-40B4-BE49-F238E27FC236}">
                <a16:creationId xmlns:a16="http://schemas.microsoft.com/office/drawing/2014/main" id="{94611851-86E3-45D4-A3FF-3F0EAA5654FF}"/>
              </a:ext>
            </a:extLst>
          </p:cNvPr>
          <p:cNvSpPr/>
          <p:nvPr/>
        </p:nvSpPr>
        <p:spPr>
          <a:xfrm flipH="1">
            <a:off x="-3194" y="-28049"/>
            <a:ext cx="1356089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9ECC7211-B36E-4DAF-9CE8-691BFA419689}"/>
              </a:ext>
            </a:extLst>
          </p:cNvPr>
          <p:cNvSpPr/>
          <p:nvPr/>
        </p:nvSpPr>
        <p:spPr>
          <a:xfrm flipH="1">
            <a:off x="1660403" y="-104503"/>
            <a:ext cx="382088" cy="6962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6E47F7F-EFFD-4943-8531-5C9DA0FF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89EE-F0BB-42A7-ABD8-52573E2E92EB}" type="slidenum">
              <a:rPr lang="nl-NL" smtClean="0"/>
              <a:t>1</a:t>
            </a:fld>
            <a:endParaRPr lang="nl-NL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FA8DCC3-62D8-4A3C-B6FB-32B7A92AF6B2}"/>
              </a:ext>
            </a:extLst>
          </p:cNvPr>
          <p:cNvSpPr txBox="1">
            <a:spLocks/>
          </p:cNvSpPr>
          <p:nvPr/>
        </p:nvSpPr>
        <p:spPr>
          <a:xfrm>
            <a:off x="4391164" y="3467592"/>
            <a:ext cx="3409671" cy="87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2800" dirty="0">
                <a:latin typeface="Futura (Light)" panose="020B7200000000000000" pitchFamily="34" charset="0"/>
              </a:rPr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46460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05F34572-445D-4DD3-8B4B-987C9B5EF063}"/>
              </a:ext>
            </a:extLst>
          </p:cNvPr>
          <p:cNvSpPr/>
          <p:nvPr/>
        </p:nvSpPr>
        <p:spPr>
          <a:xfrm>
            <a:off x="0" y="-14025"/>
            <a:ext cx="1012153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C1D6DE-14B3-4DC6-A1CA-FBE6928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59" y="464639"/>
            <a:ext cx="7503355" cy="1325563"/>
          </a:xfrm>
        </p:spPr>
        <p:txBody>
          <a:bodyPr/>
          <a:lstStyle/>
          <a:p>
            <a:pPr algn="ctr"/>
            <a:r>
              <a:rPr lang="nl-NL" dirty="0">
                <a:latin typeface="Abadi Extra Light" panose="020B0204020104020204" pitchFamily="34" charset="0"/>
              </a:rPr>
              <a:t>1.3 Convolutional neural network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C212625-3017-4EF5-933F-963B2D734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331" y="-14024"/>
            <a:ext cx="2251981" cy="6872024"/>
          </a:xfrm>
          <a:prstGeom prst="rect">
            <a:avLst/>
          </a:prstGeom>
          <a:noFill/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BA62F62F-653E-4AFD-B63D-ACE6F9BBE7FA}"/>
              </a:ext>
            </a:extLst>
          </p:cNvPr>
          <p:cNvCxnSpPr>
            <a:cxnSpLocks/>
          </p:cNvCxnSpPr>
          <p:nvPr/>
        </p:nvCxnSpPr>
        <p:spPr>
          <a:xfrm>
            <a:off x="2470638" y="653143"/>
            <a:ext cx="70514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5B6D048B-99C8-4EC8-97E4-567941318F87}"/>
              </a:ext>
            </a:extLst>
          </p:cNvPr>
          <p:cNvCxnSpPr>
            <a:cxnSpLocks/>
          </p:cNvCxnSpPr>
          <p:nvPr/>
        </p:nvCxnSpPr>
        <p:spPr>
          <a:xfrm>
            <a:off x="2470638" y="1637211"/>
            <a:ext cx="70514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>
            <a:extLst>
              <a:ext uri="{FF2B5EF4-FFF2-40B4-BE49-F238E27FC236}">
                <a16:creationId xmlns:a16="http://schemas.microsoft.com/office/drawing/2014/main" id="{A8C7C283-3E5B-4882-A8A3-EFB380E9824E}"/>
              </a:ext>
            </a:extLst>
          </p:cNvPr>
          <p:cNvSpPr/>
          <p:nvPr/>
        </p:nvSpPr>
        <p:spPr>
          <a:xfrm>
            <a:off x="10835911" y="-14025"/>
            <a:ext cx="1908402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8B9BC1E-F9BE-4C23-ADBE-F694CFC2A683}"/>
              </a:ext>
            </a:extLst>
          </p:cNvPr>
          <p:cNvSpPr/>
          <p:nvPr/>
        </p:nvSpPr>
        <p:spPr>
          <a:xfrm>
            <a:off x="10121537" y="-66276"/>
            <a:ext cx="382088" cy="6962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42D0DBE3-4E5A-4341-8ED8-4DD4FD778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951" y="1978025"/>
            <a:ext cx="7207250" cy="4414838"/>
          </a:xfrm>
        </p:spPr>
        <p:txBody>
          <a:bodyPr/>
          <a:lstStyle/>
          <a:p>
            <a:r>
              <a:rPr lang="en-GB" dirty="0">
                <a:latin typeface="Abadi Extra Light" panose="020B0204020104020204" pitchFamily="34" charset="0"/>
              </a:rPr>
              <a:t>Compare performance of different hyperparameters and optimization methods </a:t>
            </a:r>
          </a:p>
          <a:p>
            <a:endParaRPr lang="en-GB" dirty="0">
              <a:latin typeface="Abadi Extra Light" panose="020B0204020104020204" pitchFamily="34" charset="0"/>
            </a:endParaRPr>
          </a:p>
          <a:p>
            <a:r>
              <a:rPr lang="en-GB" dirty="0">
                <a:latin typeface="Abadi Extra Light" panose="020B0204020104020204" pitchFamily="34" charset="0"/>
              </a:rPr>
              <a:t>By the 9th of January we want to have a network with a </a:t>
            </a:r>
            <a:r>
              <a:rPr lang="en-GB" b="1" dirty="0">
                <a:latin typeface="Abadi Extra Light" panose="020B0204020104020204" pitchFamily="34" charset="0"/>
              </a:rPr>
              <a:t>success rate of at least 50%</a:t>
            </a:r>
          </a:p>
          <a:p>
            <a:endParaRPr lang="nl-NL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BCE9D8C-B1B6-4C99-810A-5D43495E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89EE-F0BB-42A7-ABD8-52573E2E92EB}" type="slidenum">
              <a:rPr lang="nl-NL" smtClean="0"/>
              <a:t>10</a:t>
            </a:fld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A3B705A6-BD30-4AA6-9498-99203E545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0" y="1782000"/>
            <a:ext cx="2005654" cy="3600000"/>
          </a:xfrm>
          <a:prstGeom prst="rect">
            <a:avLst/>
          </a:prstGeom>
        </p:spPr>
      </p:pic>
      <p:pic>
        <p:nvPicPr>
          <p:cNvPr id="14" name="Picture 2" descr="https://lh5.googleusercontent.com/SUkVHwJ7RpA7i5IdgvGDmZinn2eDhj2OpUKUM5d10LDBsFf6IjR_LWvYn9VFTzq3XJjbzWVCVhDst1cYF8B0fj6AdpNSErqX9opTCdjVtUt1hq7W-SrbjSDqBRYIriaadc-GdVv6_Q">
            <a:extLst>
              <a:ext uri="{FF2B5EF4-FFF2-40B4-BE49-F238E27FC236}">
                <a16:creationId xmlns:a16="http://schemas.microsoft.com/office/drawing/2014/main" id="{3DB2ECC2-31C1-486C-90CF-65BA5EE0B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77" y="4273150"/>
            <a:ext cx="6036321" cy="24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1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05F34572-445D-4DD3-8B4B-987C9B5EF063}"/>
              </a:ext>
            </a:extLst>
          </p:cNvPr>
          <p:cNvSpPr/>
          <p:nvPr/>
        </p:nvSpPr>
        <p:spPr>
          <a:xfrm>
            <a:off x="0" y="-14025"/>
            <a:ext cx="1012153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C1D6DE-14B3-4DC6-A1CA-FBE6928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464639"/>
            <a:ext cx="7384460" cy="1325563"/>
          </a:xfrm>
        </p:spPr>
        <p:txBody>
          <a:bodyPr/>
          <a:lstStyle/>
          <a:p>
            <a:pPr algn="ctr"/>
            <a:r>
              <a:rPr lang="nl-NL" dirty="0">
                <a:latin typeface="Abadi Extra Light" panose="020B0204020104020204" pitchFamily="34" charset="0"/>
              </a:rPr>
              <a:t>2.1 Check valid key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C212625-3017-4EF5-933F-963B2D734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331" y="-14024"/>
            <a:ext cx="2251981" cy="6872024"/>
          </a:xfrm>
          <a:prstGeom prst="rect">
            <a:avLst/>
          </a:prstGeom>
          <a:noFill/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BA62F62F-653E-4AFD-B63D-ACE6F9BBE7FA}"/>
              </a:ext>
            </a:extLst>
          </p:cNvPr>
          <p:cNvCxnSpPr>
            <a:cxnSpLocks/>
          </p:cNvCxnSpPr>
          <p:nvPr/>
        </p:nvCxnSpPr>
        <p:spPr>
          <a:xfrm>
            <a:off x="3161211" y="653143"/>
            <a:ext cx="553865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5B6D048B-99C8-4EC8-97E4-567941318F87}"/>
              </a:ext>
            </a:extLst>
          </p:cNvPr>
          <p:cNvCxnSpPr>
            <a:cxnSpLocks/>
          </p:cNvCxnSpPr>
          <p:nvPr/>
        </p:nvCxnSpPr>
        <p:spPr>
          <a:xfrm>
            <a:off x="3161211" y="1637211"/>
            <a:ext cx="553865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>
            <a:extLst>
              <a:ext uri="{FF2B5EF4-FFF2-40B4-BE49-F238E27FC236}">
                <a16:creationId xmlns:a16="http://schemas.microsoft.com/office/drawing/2014/main" id="{A8C7C283-3E5B-4882-A8A3-EFB380E9824E}"/>
              </a:ext>
            </a:extLst>
          </p:cNvPr>
          <p:cNvSpPr/>
          <p:nvPr/>
        </p:nvSpPr>
        <p:spPr>
          <a:xfrm>
            <a:off x="10835911" y="-14025"/>
            <a:ext cx="1908402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8B9BC1E-F9BE-4C23-ADBE-F694CFC2A683}"/>
              </a:ext>
            </a:extLst>
          </p:cNvPr>
          <p:cNvSpPr/>
          <p:nvPr/>
        </p:nvSpPr>
        <p:spPr>
          <a:xfrm>
            <a:off x="10121537" y="-66276"/>
            <a:ext cx="382088" cy="6962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42D0DBE3-4E5A-4341-8ED8-4DD4FD778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950" y="1978025"/>
            <a:ext cx="7383463" cy="4414838"/>
          </a:xfrm>
        </p:spPr>
        <p:txBody>
          <a:bodyPr>
            <a:normAutofit/>
          </a:bodyPr>
          <a:lstStyle/>
          <a:p>
            <a:r>
              <a:rPr lang="nl-NL" dirty="0">
                <a:latin typeface="Abadi Extra Light" panose="020B0204020104020204" pitchFamily="34" charset="0"/>
              </a:rPr>
              <a:t>The CNN </a:t>
            </a:r>
            <a:r>
              <a:rPr lang="nl-NL" dirty="0" err="1">
                <a:latin typeface="Abadi Extra Light" panose="020B0204020104020204" pitchFamily="34" charset="0"/>
              </a:rPr>
              <a:t>can</a:t>
            </a:r>
            <a:r>
              <a:rPr lang="nl-NL" dirty="0">
                <a:latin typeface="Abadi Extra Light" panose="020B0204020104020204" pitchFamily="34" charset="0"/>
              </a:rPr>
              <a:t> produce </a:t>
            </a:r>
            <a:r>
              <a:rPr lang="nl-NL" b="1" dirty="0">
                <a:latin typeface="Abadi Extra Light" panose="020B0204020104020204" pitchFamily="34" charset="0"/>
              </a:rPr>
              <a:t>n+1 </a:t>
            </a:r>
            <a:r>
              <a:rPr lang="nl-NL" dirty="0">
                <a:latin typeface="Abadi Extra Light" panose="020B0204020104020204" pitchFamily="34" charset="0"/>
              </a:rPr>
              <a:t>different </a:t>
            </a:r>
            <a:r>
              <a:rPr lang="nl-NL" dirty="0" err="1">
                <a:latin typeface="Abadi Extra Light" panose="020B0204020104020204" pitchFamily="34" charset="0"/>
              </a:rPr>
              <a:t>classifications</a:t>
            </a:r>
            <a:r>
              <a:rPr lang="nl-NL" dirty="0">
                <a:latin typeface="Abadi Extra Light" panose="020B0204020104020204" pitchFamily="34" charset="0"/>
              </a:rPr>
              <a:t> (</a:t>
            </a:r>
            <a:r>
              <a:rPr lang="nl-NL" dirty="0" err="1">
                <a:latin typeface="Abadi Extra Light" panose="020B0204020104020204" pitchFamily="34" charset="0"/>
              </a:rPr>
              <a:t>keywords</a:t>
            </a:r>
            <a:r>
              <a:rPr lang="nl-NL" dirty="0">
                <a:latin typeface="Abadi Extra Light" panose="020B0204020104020204" pitchFamily="34" charset="0"/>
              </a:rPr>
              <a:t>)</a:t>
            </a:r>
          </a:p>
          <a:p>
            <a:endParaRPr lang="nl-NL" dirty="0">
              <a:latin typeface="Abadi Extra Light" panose="020B0204020104020204" pitchFamily="34" charset="0"/>
            </a:endParaRPr>
          </a:p>
          <a:p>
            <a:r>
              <a:rPr lang="nl-NL" dirty="0">
                <a:latin typeface="Abadi Extra Light" panose="020B0204020104020204" pitchFamily="34" charset="0"/>
              </a:rPr>
              <a:t>Handle case </a:t>
            </a:r>
            <a:r>
              <a:rPr lang="nl-NL" dirty="0" err="1">
                <a:latin typeface="Abadi Extra Light" panose="020B0204020104020204" pitchFamily="34" charset="0"/>
              </a:rPr>
              <a:t>where</a:t>
            </a:r>
            <a:r>
              <a:rPr lang="nl-NL" dirty="0">
                <a:latin typeface="Abadi Extra Light" panose="020B0204020104020204" pitchFamily="34" charset="0"/>
              </a:rPr>
              <a:t> none of </a:t>
            </a:r>
            <a:r>
              <a:rPr lang="nl-NL" dirty="0" err="1">
                <a:latin typeface="Abadi Extra Light" panose="020B0204020104020204" pitchFamily="34" charset="0"/>
              </a:rPr>
              <a:t>the</a:t>
            </a:r>
            <a:r>
              <a:rPr lang="nl-NL" dirty="0">
                <a:latin typeface="Abadi Extra Light" panose="020B0204020104020204" pitchFamily="34" charset="0"/>
              </a:rPr>
              <a:t> </a:t>
            </a:r>
            <a:r>
              <a:rPr lang="nl-NL" b="1" dirty="0">
                <a:latin typeface="Abadi Extra Light" panose="020B0204020104020204" pitchFamily="34" charset="0"/>
              </a:rPr>
              <a:t>n</a:t>
            </a:r>
            <a:r>
              <a:rPr lang="nl-NL" dirty="0">
                <a:latin typeface="Abadi Extra Light" panose="020B0204020104020204" pitchFamily="34" charset="0"/>
              </a:rPr>
              <a:t>-</a:t>
            </a:r>
            <a:r>
              <a:rPr lang="nl-NL" dirty="0" err="1">
                <a:latin typeface="Abadi Extra Light" panose="020B0204020104020204" pitchFamily="34" charset="0"/>
              </a:rPr>
              <a:t>keywords</a:t>
            </a:r>
            <a:r>
              <a:rPr lang="nl-NL" dirty="0">
                <a:latin typeface="Abadi Extra Light" panose="020B0204020104020204" pitchFamily="34" charset="0"/>
              </a:rPr>
              <a:t> have been found</a:t>
            </a:r>
          </a:p>
          <a:p>
            <a:endParaRPr lang="nl-NL" dirty="0">
              <a:latin typeface="Abadi Extra Light" panose="020B0204020104020204" pitchFamily="34" charset="0"/>
            </a:endParaRPr>
          </a:p>
          <a:p>
            <a:r>
              <a:rPr lang="nl-NL" dirty="0" err="1">
                <a:latin typeface="Abadi Extra Light" panose="020B0204020104020204" pitchFamily="34" charset="0"/>
              </a:rPr>
              <a:t>Clarify</a:t>
            </a:r>
            <a:r>
              <a:rPr lang="nl-NL" dirty="0">
                <a:latin typeface="Abadi Extra Light" panose="020B0204020104020204" pitchFamily="34" charset="0"/>
              </a:rPr>
              <a:t> </a:t>
            </a:r>
            <a:r>
              <a:rPr lang="nl-NL" dirty="0" err="1">
                <a:latin typeface="Abadi Extra Light" panose="020B0204020104020204" pitchFamily="34" charset="0"/>
              </a:rPr>
              <a:t>to</a:t>
            </a:r>
            <a:r>
              <a:rPr lang="nl-NL" dirty="0">
                <a:latin typeface="Abadi Extra Light" panose="020B0204020104020204" pitchFamily="34" charset="0"/>
              </a:rPr>
              <a:t> user </a:t>
            </a:r>
            <a:r>
              <a:rPr lang="nl-NL" dirty="0" err="1">
                <a:latin typeface="Abadi Extra Light" panose="020B0204020104020204" pitchFamily="34" charset="0"/>
              </a:rPr>
              <a:t>if</a:t>
            </a:r>
            <a:r>
              <a:rPr lang="nl-NL" dirty="0">
                <a:latin typeface="Abadi Extra Light" panose="020B0204020104020204" pitchFamily="34" charset="0"/>
              </a:rPr>
              <a:t> </a:t>
            </a:r>
            <a:r>
              <a:rPr lang="nl-NL" dirty="0" err="1">
                <a:latin typeface="Abadi Extra Light" panose="020B0204020104020204" pitchFamily="34" charset="0"/>
              </a:rPr>
              <a:t>recognition</a:t>
            </a:r>
            <a:r>
              <a:rPr lang="nl-NL" dirty="0">
                <a:latin typeface="Abadi Extra Light" panose="020B0204020104020204" pitchFamily="34" charset="0"/>
              </a:rPr>
              <a:t> was </a:t>
            </a:r>
            <a:r>
              <a:rPr lang="nl-NL" dirty="0" err="1">
                <a:latin typeface="Abadi Extra Light" panose="020B0204020104020204" pitchFamily="34" charset="0"/>
              </a:rPr>
              <a:t>successful</a:t>
            </a:r>
            <a:endParaRPr lang="nl-NL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22D9BD6B-C41A-4FAC-A5DC-4078E72C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89EE-F0BB-42A7-ABD8-52573E2E92EB}" type="slidenum">
              <a:rPr lang="nl-NL" smtClean="0"/>
              <a:t>11</a:t>
            </a:fld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D8F17B2-BA87-4AC6-B1D8-F781AEE85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60" y="2467163"/>
            <a:ext cx="2005200" cy="20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37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05F34572-445D-4DD3-8B4B-987C9B5EF063}"/>
              </a:ext>
            </a:extLst>
          </p:cNvPr>
          <p:cNvSpPr/>
          <p:nvPr/>
        </p:nvSpPr>
        <p:spPr>
          <a:xfrm>
            <a:off x="0" y="-14025"/>
            <a:ext cx="1012153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C1D6DE-14B3-4DC6-A1CA-FBE6928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464639"/>
            <a:ext cx="7384460" cy="1325563"/>
          </a:xfrm>
        </p:spPr>
        <p:txBody>
          <a:bodyPr/>
          <a:lstStyle/>
          <a:p>
            <a:pPr algn="ctr"/>
            <a:r>
              <a:rPr lang="nl-NL" dirty="0">
                <a:latin typeface="Abadi Extra Light" panose="020B0204020104020204" pitchFamily="34" charset="0"/>
              </a:rPr>
              <a:t>2.2 Fetch YouTube key response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C212625-3017-4EF5-933F-963B2D734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331" y="-14024"/>
            <a:ext cx="2251981" cy="6872024"/>
          </a:xfrm>
          <a:prstGeom prst="rect">
            <a:avLst/>
          </a:prstGeom>
          <a:noFill/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BA62F62F-653E-4AFD-B63D-ACE6F9BBE7FA}"/>
              </a:ext>
            </a:extLst>
          </p:cNvPr>
          <p:cNvCxnSpPr>
            <a:cxnSpLocks/>
          </p:cNvCxnSpPr>
          <p:nvPr/>
        </p:nvCxnSpPr>
        <p:spPr>
          <a:xfrm>
            <a:off x="2393950" y="653143"/>
            <a:ext cx="70753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5B6D048B-99C8-4EC8-97E4-567941318F87}"/>
              </a:ext>
            </a:extLst>
          </p:cNvPr>
          <p:cNvCxnSpPr>
            <a:cxnSpLocks/>
          </p:cNvCxnSpPr>
          <p:nvPr/>
        </p:nvCxnSpPr>
        <p:spPr>
          <a:xfrm>
            <a:off x="2393950" y="1637211"/>
            <a:ext cx="70753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>
            <a:extLst>
              <a:ext uri="{FF2B5EF4-FFF2-40B4-BE49-F238E27FC236}">
                <a16:creationId xmlns:a16="http://schemas.microsoft.com/office/drawing/2014/main" id="{A8C7C283-3E5B-4882-A8A3-EFB380E9824E}"/>
              </a:ext>
            </a:extLst>
          </p:cNvPr>
          <p:cNvSpPr/>
          <p:nvPr/>
        </p:nvSpPr>
        <p:spPr>
          <a:xfrm>
            <a:off x="10835911" y="-14025"/>
            <a:ext cx="1908402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8B9BC1E-F9BE-4C23-ADBE-F694CFC2A683}"/>
              </a:ext>
            </a:extLst>
          </p:cNvPr>
          <p:cNvSpPr/>
          <p:nvPr/>
        </p:nvSpPr>
        <p:spPr>
          <a:xfrm>
            <a:off x="10121537" y="-66276"/>
            <a:ext cx="382088" cy="6962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42D0DBE3-4E5A-4341-8ED8-4DD4FD778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950" y="1978025"/>
            <a:ext cx="7383463" cy="4414838"/>
          </a:xfrm>
        </p:spPr>
        <p:txBody>
          <a:bodyPr/>
          <a:lstStyle/>
          <a:p>
            <a:r>
              <a:rPr lang="nl-NL" dirty="0">
                <a:latin typeface="Abadi Extra Light" panose="020B0204020104020204" pitchFamily="34" charset="0"/>
              </a:rPr>
              <a:t>We chose to use the </a:t>
            </a:r>
            <a:r>
              <a:rPr lang="nl-NL" b="1" dirty="0">
                <a:latin typeface="Abadi Extra Light" panose="020B0204020104020204" pitchFamily="34" charset="0"/>
              </a:rPr>
              <a:t>YouTube 8M </a:t>
            </a:r>
            <a:r>
              <a:rPr lang="nl-NL" dirty="0">
                <a:latin typeface="Abadi Extra Light" panose="020B0204020104020204" pitchFamily="34" charset="0"/>
              </a:rPr>
              <a:t>to process request calls</a:t>
            </a:r>
          </a:p>
          <a:p>
            <a:endParaRPr lang="nl-NL" dirty="0">
              <a:latin typeface="Abadi Extra Light" panose="020B0204020104020204" pitchFamily="34" charset="0"/>
            </a:endParaRPr>
          </a:p>
          <a:p>
            <a:r>
              <a:rPr lang="nl-NL" dirty="0">
                <a:latin typeface="Abadi Extra Light" panose="020B0204020104020204" pitchFamily="34" charset="0"/>
              </a:rPr>
              <a:t>Implementing is as simple as connect, request, retrieve (Spark)</a:t>
            </a:r>
          </a:p>
          <a:p>
            <a:endParaRPr lang="nl-NL" dirty="0">
              <a:latin typeface="Abadi Extra Light" panose="020B0204020104020204" pitchFamily="34" charset="0"/>
            </a:endParaRPr>
          </a:p>
          <a:p>
            <a:r>
              <a:rPr lang="nl-NL" dirty="0">
                <a:latin typeface="Abadi Extra Light" panose="020B0204020104020204" pitchFamily="34" charset="0"/>
              </a:rPr>
              <a:t>Key is used as the search term in our pipeline</a:t>
            </a:r>
          </a:p>
          <a:p>
            <a:endParaRPr lang="nl-NL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0BFC43A-CC0A-43E9-A3F1-259A4A8D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89EE-F0BB-42A7-ABD8-52573E2E92EB}" type="slidenum">
              <a:rPr lang="nl-NL" smtClean="0"/>
              <a:t>12</a:t>
            </a:fld>
            <a:endParaRPr lang="nl-NL"/>
          </a:p>
        </p:txBody>
      </p:sp>
      <p:pic>
        <p:nvPicPr>
          <p:cNvPr id="1026" name="Picture 2" descr="https://lh3.googleusercontent.com/XWQxzib_jU0xp8rXTVLCsfUdXYP3Xxl0RUku0ztqzmSRSZHSnUHZt8_XtrlYmw-TOkE8L1kY_wOsAlRkXtJcZp46GEt1C0sAt3_WVqll_ZQj_Y39iqKjPJIaobKeZVcbNckBOEcW7kw">
            <a:extLst>
              <a:ext uri="{FF2B5EF4-FFF2-40B4-BE49-F238E27FC236}">
                <a16:creationId xmlns:a16="http://schemas.microsoft.com/office/drawing/2014/main" id="{8147DD1A-50A8-4271-B15B-8A07D9D70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15" y="4417204"/>
            <a:ext cx="2552768" cy="255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8F945E7-BB03-44D2-93A6-671F47D5AD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00" y="2466000"/>
            <a:ext cx="2005427" cy="2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94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05F34572-445D-4DD3-8B4B-987C9B5EF063}"/>
              </a:ext>
            </a:extLst>
          </p:cNvPr>
          <p:cNvSpPr/>
          <p:nvPr/>
        </p:nvSpPr>
        <p:spPr>
          <a:xfrm>
            <a:off x="0" y="-14025"/>
            <a:ext cx="1012153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C1D6DE-14B3-4DC6-A1CA-FBE6928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464639"/>
            <a:ext cx="7384460" cy="1325563"/>
          </a:xfrm>
        </p:spPr>
        <p:txBody>
          <a:bodyPr/>
          <a:lstStyle/>
          <a:p>
            <a:pPr algn="ctr"/>
            <a:r>
              <a:rPr lang="nl-NL" dirty="0">
                <a:latin typeface="Abadi Extra Light" panose="020B0204020104020204" pitchFamily="34" charset="0"/>
              </a:rPr>
              <a:t>2.3 Sort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C212625-3017-4EF5-933F-963B2D734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331" y="-14024"/>
            <a:ext cx="2251981" cy="6872024"/>
          </a:xfrm>
          <a:prstGeom prst="rect">
            <a:avLst/>
          </a:prstGeom>
          <a:noFill/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BA62F62F-653E-4AFD-B63D-ACE6F9BBE7FA}"/>
              </a:ext>
            </a:extLst>
          </p:cNvPr>
          <p:cNvCxnSpPr>
            <a:cxnSpLocks/>
          </p:cNvCxnSpPr>
          <p:nvPr/>
        </p:nvCxnSpPr>
        <p:spPr>
          <a:xfrm>
            <a:off x="3161211" y="653143"/>
            <a:ext cx="553865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5B6D048B-99C8-4EC8-97E4-567941318F87}"/>
              </a:ext>
            </a:extLst>
          </p:cNvPr>
          <p:cNvCxnSpPr>
            <a:cxnSpLocks/>
          </p:cNvCxnSpPr>
          <p:nvPr/>
        </p:nvCxnSpPr>
        <p:spPr>
          <a:xfrm>
            <a:off x="3161211" y="1637211"/>
            <a:ext cx="553865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>
            <a:extLst>
              <a:ext uri="{FF2B5EF4-FFF2-40B4-BE49-F238E27FC236}">
                <a16:creationId xmlns:a16="http://schemas.microsoft.com/office/drawing/2014/main" id="{A8C7C283-3E5B-4882-A8A3-EFB380E9824E}"/>
              </a:ext>
            </a:extLst>
          </p:cNvPr>
          <p:cNvSpPr/>
          <p:nvPr/>
        </p:nvSpPr>
        <p:spPr>
          <a:xfrm>
            <a:off x="10835911" y="-14025"/>
            <a:ext cx="1908402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8B9BC1E-F9BE-4C23-ADBE-F694CFC2A683}"/>
              </a:ext>
            </a:extLst>
          </p:cNvPr>
          <p:cNvSpPr/>
          <p:nvPr/>
        </p:nvSpPr>
        <p:spPr>
          <a:xfrm>
            <a:off x="10121537" y="-66276"/>
            <a:ext cx="382088" cy="6962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42D0DBE3-4E5A-4341-8ED8-4DD4FD778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950" y="1978025"/>
            <a:ext cx="7383463" cy="4414838"/>
          </a:xfrm>
        </p:spPr>
        <p:txBody>
          <a:bodyPr/>
          <a:lstStyle/>
          <a:p>
            <a:r>
              <a:rPr lang="nl-NL" dirty="0">
                <a:latin typeface="Abadi Extra Light" panose="020B0204020104020204" pitchFamily="34" charset="0"/>
              </a:rPr>
              <a:t>The received list of YouTube links has to be sorted by views and limited to top 10</a:t>
            </a:r>
          </a:p>
          <a:p>
            <a:endParaRPr lang="nl-NL" dirty="0">
              <a:latin typeface="Abadi Extra Light" panose="020B0204020104020204" pitchFamily="34" charset="0"/>
            </a:endParaRPr>
          </a:p>
          <a:p>
            <a:r>
              <a:rPr lang="nl-NL" dirty="0">
                <a:latin typeface="Abadi Extra Light" panose="020B0204020104020204" pitchFamily="34" charset="0"/>
              </a:rPr>
              <a:t>Sort could also be based on likes, release date, etc.</a:t>
            </a:r>
          </a:p>
          <a:p>
            <a:endParaRPr lang="nl-NL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4ED7801-FBC7-4FE7-BF54-54D7EA33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89EE-F0BB-42A7-ABD8-52573E2E92EB}" type="slidenum">
              <a:rPr lang="nl-NL" smtClean="0"/>
              <a:t>13</a:t>
            </a:fld>
            <a:endParaRPr lang="nl-NL"/>
          </a:p>
        </p:txBody>
      </p:sp>
      <p:pic>
        <p:nvPicPr>
          <p:cNvPr id="2050" name="Picture 2" descr="https://lh6.googleusercontent.com/5L2USU5THudBcsKqbQhe7q01X2_WnEeqvrtWh0RuKfpZWgu3x25Ke-dBL-9sa-3SkRH6r_s9KHkHti6CgmXStWmSqiyAx-lVficqgRRK0GaXXHhScNijChg_4yrmAWJtKk-e46oKKak">
            <a:extLst>
              <a:ext uri="{FF2B5EF4-FFF2-40B4-BE49-F238E27FC236}">
                <a16:creationId xmlns:a16="http://schemas.microsoft.com/office/drawing/2014/main" id="{C1480F0A-ED9B-4B31-8DF9-DB2336E1A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78" y="4015877"/>
            <a:ext cx="21526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645C4DB-A36C-4320-8B17-8B182BD7A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00" y="2466000"/>
            <a:ext cx="2005427" cy="2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52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05F34572-445D-4DD3-8B4B-987C9B5EF063}"/>
              </a:ext>
            </a:extLst>
          </p:cNvPr>
          <p:cNvSpPr/>
          <p:nvPr/>
        </p:nvSpPr>
        <p:spPr>
          <a:xfrm>
            <a:off x="0" y="-14025"/>
            <a:ext cx="1012153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C1D6DE-14B3-4DC6-A1CA-FBE6928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050" y="541019"/>
            <a:ext cx="6019800" cy="1325563"/>
          </a:xfrm>
        </p:spPr>
        <p:txBody>
          <a:bodyPr/>
          <a:lstStyle/>
          <a:p>
            <a:pPr algn="ctr"/>
            <a:r>
              <a:rPr lang="nl-NL" dirty="0">
                <a:latin typeface="Futura (Light)" panose="020B7200000000000000" pitchFamily="34" charset="0"/>
              </a:rPr>
              <a:t>Summary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A3D555-DC3F-4F56-A784-78BA6140B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90" y="1956254"/>
            <a:ext cx="9037914" cy="46028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u="sng" dirty="0">
                <a:latin typeface="Abadi Extra Light" panose="020B0204020104020204" pitchFamily="34" charset="0"/>
              </a:rPr>
              <a:t>Objective</a:t>
            </a:r>
            <a:r>
              <a:rPr lang="nl-NL" dirty="0">
                <a:latin typeface="Abadi Extra Light" panose="020B0204020104020204" pitchFamily="34" charset="0"/>
              </a:rPr>
              <a:t>: </a:t>
            </a:r>
            <a:r>
              <a:rPr lang="en-GB" dirty="0">
                <a:latin typeface="Abadi Extra Light" panose="020B0204020104020204" pitchFamily="34" charset="0"/>
              </a:rPr>
              <a:t>design a tool for image based YouTube search</a:t>
            </a:r>
            <a:endParaRPr lang="nl-NL" dirty="0">
              <a:latin typeface="Abadi Extra Light" panose="020B0204020104020204" pitchFamily="34" charset="0"/>
            </a:endParaRPr>
          </a:p>
          <a:p>
            <a:endParaRPr lang="nl-NL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nl-NL" u="sng" dirty="0">
                <a:latin typeface="Abadi Extra Light" panose="020B0204020104020204" pitchFamily="34" charset="0"/>
              </a:rPr>
              <a:t>Achievements</a:t>
            </a:r>
          </a:p>
          <a:p>
            <a:r>
              <a:rPr lang="nl-NL" dirty="0">
                <a:latin typeface="Abadi Extra Light" panose="020B0204020104020204" pitchFamily="34" charset="0"/>
              </a:rPr>
              <a:t>Obtained and analyzed training data</a:t>
            </a:r>
          </a:p>
          <a:p>
            <a:r>
              <a:rPr lang="nl-NL" dirty="0">
                <a:latin typeface="Abadi Extra Light" panose="020B0204020104020204" pitchFamily="34" charset="0"/>
              </a:rPr>
              <a:t>Set up frameworks and dependencies</a:t>
            </a:r>
          </a:p>
          <a:p>
            <a:endParaRPr lang="nl-NL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nl-NL" u="sng" dirty="0">
                <a:latin typeface="Abadi Extra Light" panose="020B0204020104020204" pitchFamily="34" charset="0"/>
              </a:rPr>
              <a:t>Future Plans</a:t>
            </a:r>
          </a:p>
          <a:p>
            <a:r>
              <a:rPr lang="nl-NL" dirty="0">
                <a:latin typeface="Abadi Extra Light" panose="020B0204020104020204" pitchFamily="34" charset="0"/>
              </a:rPr>
              <a:t>Finish and optimize convolutional neural network</a:t>
            </a:r>
          </a:p>
          <a:p>
            <a:r>
              <a:rPr lang="nl-NL" dirty="0">
                <a:latin typeface="Abadi Extra Light" panose="020B0204020104020204" pitchFamily="34" charset="0"/>
              </a:rPr>
              <a:t>Filter YouTube data on the fly</a:t>
            </a:r>
          </a:p>
          <a:p>
            <a:endParaRPr lang="nl-NL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nl-NL" u="sng" dirty="0">
                <a:latin typeface="Abadi Extra Light" panose="020B0204020104020204" pitchFamily="34" charset="0"/>
              </a:rPr>
              <a:t>Obstacles</a:t>
            </a:r>
            <a:r>
              <a:rPr lang="nl-NL" dirty="0">
                <a:latin typeface="Abadi Extra Light" panose="020B0204020104020204" pitchFamily="34" charset="0"/>
              </a:rPr>
              <a:t>: overfitting, focusing on details, lack of documentation 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C212625-3017-4EF5-933F-963B2D734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331" y="-14024"/>
            <a:ext cx="2251981" cy="6872024"/>
          </a:xfrm>
          <a:prstGeom prst="rect">
            <a:avLst/>
          </a:prstGeom>
          <a:noFill/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BA62F62F-653E-4AFD-B63D-ACE6F9BBE7FA}"/>
              </a:ext>
            </a:extLst>
          </p:cNvPr>
          <p:cNvCxnSpPr>
            <a:cxnSpLocks/>
          </p:cNvCxnSpPr>
          <p:nvPr/>
        </p:nvCxnSpPr>
        <p:spPr>
          <a:xfrm>
            <a:off x="1998616" y="757645"/>
            <a:ext cx="553865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5B6D048B-99C8-4EC8-97E4-567941318F87}"/>
              </a:ext>
            </a:extLst>
          </p:cNvPr>
          <p:cNvCxnSpPr>
            <a:cxnSpLocks/>
          </p:cNvCxnSpPr>
          <p:nvPr/>
        </p:nvCxnSpPr>
        <p:spPr>
          <a:xfrm>
            <a:off x="1998616" y="1624149"/>
            <a:ext cx="553865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>
            <a:extLst>
              <a:ext uri="{FF2B5EF4-FFF2-40B4-BE49-F238E27FC236}">
                <a16:creationId xmlns:a16="http://schemas.microsoft.com/office/drawing/2014/main" id="{A8C7C283-3E5B-4882-A8A3-EFB380E9824E}"/>
              </a:ext>
            </a:extLst>
          </p:cNvPr>
          <p:cNvSpPr/>
          <p:nvPr/>
        </p:nvSpPr>
        <p:spPr>
          <a:xfrm>
            <a:off x="10835911" y="-14025"/>
            <a:ext cx="1908402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8B9BC1E-F9BE-4C23-ADBE-F694CFC2A683}"/>
              </a:ext>
            </a:extLst>
          </p:cNvPr>
          <p:cNvSpPr/>
          <p:nvPr/>
        </p:nvSpPr>
        <p:spPr>
          <a:xfrm>
            <a:off x="10121537" y="-66276"/>
            <a:ext cx="382088" cy="6962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3924267-24ED-46C4-BACF-8E6C7CB3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8089EE-F0BB-42A7-ABD8-52573E2E92EB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1797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05F34572-445D-4DD3-8B4B-987C9B5EF063}"/>
              </a:ext>
            </a:extLst>
          </p:cNvPr>
          <p:cNvSpPr/>
          <p:nvPr/>
        </p:nvSpPr>
        <p:spPr>
          <a:xfrm>
            <a:off x="-25167" y="-14025"/>
            <a:ext cx="1012153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C1D6DE-14B3-4DC6-A1CA-FBE6928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517" y="1633663"/>
            <a:ext cx="7021007" cy="1396801"/>
          </a:xfrm>
        </p:spPr>
        <p:txBody>
          <a:bodyPr>
            <a:normAutofit/>
          </a:bodyPr>
          <a:lstStyle/>
          <a:p>
            <a:pPr algn="ctr"/>
            <a:r>
              <a:rPr lang="nl-NL" b="1">
                <a:latin typeface="Futura (Light)" panose="020B7200000000000000" pitchFamily="34" charset="0"/>
              </a:rPr>
              <a:t>Thank you for your attention!</a:t>
            </a:r>
            <a:endParaRPr lang="nl-NL" b="1" dirty="0">
              <a:latin typeface="Futura (Light)" panose="020B7200000000000000" pitchFamily="3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C212625-3017-4EF5-933F-963B2D734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526"/>
          <a:stretch/>
        </p:blipFill>
        <p:spPr>
          <a:xfrm>
            <a:off x="10492331" y="-14024"/>
            <a:ext cx="1699669" cy="6872024"/>
          </a:xfrm>
          <a:prstGeom prst="rect">
            <a:avLst/>
          </a:prstGeom>
          <a:noFill/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A8C7C283-3E5B-4882-A8A3-EFB380E9824E}"/>
              </a:ext>
            </a:extLst>
          </p:cNvPr>
          <p:cNvSpPr/>
          <p:nvPr/>
        </p:nvSpPr>
        <p:spPr>
          <a:xfrm>
            <a:off x="10835911" y="0"/>
            <a:ext cx="1356089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8B9BC1E-F9BE-4C23-ADBE-F694CFC2A683}"/>
              </a:ext>
            </a:extLst>
          </p:cNvPr>
          <p:cNvSpPr/>
          <p:nvPr/>
        </p:nvSpPr>
        <p:spPr>
          <a:xfrm>
            <a:off x="10108814" y="-52252"/>
            <a:ext cx="382088" cy="6962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25E5C9B6-44E8-49CE-9544-1CD4EA6B8F09}"/>
              </a:ext>
            </a:extLst>
          </p:cNvPr>
          <p:cNvSpPr txBox="1"/>
          <p:nvPr/>
        </p:nvSpPr>
        <p:spPr>
          <a:xfrm>
            <a:off x="4256923" y="4341848"/>
            <a:ext cx="3900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Abadi Extra Light" panose="020B0204020104020204" pitchFamily="34" charset="0"/>
              </a:rPr>
              <a:t>Gilbert Hardeman		4357337    </a:t>
            </a:r>
            <a:br>
              <a:rPr lang="nl-NL" dirty="0">
                <a:latin typeface="Abadi Extra Light" panose="020B0204020104020204" pitchFamily="34" charset="0"/>
              </a:rPr>
            </a:br>
            <a:r>
              <a:rPr lang="nl-NL" dirty="0">
                <a:latin typeface="Abadi Extra Light" panose="020B0204020104020204" pitchFamily="34" charset="0"/>
              </a:rPr>
              <a:t>Lisa-Marie Plag			4969669</a:t>
            </a:r>
            <a:br>
              <a:rPr lang="nl-NL" dirty="0">
                <a:latin typeface="Abadi Extra Light" panose="020B0204020104020204" pitchFamily="34" charset="0"/>
              </a:rPr>
            </a:br>
            <a:r>
              <a:rPr lang="nl-NL" dirty="0">
                <a:latin typeface="Abadi Extra Light" panose="020B0204020104020204" pitchFamily="34" charset="0"/>
              </a:rPr>
              <a:t>Sean van der Meer 		4445546</a:t>
            </a:r>
            <a:br>
              <a:rPr lang="nl-NL" dirty="0">
                <a:latin typeface="Abadi Extra Light" panose="020B0204020104020204" pitchFamily="34" charset="0"/>
              </a:rPr>
            </a:br>
            <a:r>
              <a:rPr lang="nl-NL" dirty="0">
                <a:latin typeface="Abadi Extra Light" panose="020B0204020104020204" pitchFamily="34" charset="0"/>
              </a:rPr>
              <a:t>Daniek </a:t>
            </a:r>
            <a:r>
              <a:rPr lang="nl-NL" dirty="0" err="1">
                <a:latin typeface="Abadi Extra Light" panose="020B0204020104020204" pitchFamily="34" charset="0"/>
              </a:rPr>
              <a:t>Dieben</a:t>
            </a:r>
            <a:r>
              <a:rPr lang="nl-NL" dirty="0">
                <a:latin typeface="Abadi Extra Light" panose="020B0204020104020204" pitchFamily="34" charset="0"/>
              </a:rPr>
              <a:t> 		4448138   </a:t>
            </a:r>
            <a:br>
              <a:rPr lang="nl-NL" dirty="0">
                <a:latin typeface="Abadi Extra Light" panose="020B0204020104020204" pitchFamily="34" charset="0"/>
              </a:rPr>
            </a:br>
            <a:r>
              <a:rPr lang="nl-NL" dirty="0">
                <a:latin typeface="Abadi Extra Light" panose="020B0204020104020204" pitchFamily="34" charset="0"/>
              </a:rPr>
              <a:t>Britt Rooijakkers		4551451</a:t>
            </a:r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C73FFC67-D876-4440-BC9A-3FE049BD4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526"/>
          <a:stretch/>
        </p:blipFill>
        <p:spPr>
          <a:xfrm flipH="1">
            <a:off x="-28167" y="-28049"/>
            <a:ext cx="1699669" cy="6872024"/>
          </a:xfrm>
          <a:prstGeom prst="rect">
            <a:avLst/>
          </a:prstGeom>
          <a:noFill/>
        </p:spPr>
      </p:pic>
      <p:sp>
        <p:nvSpPr>
          <p:cNvPr id="21" name="Rechthoek 20">
            <a:extLst>
              <a:ext uri="{FF2B5EF4-FFF2-40B4-BE49-F238E27FC236}">
                <a16:creationId xmlns:a16="http://schemas.microsoft.com/office/drawing/2014/main" id="{94611851-86E3-45D4-A3FF-3F0EAA5654FF}"/>
              </a:ext>
            </a:extLst>
          </p:cNvPr>
          <p:cNvSpPr/>
          <p:nvPr/>
        </p:nvSpPr>
        <p:spPr>
          <a:xfrm flipH="1">
            <a:off x="-3194" y="-28049"/>
            <a:ext cx="1356089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9ECC7211-B36E-4DAF-9CE8-691BFA419689}"/>
              </a:ext>
            </a:extLst>
          </p:cNvPr>
          <p:cNvSpPr/>
          <p:nvPr/>
        </p:nvSpPr>
        <p:spPr>
          <a:xfrm flipH="1">
            <a:off x="1660403" y="-104503"/>
            <a:ext cx="382088" cy="6962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6E47F7F-EFFD-4943-8531-5C9DA0FF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89EE-F0BB-42A7-ABD8-52573E2E92EB}" type="slidenum">
              <a:rPr lang="nl-NL" smtClean="0"/>
              <a:t>15</a:t>
            </a:fld>
            <a:endParaRPr lang="nl-NL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FA8DCC3-62D8-4A3C-B6FB-32B7A92AF6B2}"/>
              </a:ext>
            </a:extLst>
          </p:cNvPr>
          <p:cNvSpPr txBox="1">
            <a:spLocks/>
          </p:cNvSpPr>
          <p:nvPr/>
        </p:nvSpPr>
        <p:spPr>
          <a:xfrm>
            <a:off x="4391164" y="3467592"/>
            <a:ext cx="3409671" cy="87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2800" dirty="0">
                <a:latin typeface="Futura (Light)" panose="020B7200000000000000" pitchFamily="34" charset="0"/>
              </a:rPr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132557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05F34572-445D-4DD3-8B4B-987C9B5EF063}"/>
              </a:ext>
            </a:extLst>
          </p:cNvPr>
          <p:cNvSpPr/>
          <p:nvPr/>
        </p:nvSpPr>
        <p:spPr>
          <a:xfrm>
            <a:off x="0" y="-14025"/>
            <a:ext cx="1012153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C1D6DE-14B3-4DC6-A1CA-FBE6928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050" y="541019"/>
            <a:ext cx="6019800" cy="1325563"/>
          </a:xfrm>
        </p:spPr>
        <p:txBody>
          <a:bodyPr/>
          <a:lstStyle/>
          <a:p>
            <a:pPr algn="ctr"/>
            <a:r>
              <a:rPr lang="nl-NL" dirty="0">
                <a:latin typeface="Futura (Light)" panose="020B7200000000000000" pitchFamily="34" charset="0"/>
              </a:rPr>
              <a:t>Table of 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A3D555-DC3F-4F56-A784-78BA6140B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90" y="1956254"/>
            <a:ext cx="9037914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>
                <a:latin typeface="Abadi Extra Light" panose="020B0204020104020204" pitchFamily="34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endParaRPr lang="nl-NL" dirty="0">
              <a:latin typeface="Abadi Extra Light" panose="020B02040201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nl-NL" dirty="0">
                <a:latin typeface="Abadi Extra Light" panose="020B0204020104020204" pitchFamily="34" charset="0"/>
              </a:rPr>
              <a:t>Image recognition</a:t>
            </a:r>
          </a:p>
          <a:p>
            <a:pPr marL="514350" indent="-514350">
              <a:buFont typeface="+mj-lt"/>
              <a:buAutoNum type="arabicPeriod"/>
            </a:pPr>
            <a:endParaRPr lang="nl-NL" dirty="0">
              <a:latin typeface="Abadi Extra Light" panose="020B02040201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nl-NL" dirty="0">
                <a:latin typeface="Abadi Extra Light" panose="020B0204020104020204" pitchFamily="34" charset="0"/>
              </a:rPr>
              <a:t>Filtering big data</a:t>
            </a:r>
          </a:p>
          <a:p>
            <a:pPr marL="514350" indent="-514350">
              <a:buFont typeface="+mj-lt"/>
              <a:buAutoNum type="arabicPeriod"/>
            </a:pPr>
            <a:endParaRPr lang="nl-NL" dirty="0">
              <a:latin typeface="Abadi Extra Light" panose="020B02040201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nl-NL" dirty="0">
                <a:latin typeface="Abadi Extra Light" panose="020B0204020104020204" pitchFamily="34" charset="0"/>
              </a:rPr>
              <a:t>Summary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C212625-3017-4EF5-933F-963B2D734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331" y="-14024"/>
            <a:ext cx="2251981" cy="6872024"/>
          </a:xfrm>
          <a:prstGeom prst="rect">
            <a:avLst/>
          </a:prstGeom>
          <a:noFill/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BA62F62F-653E-4AFD-B63D-ACE6F9BBE7FA}"/>
              </a:ext>
            </a:extLst>
          </p:cNvPr>
          <p:cNvCxnSpPr>
            <a:cxnSpLocks/>
          </p:cNvCxnSpPr>
          <p:nvPr/>
        </p:nvCxnSpPr>
        <p:spPr>
          <a:xfrm>
            <a:off x="1998616" y="757645"/>
            <a:ext cx="553865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5B6D048B-99C8-4EC8-97E4-567941318F87}"/>
              </a:ext>
            </a:extLst>
          </p:cNvPr>
          <p:cNvCxnSpPr>
            <a:cxnSpLocks/>
          </p:cNvCxnSpPr>
          <p:nvPr/>
        </p:nvCxnSpPr>
        <p:spPr>
          <a:xfrm>
            <a:off x="1998616" y="1624149"/>
            <a:ext cx="553865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>
            <a:extLst>
              <a:ext uri="{FF2B5EF4-FFF2-40B4-BE49-F238E27FC236}">
                <a16:creationId xmlns:a16="http://schemas.microsoft.com/office/drawing/2014/main" id="{A8C7C283-3E5B-4882-A8A3-EFB380E9824E}"/>
              </a:ext>
            </a:extLst>
          </p:cNvPr>
          <p:cNvSpPr/>
          <p:nvPr/>
        </p:nvSpPr>
        <p:spPr>
          <a:xfrm>
            <a:off x="10835911" y="-14025"/>
            <a:ext cx="1908402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8B9BC1E-F9BE-4C23-ADBE-F694CFC2A683}"/>
              </a:ext>
            </a:extLst>
          </p:cNvPr>
          <p:cNvSpPr/>
          <p:nvPr/>
        </p:nvSpPr>
        <p:spPr>
          <a:xfrm>
            <a:off x="10121537" y="-66276"/>
            <a:ext cx="382088" cy="6962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6FD0095-1263-4ADB-B83F-F7CA2211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89EE-F0BB-42A7-ABD8-52573E2E92EB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93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05F34572-445D-4DD3-8B4B-987C9B5EF063}"/>
              </a:ext>
            </a:extLst>
          </p:cNvPr>
          <p:cNvSpPr/>
          <p:nvPr/>
        </p:nvSpPr>
        <p:spPr>
          <a:xfrm>
            <a:off x="0" y="-14025"/>
            <a:ext cx="1012153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C1D6DE-14B3-4DC6-A1CA-FBE6928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050" y="541019"/>
            <a:ext cx="6019800" cy="1325563"/>
          </a:xfrm>
        </p:spPr>
        <p:txBody>
          <a:bodyPr/>
          <a:lstStyle/>
          <a:p>
            <a:pPr algn="ctr"/>
            <a:r>
              <a:rPr lang="nl-NL" dirty="0">
                <a:latin typeface="Futura (Light)" panose="020B7200000000000000" pitchFamily="34" charset="0"/>
              </a:rPr>
              <a:t>General idea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A3D555-DC3F-4F56-A784-78BA6140B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90" y="1956254"/>
            <a:ext cx="9037914" cy="4351338"/>
          </a:xfrm>
        </p:spPr>
        <p:txBody>
          <a:bodyPr/>
          <a:lstStyle/>
          <a:p>
            <a:r>
              <a:rPr lang="en-GB" dirty="0">
                <a:latin typeface="Abadi Extra Light" panose="020B0204020104020204" pitchFamily="34" charset="0"/>
              </a:rPr>
              <a:t>A tool to search YouTube videos based on a picture</a:t>
            </a:r>
          </a:p>
          <a:p>
            <a:endParaRPr lang="nl-NL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nl-NL" u="sng" dirty="0">
                <a:latin typeface="Abadi Extra Light" panose="020B0204020104020204" pitchFamily="34" charset="0"/>
              </a:rPr>
              <a:t>Objectives</a:t>
            </a:r>
          </a:p>
          <a:p>
            <a:r>
              <a:rPr lang="en-GB" dirty="0">
                <a:latin typeface="Abadi Extra Light" panose="020B0204020104020204" pitchFamily="34" charset="0"/>
              </a:rPr>
              <a:t>Recognize objects in a given image</a:t>
            </a:r>
          </a:p>
          <a:p>
            <a:r>
              <a:rPr lang="nl-NL" dirty="0">
                <a:latin typeface="Abadi Extra Light" panose="020B0204020104020204" pitchFamily="34" charset="0"/>
              </a:rPr>
              <a:t>Extract relevant search terms</a:t>
            </a:r>
          </a:p>
          <a:p>
            <a:r>
              <a:rPr lang="en-GB" dirty="0">
                <a:latin typeface="Abadi Extra Light" panose="020B0204020104020204" pitchFamily="34" charset="0"/>
              </a:rPr>
              <a:t>Collect the IDs of corresponding YouTube videos</a:t>
            </a:r>
          </a:p>
          <a:p>
            <a:endParaRPr lang="de-DE" dirty="0">
              <a:latin typeface="Abadi Extra Light" panose="020B0204020104020204" pitchFamily="34" charset="0"/>
            </a:endParaRPr>
          </a:p>
          <a:p>
            <a:r>
              <a:rPr lang="de-DE" dirty="0">
                <a:latin typeface="Abadi Extra Light" panose="020B0204020104020204" pitchFamily="34" charset="0"/>
              </a:rPr>
              <a:t>Initial </a:t>
            </a:r>
            <a:r>
              <a:rPr lang="en-GB" dirty="0">
                <a:latin typeface="Abadi Extra Light" panose="020B0204020104020204" pitchFamily="34" charset="0"/>
              </a:rPr>
              <a:t>focus: apples, bananas, broccoli or none of these</a:t>
            </a:r>
            <a:endParaRPr lang="nl-NL" dirty="0">
              <a:latin typeface="Abadi Extra Light" panose="020B0204020104020204" pitchFamily="3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C212625-3017-4EF5-933F-963B2D734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331" y="-14024"/>
            <a:ext cx="2251981" cy="6872024"/>
          </a:xfrm>
          <a:prstGeom prst="rect">
            <a:avLst/>
          </a:prstGeom>
          <a:noFill/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BA62F62F-653E-4AFD-B63D-ACE6F9BBE7FA}"/>
              </a:ext>
            </a:extLst>
          </p:cNvPr>
          <p:cNvCxnSpPr>
            <a:cxnSpLocks/>
          </p:cNvCxnSpPr>
          <p:nvPr/>
        </p:nvCxnSpPr>
        <p:spPr>
          <a:xfrm>
            <a:off x="1998616" y="757645"/>
            <a:ext cx="553865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5B6D048B-99C8-4EC8-97E4-567941318F87}"/>
              </a:ext>
            </a:extLst>
          </p:cNvPr>
          <p:cNvCxnSpPr>
            <a:cxnSpLocks/>
          </p:cNvCxnSpPr>
          <p:nvPr/>
        </p:nvCxnSpPr>
        <p:spPr>
          <a:xfrm>
            <a:off x="1998616" y="1624149"/>
            <a:ext cx="553865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>
            <a:extLst>
              <a:ext uri="{FF2B5EF4-FFF2-40B4-BE49-F238E27FC236}">
                <a16:creationId xmlns:a16="http://schemas.microsoft.com/office/drawing/2014/main" id="{A8C7C283-3E5B-4882-A8A3-EFB380E9824E}"/>
              </a:ext>
            </a:extLst>
          </p:cNvPr>
          <p:cNvSpPr/>
          <p:nvPr/>
        </p:nvSpPr>
        <p:spPr>
          <a:xfrm>
            <a:off x="10835911" y="-14025"/>
            <a:ext cx="1908402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8B9BC1E-F9BE-4C23-ADBE-F694CFC2A683}"/>
              </a:ext>
            </a:extLst>
          </p:cNvPr>
          <p:cNvSpPr/>
          <p:nvPr/>
        </p:nvSpPr>
        <p:spPr>
          <a:xfrm>
            <a:off x="10121537" y="-66276"/>
            <a:ext cx="382088" cy="6962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E6FF4-3DCF-47D3-8ACE-B7CA3EEC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89EE-F0BB-42A7-ABD8-52573E2E92EB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719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05F34572-445D-4DD3-8B4B-987C9B5EF063}"/>
              </a:ext>
            </a:extLst>
          </p:cNvPr>
          <p:cNvSpPr/>
          <p:nvPr/>
        </p:nvSpPr>
        <p:spPr>
          <a:xfrm>
            <a:off x="0" y="-14025"/>
            <a:ext cx="1012153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C1D6DE-14B3-4DC6-A1CA-FBE6928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050" y="541019"/>
            <a:ext cx="6019800" cy="1325563"/>
          </a:xfrm>
        </p:spPr>
        <p:txBody>
          <a:bodyPr/>
          <a:lstStyle/>
          <a:p>
            <a:pPr algn="ctr"/>
            <a:r>
              <a:rPr lang="en-GB" dirty="0">
                <a:latin typeface="Futura (Light)" panose="020B7200000000000000" pitchFamily="34" charset="0"/>
              </a:rPr>
              <a:t>Relevance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C212625-3017-4EF5-933F-963B2D734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331" y="-14024"/>
            <a:ext cx="2251981" cy="6872024"/>
          </a:xfrm>
          <a:prstGeom prst="rect">
            <a:avLst/>
          </a:prstGeom>
          <a:noFill/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BA62F62F-653E-4AFD-B63D-ACE6F9BBE7FA}"/>
              </a:ext>
            </a:extLst>
          </p:cNvPr>
          <p:cNvCxnSpPr>
            <a:cxnSpLocks/>
          </p:cNvCxnSpPr>
          <p:nvPr/>
        </p:nvCxnSpPr>
        <p:spPr>
          <a:xfrm>
            <a:off x="1998616" y="757645"/>
            <a:ext cx="553865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jdelijke aanduiding voor inhoud 2">
            <a:extLst>
              <a:ext uri="{FF2B5EF4-FFF2-40B4-BE49-F238E27FC236}">
                <a16:creationId xmlns:a16="http://schemas.microsoft.com/office/drawing/2014/main" id="{EAB8F261-420C-4BE2-9D71-51E3A7878940}"/>
              </a:ext>
            </a:extLst>
          </p:cNvPr>
          <p:cNvSpPr txBox="1">
            <a:spLocks/>
          </p:cNvSpPr>
          <p:nvPr/>
        </p:nvSpPr>
        <p:spPr>
          <a:xfrm>
            <a:off x="496390" y="1956254"/>
            <a:ext cx="90379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Abadi Extra Light" panose="020B0204020104020204" pitchFamily="34" charset="0"/>
              </a:rPr>
              <a:t>Simplify everyday life</a:t>
            </a:r>
          </a:p>
          <a:p>
            <a:r>
              <a:rPr lang="en-GB" dirty="0">
                <a:latin typeface="Abadi Extra Light" panose="020B0204020104020204" pitchFamily="34" charset="0"/>
              </a:rPr>
              <a:t>Make YouTube search easier and more efficient</a:t>
            </a:r>
            <a:endParaRPr lang="de-DE" dirty="0">
              <a:latin typeface="Abadi Extra Light" panose="020B0204020104020204" pitchFamily="34" charset="0"/>
            </a:endParaRPr>
          </a:p>
          <a:p>
            <a:endParaRPr lang="de-DE" dirty="0">
              <a:latin typeface="Abadi Extra Light" panose="020B0204020104020204" pitchFamily="34" charset="0"/>
            </a:endParaRPr>
          </a:p>
          <a:p>
            <a:endParaRPr lang="de-DE" dirty="0">
              <a:latin typeface="Abadi Extra Light" panose="020B0204020104020204" pitchFamily="34" charset="0"/>
            </a:endParaRPr>
          </a:p>
          <a:p>
            <a:endParaRPr lang="de-DE" dirty="0">
              <a:latin typeface="Abadi Extra Light" panose="020B0204020104020204" pitchFamily="34" charset="0"/>
            </a:endParaRPr>
          </a:p>
          <a:p>
            <a:endParaRPr lang="de-DE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nl-NL" dirty="0">
                <a:latin typeface="Abadi Extra Light" panose="020B0204020104020204" pitchFamily="34" charset="0"/>
              </a:rPr>
              <a:t> </a:t>
            </a:r>
            <a:r>
              <a:rPr lang="nl-NL" b="1" dirty="0">
                <a:latin typeface="Abadi Extra Light" panose="020B0204020104020204" pitchFamily="34" charset="0"/>
              </a:rPr>
              <a:t>1)Image recognition                           2)YouTube search</a:t>
            </a:r>
          </a:p>
          <a:p>
            <a:pPr marL="0" indent="0">
              <a:buNone/>
            </a:pPr>
            <a:r>
              <a:rPr lang="de-DE" dirty="0">
                <a:latin typeface="Abadi Extra Light" panose="020B0204020104020204" pitchFamily="34" charset="0"/>
              </a:rPr>
              <a:t>    </a:t>
            </a:r>
            <a:r>
              <a:rPr lang="de-DE" sz="2400" dirty="0">
                <a:latin typeface="Abadi Extra Light" panose="020B0204020104020204" pitchFamily="34" charset="0"/>
              </a:rPr>
              <a:t>COCO Database	</a:t>
            </a:r>
            <a:r>
              <a:rPr lang="de-DE" dirty="0">
                <a:latin typeface="Abadi Extra Light" panose="020B0204020104020204" pitchFamily="34" charset="0"/>
              </a:rPr>
              <a:t>		             </a:t>
            </a:r>
            <a:r>
              <a:rPr lang="de-DE" sz="2400" dirty="0">
                <a:latin typeface="Abadi Extra Light" panose="020B0204020104020204" pitchFamily="34" charset="0"/>
              </a:rPr>
              <a:t>YouTube8M Data</a:t>
            </a:r>
            <a:endParaRPr lang="nl-NL" sz="2400" dirty="0">
              <a:latin typeface="Abadi Extra Light" panose="020B0204020104020204" pitchFamily="34" charset="0"/>
            </a:endParaRP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5B6D048B-99C8-4EC8-97E4-567941318F87}"/>
              </a:ext>
            </a:extLst>
          </p:cNvPr>
          <p:cNvCxnSpPr>
            <a:cxnSpLocks/>
          </p:cNvCxnSpPr>
          <p:nvPr/>
        </p:nvCxnSpPr>
        <p:spPr>
          <a:xfrm>
            <a:off x="1998616" y="1624149"/>
            <a:ext cx="553865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>
            <a:extLst>
              <a:ext uri="{FF2B5EF4-FFF2-40B4-BE49-F238E27FC236}">
                <a16:creationId xmlns:a16="http://schemas.microsoft.com/office/drawing/2014/main" id="{A8C7C283-3E5B-4882-A8A3-EFB380E9824E}"/>
              </a:ext>
            </a:extLst>
          </p:cNvPr>
          <p:cNvSpPr/>
          <p:nvPr/>
        </p:nvSpPr>
        <p:spPr>
          <a:xfrm>
            <a:off x="10835911" y="-14025"/>
            <a:ext cx="1908402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8B9BC1E-F9BE-4C23-ADBE-F694CFC2A683}"/>
              </a:ext>
            </a:extLst>
          </p:cNvPr>
          <p:cNvSpPr/>
          <p:nvPr/>
        </p:nvSpPr>
        <p:spPr>
          <a:xfrm>
            <a:off x="10121537" y="-66276"/>
            <a:ext cx="382088" cy="6962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4047B4-A511-4203-BB92-9469E646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89EE-F0BB-42A7-ABD8-52573E2E92EB}" type="slidenum">
              <a:rPr lang="nl-NL" smtClean="0"/>
              <a:t>4</a:t>
            </a:fld>
            <a:endParaRPr lang="nl-NL"/>
          </a:p>
        </p:txBody>
      </p:sp>
      <p:pic>
        <p:nvPicPr>
          <p:cNvPr id="2050" name="Picture 2" descr="https://avatars.mds.yandex.net/get-pdb/1369813/d017c03b-c608-4c3e-8c7e-f08dddada851/s1200">
            <a:extLst>
              <a:ext uri="{FF2B5EF4-FFF2-40B4-BE49-F238E27FC236}">
                <a16:creationId xmlns:a16="http://schemas.microsoft.com/office/drawing/2014/main" id="{508CBAC9-E4CE-4473-8A48-0688503BD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3" t="30678" r="30072" b="30631"/>
          <a:stretch/>
        </p:blipFill>
        <p:spPr bwMode="auto">
          <a:xfrm>
            <a:off x="4022218" y="3458941"/>
            <a:ext cx="1704173" cy="120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picture containing indoor, plate, table, sitting&#10;&#10;Description generated with very high confidence">
            <a:extLst>
              <a:ext uri="{FF2B5EF4-FFF2-40B4-BE49-F238E27FC236}">
                <a16:creationId xmlns:a16="http://schemas.microsoft.com/office/drawing/2014/main" id="{E3AB67CB-703F-434E-95D1-5A62B92245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70" y="3072194"/>
            <a:ext cx="2958639" cy="1978590"/>
          </a:xfrm>
          <a:prstGeom prst="rect">
            <a:avLst/>
          </a:prstGeom>
        </p:spPr>
      </p:pic>
      <p:pic>
        <p:nvPicPr>
          <p:cNvPr id="10" name="Content Placeholder 9" descr="Food on a plate&#10;&#10;Description generated with high confidence">
            <a:extLst>
              <a:ext uri="{FF2B5EF4-FFF2-40B4-BE49-F238E27FC236}">
                <a16:creationId xmlns:a16="http://schemas.microsoft.com/office/drawing/2014/main" id="{C66170D4-77BB-4374-8969-B4F592745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72194"/>
            <a:ext cx="3529133" cy="1978590"/>
          </a:xfrm>
        </p:spPr>
      </p:pic>
    </p:spTree>
    <p:extLst>
      <p:ext uri="{BB962C8B-B14F-4D97-AF65-F5344CB8AC3E}">
        <p14:creationId xmlns:p14="http://schemas.microsoft.com/office/powerpoint/2010/main" val="4141644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05F34572-445D-4DD3-8B4B-987C9B5EF063}"/>
              </a:ext>
            </a:extLst>
          </p:cNvPr>
          <p:cNvSpPr/>
          <p:nvPr/>
        </p:nvSpPr>
        <p:spPr>
          <a:xfrm>
            <a:off x="0" y="-14025"/>
            <a:ext cx="1012153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C1D6DE-14B3-4DC6-A1CA-FBE6928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050" y="541019"/>
            <a:ext cx="6019800" cy="1325563"/>
          </a:xfrm>
        </p:spPr>
        <p:txBody>
          <a:bodyPr/>
          <a:lstStyle/>
          <a:p>
            <a:pPr algn="ctr"/>
            <a:r>
              <a:rPr lang="nl-NL" dirty="0">
                <a:latin typeface="Futura (Light)" panose="020B7200000000000000" pitchFamily="34" charset="0"/>
              </a:rPr>
              <a:t>General plan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C212625-3017-4EF5-933F-963B2D734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331" y="-14024"/>
            <a:ext cx="2251981" cy="6872024"/>
          </a:xfrm>
          <a:prstGeom prst="rect">
            <a:avLst/>
          </a:prstGeom>
          <a:noFill/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BA62F62F-653E-4AFD-B63D-ACE6F9BBE7FA}"/>
              </a:ext>
            </a:extLst>
          </p:cNvPr>
          <p:cNvCxnSpPr>
            <a:cxnSpLocks/>
          </p:cNvCxnSpPr>
          <p:nvPr/>
        </p:nvCxnSpPr>
        <p:spPr>
          <a:xfrm>
            <a:off x="1998616" y="757645"/>
            <a:ext cx="553865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5B6D048B-99C8-4EC8-97E4-567941318F87}"/>
              </a:ext>
            </a:extLst>
          </p:cNvPr>
          <p:cNvCxnSpPr>
            <a:cxnSpLocks/>
          </p:cNvCxnSpPr>
          <p:nvPr/>
        </p:nvCxnSpPr>
        <p:spPr>
          <a:xfrm>
            <a:off x="1998616" y="1624149"/>
            <a:ext cx="553865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>
            <a:extLst>
              <a:ext uri="{FF2B5EF4-FFF2-40B4-BE49-F238E27FC236}">
                <a16:creationId xmlns:a16="http://schemas.microsoft.com/office/drawing/2014/main" id="{A8C7C283-3E5B-4882-A8A3-EFB380E9824E}"/>
              </a:ext>
            </a:extLst>
          </p:cNvPr>
          <p:cNvSpPr/>
          <p:nvPr/>
        </p:nvSpPr>
        <p:spPr>
          <a:xfrm>
            <a:off x="10835911" y="-14025"/>
            <a:ext cx="1908402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8B9BC1E-F9BE-4C23-ADBE-F694CFC2A683}"/>
              </a:ext>
            </a:extLst>
          </p:cNvPr>
          <p:cNvSpPr/>
          <p:nvPr/>
        </p:nvSpPr>
        <p:spPr>
          <a:xfrm>
            <a:off x="10121537" y="-66276"/>
            <a:ext cx="382088" cy="6962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2C617C-6F80-4776-B20D-680647BC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89EE-F0BB-42A7-ABD8-52573E2E92EB}" type="slidenum">
              <a:rPr lang="nl-NL" smtClean="0"/>
              <a:t>5</a:t>
            </a:fld>
            <a:endParaRPr lang="nl-NL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52CB7298-F0E7-4435-8FE2-1749704D8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2" y="2002512"/>
            <a:ext cx="9925973" cy="403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8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05F34572-445D-4DD3-8B4B-987C9B5EF063}"/>
              </a:ext>
            </a:extLst>
          </p:cNvPr>
          <p:cNvSpPr/>
          <p:nvPr/>
        </p:nvSpPr>
        <p:spPr>
          <a:xfrm>
            <a:off x="0" y="25510"/>
            <a:ext cx="1012153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C1D6DE-14B3-4DC6-A1CA-FBE6928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976" y="464639"/>
            <a:ext cx="6019800" cy="1325563"/>
          </a:xfrm>
        </p:spPr>
        <p:txBody>
          <a:bodyPr/>
          <a:lstStyle/>
          <a:p>
            <a:pPr algn="ctr"/>
            <a:r>
              <a:rPr lang="nl-NL" dirty="0">
                <a:latin typeface="Abadi Extra Light" panose="020B0204020104020204" pitchFamily="34" charset="0"/>
              </a:rPr>
              <a:t>1.1 Retrieve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A3D555-DC3F-4F56-A784-78BA6140B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8" y="1978706"/>
            <a:ext cx="4455710" cy="4414655"/>
          </a:xfrm>
        </p:spPr>
        <p:txBody>
          <a:bodyPr>
            <a:normAutofit/>
          </a:bodyPr>
          <a:lstStyle/>
          <a:p>
            <a:r>
              <a:rPr lang="en-GB" dirty="0">
                <a:latin typeface="Abadi Extra Light" panose="020B0204020104020204" pitchFamily="34" charset="0"/>
              </a:rPr>
              <a:t>A lot of training examples are needed</a:t>
            </a:r>
          </a:p>
          <a:p>
            <a:endParaRPr lang="en-GB" dirty="0">
              <a:latin typeface="Abadi Extra Light" panose="020B0204020104020204" pitchFamily="34" charset="0"/>
            </a:endParaRPr>
          </a:p>
          <a:p>
            <a:r>
              <a:rPr lang="en-GB" dirty="0">
                <a:latin typeface="Abadi Extra Light" panose="020B0204020104020204" pitchFamily="34" charset="0"/>
              </a:rPr>
              <a:t>ImageNet Database requires authentication</a:t>
            </a:r>
          </a:p>
          <a:p>
            <a:endParaRPr lang="en-GB" dirty="0">
              <a:latin typeface="Abadi Extra Light" panose="020B0204020104020204" pitchFamily="34" charset="0"/>
            </a:endParaRPr>
          </a:p>
          <a:p>
            <a:r>
              <a:rPr lang="en-GB" dirty="0">
                <a:latin typeface="Abadi Extra Light" panose="020B0204020104020204" pitchFamily="34" charset="0"/>
              </a:rPr>
              <a:t>We chose Microsoft’s COCO Database</a:t>
            </a:r>
          </a:p>
          <a:p>
            <a:endParaRPr lang="de-DE" dirty="0">
              <a:latin typeface="Abadi Extra Light" panose="020B0204020104020204" pitchFamily="3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C212625-3017-4EF5-933F-963B2D734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331" y="-14024"/>
            <a:ext cx="2251981" cy="6872024"/>
          </a:xfrm>
          <a:prstGeom prst="rect">
            <a:avLst/>
          </a:prstGeom>
          <a:noFill/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BA62F62F-653E-4AFD-B63D-ACE6F9BBE7FA}"/>
              </a:ext>
            </a:extLst>
          </p:cNvPr>
          <p:cNvCxnSpPr>
            <a:cxnSpLocks/>
          </p:cNvCxnSpPr>
          <p:nvPr/>
        </p:nvCxnSpPr>
        <p:spPr>
          <a:xfrm>
            <a:off x="3161211" y="653143"/>
            <a:ext cx="570143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5B6D048B-99C8-4EC8-97E4-567941318F87}"/>
              </a:ext>
            </a:extLst>
          </p:cNvPr>
          <p:cNvCxnSpPr>
            <a:cxnSpLocks/>
          </p:cNvCxnSpPr>
          <p:nvPr/>
        </p:nvCxnSpPr>
        <p:spPr>
          <a:xfrm>
            <a:off x="3161211" y="1637211"/>
            <a:ext cx="570143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>
            <a:extLst>
              <a:ext uri="{FF2B5EF4-FFF2-40B4-BE49-F238E27FC236}">
                <a16:creationId xmlns:a16="http://schemas.microsoft.com/office/drawing/2014/main" id="{A8C7C283-3E5B-4882-A8A3-EFB380E9824E}"/>
              </a:ext>
            </a:extLst>
          </p:cNvPr>
          <p:cNvSpPr/>
          <p:nvPr/>
        </p:nvSpPr>
        <p:spPr>
          <a:xfrm>
            <a:off x="10835911" y="-14025"/>
            <a:ext cx="1908402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8B9BC1E-F9BE-4C23-ADBE-F694CFC2A683}"/>
              </a:ext>
            </a:extLst>
          </p:cNvPr>
          <p:cNvSpPr/>
          <p:nvPr/>
        </p:nvSpPr>
        <p:spPr>
          <a:xfrm>
            <a:off x="10121537" y="-66276"/>
            <a:ext cx="382088" cy="6962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4869084A-355B-4CA8-B548-5A158161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89EE-F0BB-42A7-ABD8-52573E2E92EB}" type="slidenum">
              <a:rPr lang="nl-NL" smtClean="0"/>
              <a:t>6</a:t>
            </a:fld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46AC3FE3-93A4-4514-9413-E03133C42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9" y="1780263"/>
            <a:ext cx="200565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6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05F34572-445D-4DD3-8B4B-987C9B5EF063}"/>
              </a:ext>
            </a:extLst>
          </p:cNvPr>
          <p:cNvSpPr/>
          <p:nvPr/>
        </p:nvSpPr>
        <p:spPr>
          <a:xfrm>
            <a:off x="0" y="-14025"/>
            <a:ext cx="1012153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C1D6DE-14B3-4DC6-A1CA-FBE6928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976" y="464639"/>
            <a:ext cx="6019800" cy="1325563"/>
          </a:xfrm>
        </p:spPr>
        <p:txBody>
          <a:bodyPr/>
          <a:lstStyle/>
          <a:p>
            <a:pPr algn="ctr"/>
            <a:r>
              <a:rPr lang="nl-NL" dirty="0">
                <a:latin typeface="Abadi Extra Light" panose="020B0204020104020204" pitchFamily="34" charset="0"/>
              </a:rPr>
              <a:t>1.2 Data preparation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A3D555-DC3F-4F56-A784-78BA6140B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4164" y="1978706"/>
            <a:ext cx="7443672" cy="4414655"/>
          </a:xfrm>
        </p:spPr>
        <p:txBody>
          <a:bodyPr/>
          <a:lstStyle/>
          <a:p>
            <a:r>
              <a:rPr lang="en-GB" dirty="0">
                <a:latin typeface="Abadi Extra Light" panose="020B0204020104020204" pitchFamily="34" charset="0"/>
              </a:rPr>
              <a:t>COCO has convenient API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r>
              <a:rPr lang="en-GB" dirty="0">
                <a:latin typeface="Abadi Extra Light" panose="020B0204020104020204" pitchFamily="34" charset="0"/>
              </a:rPr>
              <a:t>Images are just plain jpg’s</a:t>
            </a:r>
          </a:p>
          <a:p>
            <a:endParaRPr lang="en-GB" dirty="0">
              <a:latin typeface="Abadi Extra Light" panose="020B0204020104020204" pitchFamily="34" charset="0"/>
            </a:endParaRPr>
          </a:p>
          <a:p>
            <a:r>
              <a:rPr lang="en-GB" dirty="0">
                <a:latin typeface="Abadi Extra Light" panose="020B0204020104020204" pitchFamily="34" charset="0"/>
              </a:rPr>
              <a:t>Annotations are in JSON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C212625-3017-4EF5-933F-963B2D734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331" y="-14024"/>
            <a:ext cx="2251981" cy="6872024"/>
          </a:xfrm>
          <a:prstGeom prst="rect">
            <a:avLst/>
          </a:prstGeom>
          <a:noFill/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BA62F62F-653E-4AFD-B63D-ACE6F9BBE7FA}"/>
              </a:ext>
            </a:extLst>
          </p:cNvPr>
          <p:cNvCxnSpPr>
            <a:cxnSpLocks/>
          </p:cNvCxnSpPr>
          <p:nvPr/>
        </p:nvCxnSpPr>
        <p:spPr>
          <a:xfrm>
            <a:off x="3161211" y="653143"/>
            <a:ext cx="553865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5B6D048B-99C8-4EC8-97E4-567941318F87}"/>
              </a:ext>
            </a:extLst>
          </p:cNvPr>
          <p:cNvCxnSpPr>
            <a:cxnSpLocks/>
          </p:cNvCxnSpPr>
          <p:nvPr/>
        </p:nvCxnSpPr>
        <p:spPr>
          <a:xfrm>
            <a:off x="3161211" y="1637211"/>
            <a:ext cx="553865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>
            <a:extLst>
              <a:ext uri="{FF2B5EF4-FFF2-40B4-BE49-F238E27FC236}">
                <a16:creationId xmlns:a16="http://schemas.microsoft.com/office/drawing/2014/main" id="{A8C7C283-3E5B-4882-A8A3-EFB380E9824E}"/>
              </a:ext>
            </a:extLst>
          </p:cNvPr>
          <p:cNvSpPr/>
          <p:nvPr/>
        </p:nvSpPr>
        <p:spPr>
          <a:xfrm>
            <a:off x="10835911" y="-14025"/>
            <a:ext cx="1908402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8B9BC1E-F9BE-4C23-ADBE-F694CFC2A683}"/>
              </a:ext>
            </a:extLst>
          </p:cNvPr>
          <p:cNvSpPr/>
          <p:nvPr/>
        </p:nvSpPr>
        <p:spPr>
          <a:xfrm>
            <a:off x="10121537" y="-66276"/>
            <a:ext cx="382088" cy="6962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B90902CA-94A7-41DC-9C1E-B7A57751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89EE-F0BB-42A7-ABD8-52573E2E92EB}" type="slidenum">
              <a:rPr lang="nl-NL" smtClean="0"/>
              <a:t>7</a:t>
            </a:fld>
            <a:endParaRPr lang="nl-NL"/>
          </a:p>
        </p:txBody>
      </p:sp>
      <p:pic>
        <p:nvPicPr>
          <p:cNvPr id="1030" name="Picture 6" descr="https://lh5.googleusercontent.com/VBoYe-H1-ySQ_2JL-kxqgEBetP_pKUblI2T0Au1SyaQPjnvP_sqXTwMOSgHEjHG3v7RD7TjY07GuRJ9Znz5M6f7BQ1H9L2gcOeZo8WOLd2d_RapKX88TbzFdAOpMAXDPh9wKLPW6Rg">
            <a:extLst>
              <a:ext uri="{FF2B5EF4-FFF2-40B4-BE49-F238E27FC236}">
                <a16:creationId xmlns:a16="http://schemas.microsoft.com/office/drawing/2014/main" id="{878F92A0-EA00-468D-A7FD-F1E2648A0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784" y="4679804"/>
            <a:ext cx="4838999" cy="187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6.googleusercontent.com/-HuDEqf269NI6GHQn1qGvku_CPfBOxJZ8jf1s1_aEEvosrDTmvBTIU-zOwVLCGaJ9_qeLjbeCd6_GWI80IYmDILZ0G0-ogDJcWLAuY_npENmRKVHe2zDG95W0KWfX6PBmpbMiFTz8g">
            <a:extLst>
              <a:ext uri="{FF2B5EF4-FFF2-40B4-BE49-F238E27FC236}">
                <a16:creationId xmlns:a16="http://schemas.microsoft.com/office/drawing/2014/main" id="{BAD659D3-345E-43AF-A03D-563F9F07C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474" y="2153439"/>
            <a:ext cx="3235309" cy="207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assenger train pulling into a station&#10;&#10;Description generated with very high confidence">
            <a:extLst>
              <a:ext uri="{FF2B5EF4-FFF2-40B4-BE49-F238E27FC236}">
                <a16:creationId xmlns:a16="http://schemas.microsoft.com/office/drawing/2014/main" id="{63EC09C9-EE02-42D7-AEB6-601C3E9A31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79" y="4690822"/>
            <a:ext cx="2473321" cy="1854990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613ADF77-98EC-4D2C-B303-97F495DC81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9" y="1779024"/>
            <a:ext cx="200565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2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05F34572-445D-4DD3-8B4B-987C9B5EF063}"/>
              </a:ext>
            </a:extLst>
          </p:cNvPr>
          <p:cNvSpPr/>
          <p:nvPr/>
        </p:nvSpPr>
        <p:spPr>
          <a:xfrm>
            <a:off x="0" y="0"/>
            <a:ext cx="1012153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C1D6DE-14B3-4DC6-A1CA-FBE6928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976" y="464639"/>
            <a:ext cx="6019800" cy="1325563"/>
          </a:xfrm>
        </p:spPr>
        <p:txBody>
          <a:bodyPr/>
          <a:lstStyle/>
          <a:p>
            <a:pPr algn="ctr"/>
            <a:r>
              <a:rPr lang="nl-NL" dirty="0">
                <a:latin typeface="Abadi Extra Light" panose="020B0204020104020204" pitchFamily="34" charset="0"/>
              </a:rPr>
              <a:t>1.2 Data preparation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A3D555-DC3F-4F56-A784-78BA6140B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4164" y="1978706"/>
            <a:ext cx="7443672" cy="4414655"/>
          </a:xfrm>
        </p:spPr>
        <p:txBody>
          <a:bodyPr/>
          <a:lstStyle/>
          <a:p>
            <a:r>
              <a:rPr lang="de-DE" dirty="0">
                <a:latin typeface="Abadi Extra Light" panose="020B0204020104020204" pitchFamily="34" charset="0"/>
              </a:rPr>
              <a:t>Convert jpg to tensor using tf.image module</a:t>
            </a:r>
          </a:p>
          <a:p>
            <a:endParaRPr lang="en-GB" dirty="0">
              <a:latin typeface="Abadi Extra Light" panose="020B0204020104020204" pitchFamily="34" charset="0"/>
            </a:endParaRPr>
          </a:p>
          <a:p>
            <a:r>
              <a:rPr lang="en-GB" dirty="0">
                <a:latin typeface="Abadi Extra Light" panose="020B0204020104020204" pitchFamily="34" charset="0"/>
              </a:rPr>
              <a:t>Uniform aspect ratio and scaling</a:t>
            </a:r>
          </a:p>
          <a:p>
            <a:pPr>
              <a:lnSpc>
                <a:spcPct val="250000"/>
              </a:lnSpc>
            </a:pPr>
            <a:r>
              <a:rPr lang="en-US" dirty="0">
                <a:latin typeface="Abadi Extra Light" panose="020B0204020104020204" pitchFamily="34" charset="0"/>
              </a:rPr>
              <a:t>Normalizing images</a:t>
            </a:r>
          </a:p>
          <a:p>
            <a:pPr>
              <a:lnSpc>
                <a:spcPct val="250000"/>
              </a:lnSpc>
            </a:pPr>
            <a:r>
              <a:rPr lang="en-US" dirty="0">
                <a:latin typeface="Abadi Extra Light" panose="020B0204020104020204" pitchFamily="34" charset="0"/>
              </a:rPr>
              <a:t>Dimensionality reduction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C212625-3017-4EF5-933F-963B2D734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331" y="-14024"/>
            <a:ext cx="2251981" cy="6872024"/>
          </a:xfrm>
          <a:prstGeom prst="rect">
            <a:avLst/>
          </a:prstGeom>
          <a:noFill/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BA62F62F-653E-4AFD-B63D-ACE6F9BBE7FA}"/>
              </a:ext>
            </a:extLst>
          </p:cNvPr>
          <p:cNvCxnSpPr>
            <a:cxnSpLocks/>
          </p:cNvCxnSpPr>
          <p:nvPr/>
        </p:nvCxnSpPr>
        <p:spPr>
          <a:xfrm>
            <a:off x="3161211" y="653143"/>
            <a:ext cx="553865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5B6D048B-99C8-4EC8-97E4-567941318F87}"/>
              </a:ext>
            </a:extLst>
          </p:cNvPr>
          <p:cNvCxnSpPr>
            <a:cxnSpLocks/>
          </p:cNvCxnSpPr>
          <p:nvPr/>
        </p:nvCxnSpPr>
        <p:spPr>
          <a:xfrm>
            <a:off x="3161211" y="1637211"/>
            <a:ext cx="553865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>
            <a:extLst>
              <a:ext uri="{FF2B5EF4-FFF2-40B4-BE49-F238E27FC236}">
                <a16:creationId xmlns:a16="http://schemas.microsoft.com/office/drawing/2014/main" id="{A8C7C283-3E5B-4882-A8A3-EFB380E9824E}"/>
              </a:ext>
            </a:extLst>
          </p:cNvPr>
          <p:cNvSpPr/>
          <p:nvPr/>
        </p:nvSpPr>
        <p:spPr>
          <a:xfrm>
            <a:off x="10835911" y="-14025"/>
            <a:ext cx="1908402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8B9BC1E-F9BE-4C23-ADBE-F694CFC2A683}"/>
              </a:ext>
            </a:extLst>
          </p:cNvPr>
          <p:cNvSpPr/>
          <p:nvPr/>
        </p:nvSpPr>
        <p:spPr>
          <a:xfrm>
            <a:off x="10121537" y="-66276"/>
            <a:ext cx="382088" cy="6962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B90902CA-94A7-41DC-9C1E-B7A57751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89EE-F0BB-42A7-ABD8-52573E2E92EB}" type="slidenum">
              <a:rPr lang="nl-NL" smtClean="0"/>
              <a:t>8</a:t>
            </a:fld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6A580631-282F-4D94-9631-B1FDFFB55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0" y="1778400"/>
            <a:ext cx="200565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9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05F34572-445D-4DD3-8B4B-987C9B5EF063}"/>
              </a:ext>
            </a:extLst>
          </p:cNvPr>
          <p:cNvSpPr/>
          <p:nvPr/>
        </p:nvSpPr>
        <p:spPr>
          <a:xfrm>
            <a:off x="0" y="-14025"/>
            <a:ext cx="1012153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C1D6DE-14B3-4DC6-A1CA-FBE6928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59" y="464639"/>
            <a:ext cx="7503355" cy="1325563"/>
          </a:xfrm>
        </p:spPr>
        <p:txBody>
          <a:bodyPr/>
          <a:lstStyle/>
          <a:p>
            <a:pPr algn="ctr"/>
            <a:r>
              <a:rPr lang="nl-NL" dirty="0">
                <a:latin typeface="Abadi Extra Light" panose="020B0204020104020204" pitchFamily="34" charset="0"/>
              </a:rPr>
              <a:t>1.3 Convolutional neural network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C212625-3017-4EF5-933F-963B2D734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331" y="-14024"/>
            <a:ext cx="2251981" cy="6872024"/>
          </a:xfrm>
          <a:prstGeom prst="rect">
            <a:avLst/>
          </a:prstGeom>
          <a:noFill/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BA62F62F-653E-4AFD-B63D-ACE6F9BBE7FA}"/>
              </a:ext>
            </a:extLst>
          </p:cNvPr>
          <p:cNvCxnSpPr>
            <a:cxnSpLocks/>
          </p:cNvCxnSpPr>
          <p:nvPr/>
        </p:nvCxnSpPr>
        <p:spPr>
          <a:xfrm>
            <a:off x="2470638" y="653143"/>
            <a:ext cx="70514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5B6D048B-99C8-4EC8-97E4-567941318F87}"/>
              </a:ext>
            </a:extLst>
          </p:cNvPr>
          <p:cNvCxnSpPr>
            <a:cxnSpLocks/>
          </p:cNvCxnSpPr>
          <p:nvPr/>
        </p:nvCxnSpPr>
        <p:spPr>
          <a:xfrm>
            <a:off x="2470638" y="1637211"/>
            <a:ext cx="70514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>
            <a:extLst>
              <a:ext uri="{FF2B5EF4-FFF2-40B4-BE49-F238E27FC236}">
                <a16:creationId xmlns:a16="http://schemas.microsoft.com/office/drawing/2014/main" id="{A8C7C283-3E5B-4882-A8A3-EFB380E9824E}"/>
              </a:ext>
            </a:extLst>
          </p:cNvPr>
          <p:cNvSpPr/>
          <p:nvPr/>
        </p:nvSpPr>
        <p:spPr>
          <a:xfrm>
            <a:off x="10835911" y="-14025"/>
            <a:ext cx="1908402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8B9BC1E-F9BE-4C23-ADBE-F694CFC2A683}"/>
              </a:ext>
            </a:extLst>
          </p:cNvPr>
          <p:cNvSpPr/>
          <p:nvPr/>
        </p:nvSpPr>
        <p:spPr>
          <a:xfrm>
            <a:off x="10121537" y="-66276"/>
            <a:ext cx="382088" cy="6962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42D0DBE3-4E5A-4341-8ED8-4DD4FD778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950" y="1978025"/>
            <a:ext cx="7383463" cy="4414838"/>
          </a:xfrm>
        </p:spPr>
        <p:txBody>
          <a:bodyPr/>
          <a:lstStyle/>
          <a:p>
            <a:r>
              <a:rPr lang="en-GB" dirty="0">
                <a:latin typeface="Abadi Extra Light" panose="020B0204020104020204" pitchFamily="34" charset="0"/>
              </a:rPr>
              <a:t>The CNN converts the image to a keyword</a:t>
            </a:r>
          </a:p>
          <a:p>
            <a:r>
              <a:rPr lang="en-GB" dirty="0">
                <a:latin typeface="Abadi Extra Light" panose="020B0204020104020204" pitchFamily="34" charset="0"/>
              </a:rPr>
              <a:t>We chose to use TensorFlow (by Google)</a:t>
            </a:r>
          </a:p>
          <a:p>
            <a:r>
              <a:rPr lang="en-GB" dirty="0">
                <a:latin typeface="Abadi Extra Light" panose="020B0204020104020204" pitchFamily="34" charset="0"/>
              </a:rPr>
              <a:t>TensorFlow is the most used deep learning framework and lower level than </a:t>
            </a:r>
            <a:r>
              <a:rPr lang="en-GB" dirty="0" err="1">
                <a:latin typeface="Abadi Extra Light" panose="020B0204020104020204" pitchFamily="34" charset="0"/>
              </a:rPr>
              <a:t>Keras</a:t>
            </a:r>
            <a:endParaRPr lang="en-GB" dirty="0">
              <a:latin typeface="Abadi Extra Light" panose="020B0204020104020204" pitchFamily="34" charset="0"/>
            </a:endParaRPr>
          </a:p>
          <a:p>
            <a:endParaRPr lang="en-GB" dirty="0">
              <a:latin typeface="Abadi Extra Light" panose="020B0204020104020204" pitchFamily="34" charset="0"/>
            </a:endParaRPr>
          </a:p>
          <a:p>
            <a:endParaRPr lang="nl-NL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BCE9D8C-B1B6-4C99-810A-5D43495E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89EE-F0BB-42A7-ABD8-52573E2E92EB}" type="slidenum">
              <a:rPr lang="nl-NL" smtClean="0"/>
              <a:t>9</a:t>
            </a:fld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71C78EB0-0BB6-4DA3-AF14-E4C92E01D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9" y="1780121"/>
            <a:ext cx="2005654" cy="3600000"/>
          </a:xfrm>
          <a:prstGeom prst="rect">
            <a:avLst/>
          </a:prstGeom>
        </p:spPr>
      </p:pic>
      <p:pic>
        <p:nvPicPr>
          <p:cNvPr id="3" name="Picture 2" descr="https://lh6.googleusercontent.com/ykqp9FFp9xjKbvcer90L_x3QwqolyX9Mt7ZF2qCJ30Y1d1YuG5qKML0ZqO2710Kk28ng1fg-uFSHJ_Vpl1SXmU7odEyNOpI5h7WV_dx-ROYLOOif-Stk9hEcBf99JjJVMUj03EhPrQ">
            <a:extLst>
              <a:ext uri="{FF2B5EF4-FFF2-40B4-BE49-F238E27FC236}">
                <a16:creationId xmlns:a16="http://schemas.microsoft.com/office/drawing/2014/main" id="{2BFED258-A341-4F84-9E70-F5468250C6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t="4627" r="5671" b="2764"/>
          <a:stretch/>
        </p:blipFill>
        <p:spPr bwMode="auto">
          <a:xfrm>
            <a:off x="3506219" y="3916728"/>
            <a:ext cx="4299450" cy="280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65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3753</TotalTime>
  <Words>443</Words>
  <Application>Microsoft Office PowerPoint</Application>
  <PresentationFormat>Widescreen</PresentationFormat>
  <Paragraphs>133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Abadi Extra Light</vt:lpstr>
      <vt:lpstr>Arial</vt:lpstr>
      <vt:lpstr>Calibri</vt:lpstr>
      <vt:lpstr>Calibri Light</vt:lpstr>
      <vt:lpstr>Futura (Light)</vt:lpstr>
      <vt:lpstr>Office Theme</vt:lpstr>
      <vt:lpstr>Using Computer Vision to search YouTube Videos</vt:lpstr>
      <vt:lpstr>Table of contents</vt:lpstr>
      <vt:lpstr>General idea</vt:lpstr>
      <vt:lpstr>Relevance</vt:lpstr>
      <vt:lpstr>General plan</vt:lpstr>
      <vt:lpstr>1.1 Retrieve data</vt:lpstr>
      <vt:lpstr>1.2 Data preparation</vt:lpstr>
      <vt:lpstr>1.2 Data preparation</vt:lpstr>
      <vt:lpstr>1.3 Convolutional neural network</vt:lpstr>
      <vt:lpstr>1.3 Convolutional neural network</vt:lpstr>
      <vt:lpstr>2.1 Check valid key</vt:lpstr>
      <vt:lpstr>2.2 Fetch YouTube key response</vt:lpstr>
      <vt:lpstr>2.3 Sort</vt:lpstr>
      <vt:lpstr>Summary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Daniek</dc:creator>
  <cp:lastModifiedBy>Lisa Plag</cp:lastModifiedBy>
  <cp:revision>74</cp:revision>
  <dcterms:created xsi:type="dcterms:W3CDTF">2018-12-12T15:15:07Z</dcterms:created>
  <dcterms:modified xsi:type="dcterms:W3CDTF">2018-12-19T13:58:33Z</dcterms:modified>
</cp:coreProperties>
</file>