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9" r:id="rId4"/>
    <p:sldId id="263" r:id="rId5"/>
    <p:sldId id="283" r:id="rId6"/>
    <p:sldId id="1084" r:id="rId7"/>
    <p:sldId id="281" r:id="rId8"/>
    <p:sldId id="1081" r:id="rId9"/>
    <p:sldId id="1082" r:id="rId10"/>
    <p:sldId id="1089" r:id="rId11"/>
    <p:sldId id="1091" r:id="rId12"/>
    <p:sldId id="1099" r:id="rId13"/>
    <p:sldId id="1100" r:id="rId14"/>
    <p:sldId id="1095" r:id="rId15"/>
    <p:sldId id="1101" r:id="rId16"/>
    <p:sldId id="1085" r:id="rId17"/>
    <p:sldId id="1086" r:id="rId18"/>
    <p:sldId id="1096" r:id="rId19"/>
    <p:sldId id="1093" r:id="rId20"/>
    <p:sldId id="10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731B-CDC5-5844-A3D1-34B718AFF3A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9D35E-C319-904D-854C-CC47B8AE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trained on registration and segmentation, Input simulations +/- up to 5 degrees of rotation, MSE &lt; 25, </a:t>
            </a:r>
            <a:r>
              <a:rPr lang="en-US" dirty="0" err="1"/>
              <a:t>IoU</a:t>
            </a:r>
            <a:r>
              <a:rPr lang="en-US" dirty="0"/>
              <a:t> &gt; 0.82</a:t>
            </a:r>
          </a:p>
          <a:p>
            <a:r>
              <a:rPr lang="en-US" dirty="0"/>
              <a:t>Model trained on registration and segmentation and regularization penalty, Input simulations +/- up to 5 degrees of rotation, 2K epochs, MSE &lt; 1.0, </a:t>
            </a:r>
            <a:r>
              <a:rPr lang="en-US" dirty="0" err="1"/>
              <a:t>IoU</a:t>
            </a:r>
            <a:r>
              <a:rPr lang="en-US" dirty="0"/>
              <a:t> &gt; 0.94</a:t>
            </a:r>
          </a:p>
          <a:p>
            <a:r>
              <a:rPr lang="en-US" dirty="0"/>
              <a:t>Model trained on registration and segmentation and regularization penalty, Input simulations +/- up to 10 degrees of rotation with +/- 5 pixel translation, 10K epochs, MSE &lt; 120.0, </a:t>
            </a:r>
            <a:r>
              <a:rPr lang="en-US" dirty="0" err="1"/>
              <a:t>IoU</a:t>
            </a:r>
            <a:r>
              <a:rPr lang="en-US" dirty="0"/>
              <a:t> &gt; 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35E-C319-904D-854C-CC47B8AE5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with regularization &amp; measure of underlying rigid transform: Combination of 2D rigid transformation (3 </a:t>
            </a:r>
            <a:r>
              <a:rPr lang="en-US" dirty="0" err="1"/>
              <a:t>dof</a:t>
            </a:r>
            <a:r>
              <a:rPr lang="en-US" dirty="0"/>
              <a:t>), SMALL local deformation and model of mitotic splits</a:t>
            </a:r>
          </a:p>
          <a:p>
            <a:r>
              <a:rPr lang="en-US" dirty="0"/>
              <a:t>Evaluation/Loss with lineage GT – how to go from displacement vector field to a lineage mapping</a:t>
            </a:r>
          </a:p>
          <a:p>
            <a:r>
              <a:rPr lang="en-US" dirty="0"/>
              <a:t>Compute loss only where foreground in ground truth</a:t>
            </a:r>
          </a:p>
          <a:p>
            <a:r>
              <a:rPr lang="en-US" dirty="0"/>
              <a:t>Organize ground truth data: lineage map across adjacent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35E-C319-904D-854C-CC47B8AE5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with regularization &amp; measure of underlying rigid transform: Combination of 2D rigid transformation (3 </a:t>
            </a:r>
            <a:r>
              <a:rPr lang="en-US" dirty="0" err="1"/>
              <a:t>dof</a:t>
            </a:r>
            <a:r>
              <a:rPr lang="en-US" dirty="0"/>
              <a:t>), SMALL local deformation and model of mitotic splits</a:t>
            </a:r>
          </a:p>
          <a:p>
            <a:r>
              <a:rPr lang="en-US" dirty="0"/>
              <a:t>Evaluation/Loss with lineage GT – how to go from displacement vector field to a lineage mapping</a:t>
            </a:r>
          </a:p>
          <a:p>
            <a:r>
              <a:rPr lang="en-US" dirty="0"/>
              <a:t>Compute loss only where foreground in ground truth</a:t>
            </a:r>
          </a:p>
          <a:p>
            <a:r>
              <a:rPr lang="en-US" dirty="0"/>
              <a:t>Organize ground truth data: lineage map across adjacent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35E-C319-904D-854C-CC47B8AE5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affine registration subnetwork aims to align the input image with an affine transform. It is only used as our first sub- network. As illustrated in Figure 3, the input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convolutions, and finally a fully-connected layer is applied to produce 12 numeric parameters as output, which represents a 3 × 3 transform matrix A and a 3-dimensional displacement vector b. As a common practice, the number of channels doubles as the length of resolution halves. The flow field produced by this subnetwork is defined as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(x) = Ax + b. (11) 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moving image is then transformed according to the output affine parameters and fed into the subsequent deformable registration subnetworks.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dense deformable registration subnetwork is used as all subsequent subnetworks, each of which refines the registration based on the output of the subnetwork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preceeding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 It follows an encoder-decoder architecture, as illustrated in Figure 4, which is commonly used for dense prediction. We use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 convolution to progressively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image, and then use deconvolution (transposed convolution) [8] to recover spatial resolution. As suggested in U-Net [29], skip connections between the convolutional layers and the deconvolutional layers are added to help refining dense prediction. The subnetwork will output the dense flow field, a volume feature map with 3 channels (x, y, z displacements) of the same size as the input.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9D35E-C319-904D-854C-CC47B8AE5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0FA6-2E46-AD48-A1AB-3829F85B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5E72-833A-7348-A883-7AAD437C0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8724-3801-0C40-A7FD-59C03CCC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E3E9-48E0-5745-ACAE-4EBFF93A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14C1-4DAE-DE42-B879-42C4F71F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0A51-0D99-BE42-8B60-0B97A9E4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1AAB-D074-D14D-8AA4-81E24C6A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3A2E-1DDE-514F-ADCB-7AD67C61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AA49-5ECA-3E47-BAD9-D2875718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F09C9-9BF9-0244-A0B4-314DD4F9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F9B1C-5111-A343-9892-582A38637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FB1A-204F-E14A-8655-0F479C08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0C19-1FBF-184A-9D75-A0D6BE24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3AFD-B230-A343-A57B-1765AB7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CB67-15F0-A742-BE21-6B29110D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30A1-4DDB-A44E-8F18-1C11A183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25ED-EFD5-A04C-BA80-D9DC1500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1B7E-2DE1-2943-876F-CE8B18C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9706-A991-0D46-8944-879CF12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CAA5-ECE6-8F49-9544-8E9DFE71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0480-FE43-0F4F-BDBB-5FF77EFF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6219-C72F-A74F-81FC-F4A2F4AB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4ADD-CFE0-684D-B524-C5887826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8FB0-A704-E34E-ADF4-5CF74B9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8EB5-805F-EE44-A7EC-CC6F8A3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B59C-9EA3-134D-8ABC-E75279B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E58D-AABA-CA4E-85FD-94B3FC86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FF20-BE9F-964B-A696-2880AAACE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30A5-D1EA-7D4A-B9BE-203C9BA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BB90B-965E-A648-8707-687201AA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379-BA7F-F740-BD97-1B43D4E0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2081-71F6-1740-9697-5D852D80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33D4-811C-5D44-9337-14EE4485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B36B-47A8-2E4D-B846-52559EB26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3329-FDFC-0748-876B-DFC54A0FE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14898-AF1D-E947-9EAE-B3FC90D3F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8292E-B3E8-6C43-A03A-CE442194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796B-8075-1B46-85D4-CEC33927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0DC7B-73A0-4B42-94CF-2F05B27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CE1D-9823-6C48-9025-F75C6808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52A01-27C6-C744-9837-1A4FD61F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974B-9D40-7042-945F-83425B3C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779A9-44DE-F747-A386-64B1519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EE74A-B7E7-2540-80C5-3611EDA7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1B4B9-8221-6F49-B574-81CC8F48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9500-79C7-004C-ACB4-6E01D762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B524-4B6F-3849-9E87-F479B952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4DC0-69B0-6C45-9EEA-D8159FA0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1456F-616C-9049-B2EA-6727BEBD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EF32-3ADA-3143-ADC2-FA1484E9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6217-BEC2-D746-9394-C87B5778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17D7C-195A-CA4F-8509-76048F66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14A-620B-5A4C-B21B-BD3B81A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59E3D-0432-0E47-B584-C50FD63C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2B75-6E14-4A49-89AC-FDADC32E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120A-AB0E-3943-8BD7-C1563D4A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946B6-5F3E-CD4C-9451-CC6A510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CA697-5F04-5643-B696-E2BDEA8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C6EE-0DB5-7C40-85A1-64AC5431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FF9-74B9-D547-B4B1-BE4E9B6F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2224-0179-0F41-8B47-F8A471B5A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7F83-B7FB-E644-9094-558EFEBEA3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A4ED-ECCF-E748-AB66-5C02781D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7B56-6FA8-D64F-AF68-36A173136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E4DE-E9CB-7E42-9718-E11D66F5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43CF-9FCA-BD4F-9AFA-CB88294E0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394"/>
            <a:ext cx="102928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Cell Lineage Construction </a:t>
            </a:r>
            <a:br>
              <a:rPr lang="en-US" dirty="0"/>
            </a:br>
            <a:r>
              <a:rPr lang="en-US" dirty="0"/>
              <a:t>via Registration of Nuclei </a:t>
            </a:r>
            <a:br>
              <a:rPr lang="en-US" dirty="0"/>
            </a:br>
            <a:r>
              <a:rPr lang="en-US" dirty="0"/>
              <a:t>in Pre-Implantation Mouse Embryos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1214-9148-054C-9411-7298ACA8B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2022</a:t>
            </a:r>
          </a:p>
        </p:txBody>
      </p:sp>
    </p:spTree>
    <p:extLst>
      <p:ext uri="{BB962C8B-B14F-4D97-AF65-F5344CB8AC3E}">
        <p14:creationId xmlns:p14="http://schemas.microsoft.com/office/powerpoint/2010/main" val="242002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574D-013B-8148-9A88-38C5BE6F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EF8AADA-DF7F-8743-94C7-1B85A3EF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59" y="247555"/>
            <a:ext cx="5583681" cy="418776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DB8865FF-A94E-D448-8B5A-9B7CB0B8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720" y="4739503"/>
            <a:ext cx="1859280" cy="1859280"/>
          </a:xfrm>
          <a:prstGeom prst="rect">
            <a:avLst/>
          </a:prstGeom>
        </p:spPr>
      </p:pic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E5649B48-3645-1946-969D-5D7C17C2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0716" y="4681126"/>
            <a:ext cx="1883886" cy="188388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55BC4-9189-404D-AD06-7763F890BBE5}"/>
              </a:ext>
            </a:extLst>
          </p:cNvPr>
          <p:cNvSpPr txBox="1"/>
          <p:nvPr/>
        </p:nvSpPr>
        <p:spPr>
          <a:xfrm>
            <a:off x="2105152" y="4745801"/>
            <a:ext cx="8227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Simulation of small local deformations</a:t>
            </a:r>
          </a:p>
        </p:txBody>
      </p:sp>
      <p:pic>
        <p:nvPicPr>
          <p:cNvPr id="12" name="Picture 11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C22BABB7-4D81-5A4B-B54D-387F6DF99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6" y="624602"/>
            <a:ext cx="3532632" cy="3532632"/>
          </a:xfrm>
          <a:prstGeom prst="rect">
            <a:avLst/>
          </a:prstGeom>
        </p:spPr>
      </p:pic>
      <p:pic>
        <p:nvPicPr>
          <p:cNvPr id="14" name="Picture 13" descr="A group of light bulbs&#10;&#10;Description automatically generated with low confidence">
            <a:extLst>
              <a:ext uri="{FF2B5EF4-FFF2-40B4-BE49-F238E27FC236}">
                <a16:creationId xmlns:a16="http://schemas.microsoft.com/office/drawing/2014/main" id="{CE634E0A-21BB-B248-81A8-828BDE746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654" y="637636"/>
            <a:ext cx="3532632" cy="35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E3E-EEA5-9B45-8917-E80A90FD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1"/>
            <a:ext cx="10515600" cy="1325563"/>
          </a:xfrm>
        </p:spPr>
        <p:txBody>
          <a:bodyPr/>
          <a:lstStyle/>
          <a:p>
            <a:r>
              <a:rPr lang="en-US" dirty="0"/>
              <a:t>Results with Local Deformations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3459-C5C3-9E42-9932-716C693E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5" y="1253331"/>
            <a:ext cx="11635155" cy="4351338"/>
          </a:xfrm>
        </p:spPr>
        <p:txBody>
          <a:bodyPr>
            <a:normAutofit/>
          </a:bodyPr>
          <a:lstStyle/>
          <a:p>
            <a:r>
              <a:rPr lang="en-US" dirty="0"/>
              <a:t>Simulation of 6 ‘blobs’ – randomly placed with added Gaussian noise, if overlapping, watershed is used to separate</a:t>
            </a:r>
          </a:p>
          <a:p>
            <a:r>
              <a:rPr lang="en-US" dirty="0"/>
              <a:t>each blob displaced by 2D translation (</a:t>
            </a:r>
            <a:r>
              <a:rPr lang="en-US" dirty="0" err="1"/>
              <a:t>x,y</a:t>
            </a:r>
            <a:r>
              <a:rPr lang="en-US" dirty="0"/>
              <a:t>) where both x and y are sampled uniformly from (-20,+20) or (-30,+30) pixels</a:t>
            </a:r>
          </a:p>
          <a:p>
            <a:r>
              <a:rPr lang="en-US" dirty="0"/>
              <a:t>Currently GT DVF not smooth and using very small smoothness penalty 0.01</a:t>
            </a:r>
          </a:p>
          <a:p>
            <a:r>
              <a:rPr lang="en-US" dirty="0"/>
              <a:t>Seg Loss Weight = 0.01, MSE DVF Loss Weight = 1.0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C725EF-02CA-DF4F-8728-D10BC32D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7138"/>
              </p:ext>
            </p:extLst>
          </p:nvPr>
        </p:nvGraphicFramePr>
        <p:xfrm>
          <a:off x="1539630" y="410019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21020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9127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778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80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DVF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IoU</a:t>
                      </a:r>
                      <a:r>
                        <a:rPr lang="en-US" dirty="0"/>
                        <a:t>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7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 to +/- 20 pixel blob 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0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 to +/-30 pixel blob 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0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9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37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C61130-3C03-A745-B047-C044D573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30" y="3142568"/>
            <a:ext cx="4399642" cy="3887980"/>
          </a:xfrm>
          <a:prstGeom prst="rect">
            <a:avLst/>
          </a:prstGeom>
        </p:spPr>
      </p:pic>
      <p:pic>
        <p:nvPicPr>
          <p:cNvPr id="7" name="Picture 6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EACE9A27-EE37-FC4E-8C56-78938763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57" y="0"/>
            <a:ext cx="3429000" cy="34290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E7118EA-770F-7D40-83B3-FF06EDC3A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2" y="3142569"/>
            <a:ext cx="4249058" cy="3836623"/>
          </a:xfrm>
          <a:prstGeom prst="rect">
            <a:avLst/>
          </a:prstGeom>
        </p:spPr>
      </p:pic>
      <p:pic>
        <p:nvPicPr>
          <p:cNvPr id="5" name="Content Placeholder 4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E7DA96D9-5647-8A40-949B-A7EB5189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88786" y="1"/>
            <a:ext cx="3429000" cy="3429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C13CF-2253-454A-918A-DDA8A9C6397B}"/>
              </a:ext>
            </a:extLst>
          </p:cNvPr>
          <p:cNvSpPr txBox="1"/>
          <p:nvPr/>
        </p:nvSpPr>
        <p:spPr>
          <a:xfrm>
            <a:off x="4595446" y="2754923"/>
            <a:ext cx="9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</a:p>
          <a:p>
            <a:r>
              <a:rPr lang="en-US" dirty="0"/>
              <a:t>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4C4-9CA6-BE4D-A3FF-854FA71794A0}"/>
              </a:ext>
            </a:extLst>
          </p:cNvPr>
          <p:cNvSpPr txBox="1"/>
          <p:nvPr/>
        </p:nvSpPr>
        <p:spPr>
          <a:xfrm>
            <a:off x="10511413" y="2754922"/>
            <a:ext cx="9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</a:p>
          <a:p>
            <a:r>
              <a:rPr lang="en-US" dirty="0"/>
              <a:t>t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8F289-64D5-284E-804E-028E5EB4D379}"/>
              </a:ext>
            </a:extLst>
          </p:cNvPr>
          <p:cNvSpPr txBox="1"/>
          <p:nvPr/>
        </p:nvSpPr>
        <p:spPr>
          <a:xfrm>
            <a:off x="4560976" y="5685692"/>
            <a:ext cx="89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</a:p>
          <a:p>
            <a:r>
              <a:rPr lang="en-US" dirty="0"/>
              <a:t>Truth</a:t>
            </a:r>
          </a:p>
          <a:p>
            <a:r>
              <a:rPr lang="en-US" dirty="0"/>
              <a:t>DVF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B246-F01D-8142-9FA7-1443DA9AD466}"/>
              </a:ext>
            </a:extLst>
          </p:cNvPr>
          <p:cNvSpPr txBox="1"/>
          <p:nvPr/>
        </p:nvSpPr>
        <p:spPr>
          <a:xfrm>
            <a:off x="10511412" y="5685692"/>
            <a:ext cx="109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DVF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3B466-35AE-8D40-A720-42EDFB58C2D7}"/>
              </a:ext>
            </a:extLst>
          </p:cNvPr>
          <p:cNvSpPr txBox="1"/>
          <p:nvPr/>
        </p:nvSpPr>
        <p:spPr>
          <a:xfrm>
            <a:off x="4800600" y="422031"/>
            <a:ext cx="175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+/- 20 pixel blob displacement</a:t>
            </a:r>
          </a:p>
        </p:txBody>
      </p:sp>
    </p:spTree>
    <p:extLst>
      <p:ext uri="{BB962C8B-B14F-4D97-AF65-F5344CB8AC3E}">
        <p14:creationId xmlns:p14="http://schemas.microsoft.com/office/powerpoint/2010/main" val="59091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C53132E3-EDD3-F143-BD72-EF9E7913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438" y="3081474"/>
            <a:ext cx="4196162" cy="3694464"/>
          </a:xfrm>
        </p:spPr>
      </p:pic>
      <p:pic>
        <p:nvPicPr>
          <p:cNvPr id="20" name="Picture 19" descr="Chart&#10;&#10;Description automatically generated with low confidence">
            <a:extLst>
              <a:ext uri="{FF2B5EF4-FFF2-40B4-BE49-F238E27FC236}">
                <a16:creationId xmlns:a16="http://schemas.microsoft.com/office/drawing/2014/main" id="{92A645FD-A4C0-0143-A3FE-B59B4258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3" y="3078087"/>
            <a:ext cx="4075443" cy="3877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C13CF-2253-454A-918A-DDA8A9C6397B}"/>
              </a:ext>
            </a:extLst>
          </p:cNvPr>
          <p:cNvSpPr txBox="1"/>
          <p:nvPr/>
        </p:nvSpPr>
        <p:spPr>
          <a:xfrm>
            <a:off x="4431819" y="2782669"/>
            <a:ext cx="9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</a:p>
          <a:p>
            <a:r>
              <a:rPr lang="en-US" dirty="0"/>
              <a:t>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4C4-9CA6-BE4D-A3FF-854FA71794A0}"/>
              </a:ext>
            </a:extLst>
          </p:cNvPr>
          <p:cNvSpPr txBox="1"/>
          <p:nvPr/>
        </p:nvSpPr>
        <p:spPr>
          <a:xfrm>
            <a:off x="10140019" y="2731868"/>
            <a:ext cx="9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</a:p>
          <a:p>
            <a:r>
              <a:rPr lang="en-US" dirty="0"/>
              <a:t>t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8F289-64D5-284E-804E-028E5EB4D379}"/>
              </a:ext>
            </a:extLst>
          </p:cNvPr>
          <p:cNvSpPr txBox="1"/>
          <p:nvPr/>
        </p:nvSpPr>
        <p:spPr>
          <a:xfrm>
            <a:off x="4502469" y="5547192"/>
            <a:ext cx="89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</a:t>
            </a:r>
          </a:p>
          <a:p>
            <a:r>
              <a:rPr lang="en-US" dirty="0"/>
              <a:t>Truth</a:t>
            </a:r>
          </a:p>
          <a:p>
            <a:r>
              <a:rPr lang="en-US" dirty="0"/>
              <a:t>DVF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B246-F01D-8142-9FA7-1443DA9AD466}"/>
              </a:ext>
            </a:extLst>
          </p:cNvPr>
          <p:cNvSpPr txBox="1"/>
          <p:nvPr/>
        </p:nvSpPr>
        <p:spPr>
          <a:xfrm>
            <a:off x="10303999" y="5685691"/>
            <a:ext cx="109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DVF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BA3F-0DB9-D14F-A622-85651F79D369}"/>
              </a:ext>
            </a:extLst>
          </p:cNvPr>
          <p:cNvSpPr txBox="1"/>
          <p:nvPr/>
        </p:nvSpPr>
        <p:spPr>
          <a:xfrm>
            <a:off x="4800600" y="422031"/>
            <a:ext cx="175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+/- 30 pixel blob displacement</a:t>
            </a:r>
          </a:p>
        </p:txBody>
      </p:sp>
      <p:pic>
        <p:nvPicPr>
          <p:cNvPr id="18" name="Picture 17" descr="A group of light bulbs&#10;&#10;Description automatically generated with low confidence">
            <a:extLst>
              <a:ext uri="{FF2B5EF4-FFF2-40B4-BE49-F238E27FC236}">
                <a16:creationId xmlns:a16="http://schemas.microsoft.com/office/drawing/2014/main" id="{67426B10-2EA4-784A-8D52-77067C329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164121"/>
            <a:ext cx="3264879" cy="3264879"/>
          </a:xfrm>
          <a:prstGeom prst="rect">
            <a:avLst/>
          </a:prstGeom>
        </p:spPr>
      </p:pic>
      <p:pic>
        <p:nvPicPr>
          <p:cNvPr id="16" name="Picture 15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00D92CDF-073F-2C4B-8CCE-4CCAC86D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020" y="164121"/>
            <a:ext cx="3264879" cy="32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1172-D25E-C546-BD27-793CE5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F964-A816-D448-AD92-7CBD0C6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cell divisions</a:t>
            </a:r>
          </a:p>
          <a:p>
            <a:r>
              <a:rPr lang="en-US" dirty="0"/>
              <a:t>More realistic data (more variation, more noise, denser ..)</a:t>
            </a:r>
          </a:p>
          <a:p>
            <a:r>
              <a:rPr lang="en-US" dirty="0"/>
              <a:t>Real data: creation of DVF from GT lineage tree</a:t>
            </a:r>
          </a:p>
          <a:p>
            <a:r>
              <a:rPr lang="en-US" dirty="0"/>
              <a:t>Real data augmentation: nuclei displacement</a:t>
            </a:r>
          </a:p>
          <a:p>
            <a:r>
              <a:rPr lang="en-US" dirty="0"/>
              <a:t>3D network and data</a:t>
            </a:r>
          </a:p>
          <a:p>
            <a:r>
              <a:rPr lang="en-US" dirty="0"/>
              <a:t>Evaluation based on ground truth lineage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D1FDE6-82A1-944B-965E-AF8AFC32AB34}"/>
              </a:ext>
            </a:extLst>
          </p:cNvPr>
          <p:cNvSpPr/>
          <p:nvPr/>
        </p:nvSpPr>
        <p:spPr>
          <a:xfrm>
            <a:off x="7233137" y="603738"/>
            <a:ext cx="597877" cy="62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C0412E-EE99-FF4E-9BD8-B859D6065E0F}"/>
              </a:ext>
            </a:extLst>
          </p:cNvPr>
          <p:cNvSpPr/>
          <p:nvPr/>
        </p:nvSpPr>
        <p:spPr>
          <a:xfrm>
            <a:off x="6588369" y="1594338"/>
            <a:ext cx="504093" cy="48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0798E-26B1-3E4E-8E39-AE6F8315141C}"/>
              </a:ext>
            </a:extLst>
          </p:cNvPr>
          <p:cNvSpPr/>
          <p:nvPr/>
        </p:nvSpPr>
        <p:spPr>
          <a:xfrm>
            <a:off x="8719037" y="1690688"/>
            <a:ext cx="504093" cy="48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A453D-ED2D-6A43-9FC8-A39DE204E048}"/>
              </a:ext>
            </a:extLst>
          </p:cNvPr>
          <p:cNvCxnSpPr>
            <a:cxnSpLocks/>
          </p:cNvCxnSpPr>
          <p:nvPr/>
        </p:nvCxnSpPr>
        <p:spPr>
          <a:xfrm flipH="1">
            <a:off x="6838218" y="887169"/>
            <a:ext cx="675228" cy="938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D08A5-40C0-7048-864B-80C36C083D04}"/>
              </a:ext>
            </a:extLst>
          </p:cNvPr>
          <p:cNvCxnSpPr>
            <a:cxnSpLocks/>
          </p:cNvCxnSpPr>
          <p:nvPr/>
        </p:nvCxnSpPr>
        <p:spPr>
          <a:xfrm>
            <a:off x="7485184" y="914400"/>
            <a:ext cx="1554773" cy="101490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B760D2-4AD7-2D41-8245-FD111D09A7B7}"/>
              </a:ext>
            </a:extLst>
          </p:cNvPr>
          <p:cNvCxnSpPr>
            <a:cxnSpLocks/>
          </p:cNvCxnSpPr>
          <p:nvPr/>
        </p:nvCxnSpPr>
        <p:spPr>
          <a:xfrm>
            <a:off x="7233137" y="210772"/>
            <a:ext cx="530158" cy="1382346"/>
          </a:xfrm>
          <a:prstGeom prst="line">
            <a:avLst/>
          </a:prstGeom>
          <a:ln w="412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1172-D25E-C546-BD27-793CE528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F964-A816-D448-AD92-7CBD0C6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cell divisions</a:t>
            </a:r>
          </a:p>
          <a:p>
            <a:r>
              <a:rPr lang="en-US" dirty="0"/>
              <a:t>More realistic data (more variation, more noise, denser ..)</a:t>
            </a:r>
          </a:p>
          <a:p>
            <a:r>
              <a:rPr lang="en-US" dirty="0"/>
              <a:t>Real data: creation of DVF from GT lineage tree</a:t>
            </a:r>
          </a:p>
          <a:p>
            <a:r>
              <a:rPr lang="en-US" dirty="0"/>
              <a:t>Real data augmentation: nuclei displacement</a:t>
            </a:r>
          </a:p>
          <a:p>
            <a:r>
              <a:rPr lang="en-US" dirty="0"/>
              <a:t>3D network and data</a:t>
            </a:r>
          </a:p>
          <a:p>
            <a:r>
              <a:rPr lang="en-US" dirty="0"/>
              <a:t>Evaluation based on ground truth lineage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D1FDE6-82A1-944B-965E-AF8AFC32AB34}"/>
              </a:ext>
            </a:extLst>
          </p:cNvPr>
          <p:cNvSpPr/>
          <p:nvPr/>
        </p:nvSpPr>
        <p:spPr>
          <a:xfrm>
            <a:off x="7233137" y="603738"/>
            <a:ext cx="597877" cy="62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C0412E-EE99-FF4E-9BD8-B859D6065E0F}"/>
              </a:ext>
            </a:extLst>
          </p:cNvPr>
          <p:cNvSpPr/>
          <p:nvPr/>
        </p:nvSpPr>
        <p:spPr>
          <a:xfrm>
            <a:off x="6588369" y="1594338"/>
            <a:ext cx="504093" cy="48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0798E-26B1-3E4E-8E39-AE6F8315141C}"/>
              </a:ext>
            </a:extLst>
          </p:cNvPr>
          <p:cNvSpPr/>
          <p:nvPr/>
        </p:nvSpPr>
        <p:spPr>
          <a:xfrm>
            <a:off x="8719037" y="1690688"/>
            <a:ext cx="504093" cy="480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A453D-ED2D-6A43-9FC8-A39DE204E048}"/>
              </a:ext>
            </a:extLst>
          </p:cNvPr>
          <p:cNvCxnSpPr>
            <a:cxnSpLocks/>
          </p:cNvCxnSpPr>
          <p:nvPr/>
        </p:nvCxnSpPr>
        <p:spPr>
          <a:xfrm flipH="1">
            <a:off x="6838218" y="887169"/>
            <a:ext cx="675228" cy="938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D08A5-40C0-7048-864B-80C36C083D04}"/>
              </a:ext>
            </a:extLst>
          </p:cNvPr>
          <p:cNvCxnSpPr>
            <a:cxnSpLocks/>
          </p:cNvCxnSpPr>
          <p:nvPr/>
        </p:nvCxnSpPr>
        <p:spPr>
          <a:xfrm>
            <a:off x="7485184" y="914400"/>
            <a:ext cx="1554773" cy="101490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B760D2-4AD7-2D41-8245-FD111D09A7B7}"/>
              </a:ext>
            </a:extLst>
          </p:cNvPr>
          <p:cNvCxnSpPr>
            <a:cxnSpLocks/>
          </p:cNvCxnSpPr>
          <p:nvPr/>
        </p:nvCxnSpPr>
        <p:spPr>
          <a:xfrm>
            <a:off x="7233137" y="210772"/>
            <a:ext cx="530158" cy="1382346"/>
          </a:xfrm>
          <a:prstGeom prst="line">
            <a:avLst/>
          </a:prstGeom>
          <a:ln w="412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DD99E-662A-314C-8167-9E60C9986B3B}"/>
              </a:ext>
            </a:extLst>
          </p:cNvPr>
          <p:cNvCxnSpPr>
            <a:cxnSpLocks/>
          </p:cNvCxnSpPr>
          <p:nvPr/>
        </p:nvCxnSpPr>
        <p:spPr>
          <a:xfrm flipH="1">
            <a:off x="6667083" y="876912"/>
            <a:ext cx="675228" cy="938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96CBE7-2199-FE40-82BF-84737067D941}"/>
              </a:ext>
            </a:extLst>
          </p:cNvPr>
          <p:cNvCxnSpPr>
            <a:cxnSpLocks/>
          </p:cNvCxnSpPr>
          <p:nvPr/>
        </p:nvCxnSpPr>
        <p:spPr>
          <a:xfrm flipH="1">
            <a:off x="6822988" y="1111862"/>
            <a:ext cx="675228" cy="9384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FDECFD-C261-4A4E-A9CA-672CB4898BB9}"/>
              </a:ext>
            </a:extLst>
          </p:cNvPr>
          <p:cNvCxnSpPr>
            <a:cxnSpLocks/>
          </p:cNvCxnSpPr>
          <p:nvPr/>
        </p:nvCxnSpPr>
        <p:spPr>
          <a:xfrm>
            <a:off x="7535896" y="703018"/>
            <a:ext cx="1504061" cy="122628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587D97-A211-BD4E-8E0F-944DE9F06C1F}"/>
              </a:ext>
            </a:extLst>
          </p:cNvPr>
          <p:cNvCxnSpPr>
            <a:cxnSpLocks/>
          </p:cNvCxnSpPr>
          <p:nvPr/>
        </p:nvCxnSpPr>
        <p:spPr>
          <a:xfrm>
            <a:off x="7638891" y="1141955"/>
            <a:ext cx="1401066" cy="7873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2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405-2DCA-2A4C-9AA9-44551DC6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3D End-to-End Medical Image Registration with Volume </a:t>
            </a:r>
            <a:r>
              <a:rPr lang="en-US" dirty="0" err="1"/>
              <a:t>Tweening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8E0-19BD-804A-9FD1-8CFCBDF0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Zhao et al. Microsoft Research, Tsinghua U., .. 2019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49BD0D-3821-C64B-A3AD-F47EC814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542"/>
            <a:ext cx="12192000" cy="41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405-2DCA-2A4C-9AA9-44551DC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9724" cy="3724961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3D End-to-End Medical Image Registration with Volume </a:t>
            </a:r>
            <a:r>
              <a:rPr lang="en-US" dirty="0" err="1"/>
              <a:t>Tweening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8E0-19BD-804A-9FD1-8CFCBDF0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331"/>
            <a:ext cx="34743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S. Zhao et al. Microsoft Research, Tsinghua U., .. 2019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80130C0-0374-4844-B799-31E24496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54" y="0"/>
            <a:ext cx="690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4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346-03A3-E240-8992-57A5FBB6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4B65-F79D-F14E-93CB-D6DCB1FF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4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DE4-305F-B847-9736-1F7412CE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Optimal Linear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6BE-92DE-5D4B-AF8A-32FC2807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predicted Displacement Vector Field </a:t>
            </a:r>
            <a:r>
              <a:rPr lang="en-US" i="1" dirty="0" err="1"/>
              <a:t>Pred</a:t>
            </a:r>
            <a:r>
              <a:rPr lang="en-US" i="1" baseline="-25000" dirty="0" err="1"/>
              <a:t>DVF</a:t>
            </a:r>
            <a:r>
              <a:rPr lang="en-US" dirty="0"/>
              <a:t> use original coordinates of image </a:t>
            </a:r>
            <a:r>
              <a:rPr lang="en-US" i="1" dirty="0"/>
              <a:t>(x</a:t>
            </a:r>
            <a:r>
              <a:rPr lang="en-US" i="1" baseline="-25000" dirty="0"/>
              <a:t>i  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) </a:t>
            </a:r>
            <a:r>
              <a:rPr lang="en-US" dirty="0"/>
              <a:t>to compute their predicted transformed positions </a:t>
            </a:r>
            <a:r>
              <a:rPr lang="en-US" i="1" dirty="0"/>
              <a:t>(</a:t>
            </a:r>
            <a:r>
              <a:rPr lang="en-US" i="1" dirty="0" err="1"/>
              <a:t>x’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  <a:r>
              <a:rPr lang="en-US" i="1" dirty="0"/>
              <a:t>, </a:t>
            </a:r>
            <a:r>
              <a:rPr lang="en-US" i="1" dirty="0" err="1"/>
              <a:t>y’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) </a:t>
            </a:r>
          </a:p>
          <a:p>
            <a:r>
              <a:rPr lang="en-US" dirty="0"/>
              <a:t>Find linear transform between these two sets of points using least squares and use it to compute </a:t>
            </a:r>
            <a:r>
              <a:rPr lang="en-US" i="1" dirty="0"/>
              <a:t>A</a:t>
            </a:r>
            <a:r>
              <a:rPr lang="en-US" i="1" baseline="-25000" dirty="0"/>
              <a:t>DVF 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dirty="0"/>
              <a:t>for all </a:t>
            </a:r>
            <a:r>
              <a:rPr lang="en-US" i="1" dirty="0" err="1"/>
              <a:t>i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(x</a:t>
            </a:r>
            <a:r>
              <a:rPr lang="en-US" i="1" baseline="-25000" dirty="0"/>
              <a:t>i  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, 1)</a:t>
            </a:r>
            <a:r>
              <a:rPr lang="en-US" i="1" baseline="-25000" dirty="0"/>
              <a:t>  </a:t>
            </a:r>
            <a:r>
              <a:rPr lang="en-US" i="1" dirty="0"/>
              <a:t>(a</a:t>
            </a:r>
            <a:r>
              <a:rPr lang="en-US" i="1" baseline="-25000" dirty="0"/>
              <a:t>11</a:t>
            </a:r>
            <a:r>
              <a:rPr lang="en-US" i="1" dirty="0"/>
              <a:t>, a</a:t>
            </a:r>
            <a:r>
              <a:rPr lang="en-US" i="1" baseline="-25000" dirty="0"/>
              <a:t>12</a:t>
            </a:r>
            <a:r>
              <a:rPr lang="en-US" i="1" dirty="0"/>
              <a:t>, </a:t>
            </a:r>
            <a:r>
              <a:rPr lang="en-US" i="1" dirty="0" err="1"/>
              <a:t>t</a:t>
            </a:r>
            <a:r>
              <a:rPr lang="en-US" i="1" baseline="-25000" dirty="0" err="1"/>
              <a:t>x</a:t>
            </a:r>
            <a:r>
              <a:rPr lang="en-US" i="1" dirty="0"/>
              <a:t>)</a:t>
            </a:r>
            <a:r>
              <a:rPr lang="en-US" i="1" baseline="30000" dirty="0"/>
              <a:t>T</a:t>
            </a:r>
            <a:r>
              <a:rPr lang="en-US" i="1" dirty="0"/>
              <a:t>= (</a:t>
            </a:r>
            <a:r>
              <a:rPr lang="en-US" i="1" dirty="0" err="1"/>
              <a:t>x’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  <a:r>
              <a:rPr lang="en-US" i="1" dirty="0"/>
              <a:t>) </a:t>
            </a:r>
          </a:p>
          <a:p>
            <a:pPr marL="0" indent="0">
              <a:buNone/>
            </a:pPr>
            <a:r>
              <a:rPr lang="en-US" i="1" dirty="0"/>
              <a:t>		(x</a:t>
            </a:r>
            <a:r>
              <a:rPr lang="en-US" i="1" baseline="-25000" dirty="0"/>
              <a:t>i  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, 1)</a:t>
            </a:r>
            <a:r>
              <a:rPr lang="en-US" i="1" baseline="-25000" dirty="0"/>
              <a:t>  </a:t>
            </a:r>
            <a:r>
              <a:rPr lang="en-US" i="1" dirty="0"/>
              <a:t>(a</a:t>
            </a:r>
            <a:r>
              <a:rPr lang="en-US" i="1" baseline="-25000" dirty="0"/>
              <a:t>21</a:t>
            </a:r>
            <a:r>
              <a:rPr lang="en-US" i="1" dirty="0"/>
              <a:t>, a</a:t>
            </a:r>
            <a:r>
              <a:rPr lang="en-US" i="1" baseline="-25000" dirty="0"/>
              <a:t>22</a:t>
            </a:r>
            <a:r>
              <a:rPr lang="en-US" i="1" dirty="0"/>
              <a:t>, t</a:t>
            </a:r>
            <a:r>
              <a:rPr lang="en-US" i="1" baseline="-25000" dirty="0"/>
              <a:t>y</a:t>
            </a:r>
            <a:r>
              <a:rPr lang="en-US" i="1" dirty="0"/>
              <a:t>)</a:t>
            </a:r>
            <a:r>
              <a:rPr lang="en-US" i="1" baseline="30000" dirty="0"/>
              <a:t>T</a:t>
            </a:r>
            <a:r>
              <a:rPr lang="en-US" i="1" dirty="0"/>
              <a:t>= (</a:t>
            </a:r>
            <a:r>
              <a:rPr lang="en-US" i="1" dirty="0" err="1"/>
              <a:t>y’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  <a:r>
              <a:rPr lang="en-US" i="1" dirty="0"/>
              <a:t>) </a:t>
            </a:r>
            <a:endParaRPr lang="en-US" i="1" baseline="30000" dirty="0"/>
          </a:p>
          <a:p>
            <a:r>
              <a:rPr lang="en-US" dirty="0"/>
              <a:t>Find local deformations </a:t>
            </a:r>
            <a:r>
              <a:rPr lang="en-US" i="1" dirty="0"/>
              <a:t>L</a:t>
            </a:r>
            <a:r>
              <a:rPr lang="en-US" i="1" baseline="-25000" dirty="0"/>
              <a:t>DVF</a:t>
            </a:r>
            <a:r>
              <a:rPr lang="en-US" dirty="0"/>
              <a:t> = </a:t>
            </a:r>
            <a:r>
              <a:rPr lang="en-US" i="1" dirty="0" err="1"/>
              <a:t>Pred</a:t>
            </a:r>
            <a:r>
              <a:rPr lang="en-US" i="1" baseline="-25000" dirty="0" err="1"/>
              <a:t>DVF</a:t>
            </a:r>
            <a:r>
              <a:rPr lang="en-US" i="1" baseline="-25000" dirty="0"/>
              <a:t>  </a:t>
            </a:r>
            <a:r>
              <a:rPr lang="en-US" i="1" dirty="0"/>
              <a:t>- </a:t>
            </a:r>
            <a:r>
              <a:rPr lang="en-US" i="1" baseline="-25000" dirty="0"/>
              <a:t>    </a:t>
            </a:r>
            <a:r>
              <a:rPr lang="en-US" i="1" dirty="0"/>
              <a:t>A</a:t>
            </a:r>
            <a:r>
              <a:rPr lang="en-US" i="1" baseline="-25000" dirty="0"/>
              <a:t>DVF</a:t>
            </a:r>
            <a:r>
              <a:rPr lang="en-US" dirty="0"/>
              <a:t> </a:t>
            </a:r>
            <a:endParaRPr lang="en-US" i="1" baseline="-25000" dirty="0"/>
          </a:p>
          <a:p>
            <a:r>
              <a:rPr lang="en-US" dirty="0"/>
              <a:t>Minimize mean square size of  local deformation </a:t>
            </a:r>
            <a:r>
              <a:rPr lang="en-US" i="1" dirty="0"/>
              <a:t>L</a:t>
            </a:r>
            <a:r>
              <a:rPr lang="en-US" i="1" baseline="-25000" dirty="0"/>
              <a:t>DVF</a:t>
            </a:r>
          </a:p>
          <a:p>
            <a:r>
              <a:rPr lang="en-US" dirty="0"/>
              <a:t>Regularize penalty based on smoothness of </a:t>
            </a:r>
            <a:r>
              <a:rPr lang="en-US" i="1" dirty="0"/>
              <a:t>L</a:t>
            </a:r>
            <a:r>
              <a:rPr lang="en-US" i="1" baseline="-25000" dirty="0"/>
              <a:t>DVF</a:t>
            </a:r>
          </a:p>
          <a:p>
            <a:endParaRPr lang="en-US" i="1" baseline="-250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86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8FDA-386A-1C4F-A484-D25172EE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4CC6-01EF-0C41-BD63-FDDFC70D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Real ground truth: aligned images of real data</a:t>
            </a:r>
          </a:p>
          <a:p>
            <a:pPr lvl="1"/>
            <a:r>
              <a:rPr lang="en-US" dirty="0"/>
              <a:t>Simulated ground truth transformations on real (or simulated) data</a:t>
            </a:r>
          </a:p>
          <a:p>
            <a:pPr lvl="2"/>
            <a:r>
              <a:rPr lang="en-US" dirty="0"/>
              <a:t>Artificial DVFs from segmented regions of interest with different frequencies</a:t>
            </a:r>
          </a:p>
          <a:p>
            <a:pPr lvl="2"/>
            <a:r>
              <a:rPr lang="en-US" dirty="0"/>
              <a:t>Ground truth using a GAN Network</a:t>
            </a:r>
          </a:p>
          <a:p>
            <a:pPr lvl="2"/>
            <a:r>
              <a:rPr lang="en-US" dirty="0"/>
              <a:t>Augment data using statistical appearance models &amp; biomechanical simulations to regularize the network</a:t>
            </a:r>
          </a:p>
          <a:p>
            <a:r>
              <a:rPr lang="en-US" dirty="0"/>
              <a:t>Unsupervised (self supervised, weakly supervised)</a:t>
            </a:r>
          </a:p>
          <a:p>
            <a:pPr lvl="1"/>
            <a:r>
              <a:rPr lang="en-US" dirty="0"/>
              <a:t>Similarity metric to determined image alignment: normalized cross correlation, DICE overlap, adversarial loss, mean square intensity difference, cross entropy over smoothed segmentation maps</a:t>
            </a:r>
          </a:p>
        </p:txBody>
      </p:sp>
    </p:spTree>
    <p:extLst>
      <p:ext uri="{BB962C8B-B14F-4D97-AF65-F5344CB8AC3E}">
        <p14:creationId xmlns:p14="http://schemas.microsoft.com/office/powerpoint/2010/main" val="407517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083E-8806-9F41-A0E2-F0952128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loss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669-DE6B-EA4E-9CDF-5357ECEB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Loss: Binary Cross Entropy (for both input images and their labels)</a:t>
            </a:r>
          </a:p>
          <a:p>
            <a:r>
              <a:rPr lang="en-US" dirty="0"/>
              <a:t>Registration Loss: Mean Square Error (ground truth displacement field  GT</a:t>
            </a:r>
            <a:r>
              <a:rPr lang="en-US" baseline="-25000" dirty="0"/>
              <a:t>DVF</a:t>
            </a:r>
            <a:r>
              <a:rPr lang="en-US" dirty="0"/>
              <a:t> vs. predicted displacement field PRED</a:t>
            </a:r>
            <a:r>
              <a:rPr lang="en-US" baseline="-25000" dirty="0"/>
              <a:t>DVF </a:t>
            </a:r>
            <a:r>
              <a:rPr lang="en-US" dirty="0"/>
              <a:t>)</a:t>
            </a:r>
          </a:p>
          <a:p>
            <a:r>
              <a:rPr lang="en-US" dirty="0"/>
              <a:t>Local Deformation Size: mean square size of  local deformation </a:t>
            </a:r>
            <a:r>
              <a:rPr lang="en-US" i="1" dirty="0"/>
              <a:t>L</a:t>
            </a:r>
            <a:r>
              <a:rPr lang="en-US" i="1" baseline="-25000" dirty="0"/>
              <a:t>DVF</a:t>
            </a:r>
          </a:p>
          <a:p>
            <a:r>
              <a:rPr lang="en-US" dirty="0"/>
              <a:t>Smoothness Penalty: based on smoothness of </a:t>
            </a:r>
            <a:r>
              <a:rPr lang="en-US" i="1" dirty="0"/>
              <a:t>L</a:t>
            </a:r>
            <a:r>
              <a:rPr lang="en-US" i="1" baseline="-25000" dirty="0"/>
              <a:t>DVF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521A-D84F-0A46-AC88-9F5BB14A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40F-920D-2A4F-B31B-D64101E6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9" y="1690688"/>
            <a:ext cx="5855208" cy="4667251"/>
          </a:xfrm>
        </p:spPr>
        <p:txBody>
          <a:bodyPr/>
          <a:lstStyle/>
          <a:p>
            <a:r>
              <a:rPr lang="en-US" dirty="0"/>
              <a:t>DVF: displacement vector fields</a:t>
            </a:r>
          </a:p>
          <a:p>
            <a:r>
              <a:rPr lang="en-US" dirty="0"/>
              <a:t>Hayden: [</a:t>
            </a:r>
            <a:r>
              <a:rPr lang="en-US" dirty="0" err="1"/>
              <a:t>Sokooti</a:t>
            </a:r>
            <a:r>
              <a:rPr lang="en-US" dirty="0"/>
              <a:t> 2019 paper] </a:t>
            </a:r>
            <a:r>
              <a:rPr lang="en-US" dirty="0" err="1"/>
              <a:t>RegNet</a:t>
            </a:r>
            <a:r>
              <a:rPr lang="en-US" dirty="0"/>
              <a:t> supervised registration network which learns DVF</a:t>
            </a:r>
          </a:p>
          <a:p>
            <a:r>
              <a:rPr lang="en-US" dirty="0" err="1"/>
              <a:t>Binglun</a:t>
            </a:r>
            <a:r>
              <a:rPr lang="en-US" dirty="0"/>
              <a:t>: End-to-end Instance Segmentation -&gt; 2-frame Instance Segmentation</a:t>
            </a:r>
          </a:p>
          <a:p>
            <a:r>
              <a:rPr lang="en-US" dirty="0"/>
              <a:t>Lisa: Use simulated data and transformations to train U-Net to learn DVF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E03D5C-F5CB-864E-BB8C-8A85A1E7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17" y="673101"/>
            <a:ext cx="5985386" cy="6184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6C47B-511E-DE42-B3AF-A23AB68AF5CE}"/>
              </a:ext>
            </a:extLst>
          </p:cNvPr>
          <p:cNvSpPr txBox="1"/>
          <p:nvPr/>
        </p:nvSpPr>
        <p:spPr>
          <a:xfrm>
            <a:off x="8187534" y="442268"/>
            <a:ext cx="263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Multi-Scale </a:t>
            </a:r>
            <a:r>
              <a:rPr lang="en-US" sz="2400" dirty="0" err="1"/>
              <a:t>RegNet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50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858-AEE9-4B49-BFA9-1732BADC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 U-net</a:t>
            </a:r>
            <a:br>
              <a:rPr lang="en-US" dirty="0"/>
            </a:br>
            <a:r>
              <a:rPr lang="en-US" dirty="0"/>
              <a:t>Semantic Segmentation &amp;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868F-4932-674E-98D1-0920DA39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Input: 2 channels: Image(t) and transformed/displaced Image(t+1)</a:t>
            </a:r>
          </a:p>
          <a:p>
            <a:pPr marL="0" indent="0">
              <a:buNone/>
            </a:pPr>
            <a:r>
              <a:rPr lang="en-US" dirty="0"/>
              <a:t>	256x256 images of 6 ‘blobs’ randomly placed with Gaussian noise with </a:t>
            </a:r>
            <a:r>
              <a:rPr lang="en-US" dirty="0" err="1"/>
              <a:t>s.d.</a:t>
            </a:r>
            <a:r>
              <a:rPr lang="en-US" dirty="0"/>
              <a:t> = 5</a:t>
            </a:r>
          </a:p>
          <a:p>
            <a:r>
              <a:rPr lang="en-US" dirty="0"/>
              <a:t>Output: 4 channels: Semantic segmentation(t), segmentation(t+1), x-displacement, y-displacement between two time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/>
              <a:t>Three Losses: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Segmentation Loss: Binary Cross Entropy (for both input images and their labels)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Registration Loss: Mean Square Error (ground truth displacement in (</a:t>
            </a:r>
            <a:r>
              <a:rPr lang="en-US" dirty="0" err="1"/>
              <a:t>x,y</a:t>
            </a:r>
            <a:r>
              <a:rPr lang="en-US" dirty="0"/>
              <a:t>) vs. predicted displacement in (</a:t>
            </a:r>
            <a:r>
              <a:rPr lang="en-US" dirty="0" err="1"/>
              <a:t>x,y</a:t>
            </a:r>
            <a:r>
              <a:rPr lang="en-US" dirty="0"/>
              <a:t>)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Smoothness Penalty: mean square difference of displacement vector with its 8 neighbors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43E-30F6-5548-9F6C-913CF75E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Rotation </a:t>
            </a:r>
            <a:br>
              <a:rPr lang="en-US" dirty="0"/>
            </a:br>
            <a:r>
              <a:rPr lang="en-US" dirty="0"/>
              <a:t>Displacement Vector Field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3E7492E-2552-124C-96B0-E4FAAD62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8522886" y="2096607"/>
            <a:ext cx="3180230" cy="318023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F35B06-FD07-204C-8A14-4EA99B3C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94448" y="2073473"/>
            <a:ext cx="3274665" cy="3203364"/>
          </a:xfrm>
          <a:prstGeom prst="rect">
            <a:avLst/>
          </a:prstGeom>
        </p:spPr>
      </p:pic>
      <p:pic>
        <p:nvPicPr>
          <p:cNvPr id="8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A163553F-19EE-E248-A28F-AD4C8748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781" y="1690688"/>
            <a:ext cx="4430437" cy="3968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7A101-8CD3-3741-9BC8-479B0E5DDA27}"/>
              </a:ext>
            </a:extLst>
          </p:cNvPr>
          <p:cNvSpPr txBox="1"/>
          <p:nvPr/>
        </p:nvSpPr>
        <p:spPr>
          <a:xfrm>
            <a:off x="838200" y="5659623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114A3-6017-154C-B8DC-8E1D10DCCBAA}"/>
              </a:ext>
            </a:extLst>
          </p:cNvPr>
          <p:cNvSpPr txBox="1"/>
          <p:nvPr/>
        </p:nvSpPr>
        <p:spPr>
          <a:xfrm>
            <a:off x="9139985" y="5659623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t+1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05EF-E9ED-464D-90E8-C0154021F70D}"/>
              </a:ext>
            </a:extLst>
          </p:cNvPr>
          <p:cNvSpPr txBox="1"/>
          <p:nvPr/>
        </p:nvSpPr>
        <p:spPr>
          <a:xfrm>
            <a:off x="5862918" y="5659623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DVF</a:t>
            </a:r>
          </a:p>
        </p:txBody>
      </p:sp>
    </p:spTree>
    <p:extLst>
      <p:ext uri="{BB962C8B-B14F-4D97-AF65-F5344CB8AC3E}">
        <p14:creationId xmlns:p14="http://schemas.microsoft.com/office/powerpoint/2010/main" val="413543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512D-5CCB-5A4C-A82C-34675A48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9708" cy="1325563"/>
          </a:xfrm>
        </p:spPr>
        <p:txBody>
          <a:bodyPr/>
          <a:lstStyle/>
          <a:p>
            <a:r>
              <a:rPr lang="en-US" dirty="0"/>
              <a:t>Summary 2D DVF U-net Results on Simulations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C0DCD2-78FB-FB4F-A7DF-548456151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87723"/>
              </p:ext>
            </p:extLst>
          </p:nvPr>
        </p:nvGraphicFramePr>
        <p:xfrm>
          <a:off x="1008270" y="1852727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02097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6207365"/>
                    </a:ext>
                  </a:extLst>
                </a:gridCol>
                <a:gridCol w="1634435">
                  <a:extLst>
                    <a:ext uri="{9D8B030D-6E8A-4147-A177-3AD203B41FA5}">
                      <a16:colId xmlns:a16="http://schemas.microsoft.com/office/drawing/2014/main" val="1148568533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22988181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333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Simulated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DVF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IoU</a:t>
                      </a:r>
                      <a:r>
                        <a:rPr lang="en-US" dirty="0"/>
                        <a:t>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5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Registration Loss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+/- 5 degree rotations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7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Registration &amp;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+/- 5 degree rotations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Registration, Segmentation &amp; Smoothness Penalty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+/- 5 degree rotations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1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Registration, Segmentation &amp; Smoothness Penalty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+/- 10 degree rotations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192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4F324E-07AD-164F-BDA5-7D45BBBDB064}"/>
              </a:ext>
            </a:extLst>
          </p:cNvPr>
          <p:cNvSpPr txBox="1"/>
          <p:nvPr/>
        </p:nvSpPr>
        <p:spPr>
          <a:xfrm>
            <a:off x="9366737" y="5662246"/>
            <a:ext cx="270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DVF Loss Weight = 1.0</a:t>
            </a:r>
          </a:p>
          <a:p>
            <a:r>
              <a:rPr lang="en-US" dirty="0"/>
              <a:t>Seg Loss Weight = 0.01</a:t>
            </a:r>
          </a:p>
          <a:p>
            <a:r>
              <a:rPr lang="en-US" dirty="0"/>
              <a:t>Smoothness Penalty = 7.0</a:t>
            </a:r>
          </a:p>
        </p:txBody>
      </p:sp>
    </p:spTree>
    <p:extLst>
      <p:ext uri="{BB962C8B-B14F-4D97-AF65-F5344CB8AC3E}">
        <p14:creationId xmlns:p14="http://schemas.microsoft.com/office/powerpoint/2010/main" val="17888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0296-A448-B344-9384-86E5257E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04623B41-DFC1-CC48-8BA4-78A45A441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16" y="-311230"/>
            <a:ext cx="4755304" cy="4527137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DBD4531-F302-C54E-B561-2B0E9487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-238411"/>
            <a:ext cx="4293616" cy="43815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BF17516-1607-A94C-B310-E3FD343EB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16098" y="4273404"/>
            <a:ext cx="2775642" cy="2525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33FEB-0599-944F-BDDC-A4B2C4217DCB}"/>
              </a:ext>
            </a:extLst>
          </p:cNvPr>
          <p:cNvSpPr txBox="1"/>
          <p:nvPr/>
        </p:nvSpPr>
        <p:spPr>
          <a:xfrm>
            <a:off x="1488474" y="4819443"/>
            <a:ext cx="5022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on registration only</a:t>
            </a:r>
          </a:p>
          <a:p>
            <a:r>
              <a:rPr lang="en-US" dirty="0"/>
              <a:t>Input simulations +/- up to 5 degrees of rotation</a:t>
            </a:r>
          </a:p>
          <a:p>
            <a:r>
              <a:rPr lang="en-US" dirty="0"/>
              <a:t>Example +3 degree rotation</a:t>
            </a:r>
          </a:p>
          <a:p>
            <a:r>
              <a:rPr lang="en-US" dirty="0"/>
              <a:t>Displacement vectors are drawn to scale in pixels</a:t>
            </a:r>
          </a:p>
          <a:p>
            <a:r>
              <a:rPr lang="en-US" dirty="0"/>
              <a:t>MSE &lt; 34, </a:t>
            </a:r>
            <a:r>
              <a:rPr lang="en-US" dirty="0" err="1"/>
              <a:t>IoU</a:t>
            </a:r>
            <a:r>
              <a:rPr lang="en-US" dirty="0"/>
              <a:t> &gt; 0.12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B70A4-8F81-D347-A8A1-1C62F6840861}"/>
              </a:ext>
            </a:extLst>
          </p:cNvPr>
          <p:cNvSpPr txBox="1"/>
          <p:nvPr/>
        </p:nvSpPr>
        <p:spPr>
          <a:xfrm>
            <a:off x="1901952" y="4143089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Vector 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00B6A-64D1-3C42-9BEC-6D9C7001E48D}"/>
              </a:ext>
            </a:extLst>
          </p:cNvPr>
          <p:cNvSpPr txBox="1"/>
          <p:nvPr/>
        </p:nvSpPr>
        <p:spPr>
          <a:xfrm>
            <a:off x="7296912" y="3846575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Vector Field</a:t>
            </a:r>
          </a:p>
        </p:txBody>
      </p:sp>
    </p:spTree>
    <p:extLst>
      <p:ext uri="{BB962C8B-B14F-4D97-AF65-F5344CB8AC3E}">
        <p14:creationId xmlns:p14="http://schemas.microsoft.com/office/powerpoint/2010/main" val="263018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6DBA-A4E2-F246-B57D-7EBD4FA6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61F9DA5-3130-9D46-8946-BFC7C043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0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F1C1C-90D7-0F4D-A0E2-12B262F3360F}"/>
              </a:ext>
            </a:extLst>
          </p:cNvPr>
          <p:cNvSpPr txBox="1"/>
          <p:nvPr/>
        </p:nvSpPr>
        <p:spPr>
          <a:xfrm>
            <a:off x="1377696" y="5115873"/>
            <a:ext cx="4718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on registration and segmentation</a:t>
            </a:r>
          </a:p>
          <a:p>
            <a:r>
              <a:rPr lang="en-US" dirty="0"/>
              <a:t>Input simulations +/- up to 5 degrees of rotation</a:t>
            </a:r>
          </a:p>
          <a:p>
            <a:r>
              <a:rPr lang="en-US" dirty="0"/>
              <a:t>Example -5 degree rotation</a:t>
            </a:r>
          </a:p>
          <a:p>
            <a:r>
              <a:rPr lang="en-US" dirty="0"/>
              <a:t>MSE &lt; 25.0, </a:t>
            </a:r>
            <a:r>
              <a:rPr lang="en-US" dirty="0" err="1"/>
              <a:t>IoU</a:t>
            </a:r>
            <a:r>
              <a:rPr lang="en-US" dirty="0"/>
              <a:t> &gt; 0.82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5EDF-962F-7144-B6F7-5654D81106AF}"/>
              </a:ext>
            </a:extLst>
          </p:cNvPr>
          <p:cNvSpPr txBox="1"/>
          <p:nvPr/>
        </p:nvSpPr>
        <p:spPr>
          <a:xfrm>
            <a:off x="1832653" y="4327755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Vector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8194D-8596-1642-9E40-1115A4403D8B}"/>
              </a:ext>
            </a:extLst>
          </p:cNvPr>
          <p:cNvSpPr txBox="1"/>
          <p:nvPr/>
        </p:nvSpPr>
        <p:spPr>
          <a:xfrm>
            <a:off x="7634436" y="4327755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Vector Field</a:t>
            </a:r>
          </a:p>
        </p:txBody>
      </p:sp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EF2E20AA-D91F-D34E-B40C-F5D751D8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84" y="-3016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6DBA-A4E2-F246-B57D-7EBD4FA6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61F9DA5-3130-9D46-8946-BFC7C043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0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F1C1C-90D7-0F4D-A0E2-12B262F3360F}"/>
              </a:ext>
            </a:extLst>
          </p:cNvPr>
          <p:cNvSpPr txBox="1"/>
          <p:nvPr/>
        </p:nvSpPr>
        <p:spPr>
          <a:xfrm>
            <a:off x="1377696" y="5115873"/>
            <a:ext cx="471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on registration and segmentation and regularization penalty</a:t>
            </a:r>
          </a:p>
          <a:p>
            <a:r>
              <a:rPr lang="en-US" dirty="0"/>
              <a:t>Input simulations +/- up to 5 degrees of rotation</a:t>
            </a:r>
          </a:p>
          <a:p>
            <a:r>
              <a:rPr lang="en-US" dirty="0"/>
              <a:t>Example -5 degree rotation</a:t>
            </a:r>
          </a:p>
          <a:p>
            <a:r>
              <a:rPr lang="en-US" dirty="0"/>
              <a:t>2K epochs, MSE &lt; 1.0, </a:t>
            </a:r>
            <a:r>
              <a:rPr lang="en-US" dirty="0" err="1"/>
              <a:t>IoU</a:t>
            </a:r>
            <a:r>
              <a:rPr lang="en-US" dirty="0"/>
              <a:t> &gt; 0.93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5EDF-962F-7144-B6F7-5654D81106AF}"/>
              </a:ext>
            </a:extLst>
          </p:cNvPr>
          <p:cNvSpPr txBox="1"/>
          <p:nvPr/>
        </p:nvSpPr>
        <p:spPr>
          <a:xfrm>
            <a:off x="1723138" y="422041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Vector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8194D-8596-1642-9E40-1115A4403D8B}"/>
              </a:ext>
            </a:extLst>
          </p:cNvPr>
          <p:cNvSpPr txBox="1"/>
          <p:nvPr/>
        </p:nvSpPr>
        <p:spPr>
          <a:xfrm>
            <a:off x="7524922" y="422041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Vector Field</a:t>
            </a:r>
          </a:p>
        </p:txBody>
      </p:sp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E81405-9FD7-F94F-A488-D1FA625A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-5374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1440</Words>
  <Application>Microsoft Macintosh PowerPoint</Application>
  <PresentationFormat>Widescreen</PresentationFormat>
  <Paragraphs>178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Cell Lineage Construction  via Registration of Nuclei  in Pre-Implantation Mouse Embryos </vt:lpstr>
      <vt:lpstr>Registration Approaches</vt:lpstr>
      <vt:lpstr>Our Plan</vt:lpstr>
      <vt:lpstr>2D U-net Semantic Segmentation &amp; Registration</vt:lpstr>
      <vt:lpstr>Ground Truth Rotation  Displacement Vector Field</vt:lpstr>
      <vt:lpstr>Summary 2D DVF U-net Results on Simulations</vt:lpstr>
      <vt:lpstr>PowerPoint Presentation</vt:lpstr>
      <vt:lpstr>PowerPoint Presentation</vt:lpstr>
      <vt:lpstr>PowerPoint Presentation</vt:lpstr>
      <vt:lpstr>PowerPoint Presentation</vt:lpstr>
      <vt:lpstr>Results with Local Deformations</vt:lpstr>
      <vt:lpstr>PowerPoint Presentation</vt:lpstr>
      <vt:lpstr>PowerPoint Presentation</vt:lpstr>
      <vt:lpstr>Next Steps</vt:lpstr>
      <vt:lpstr>Next Steps</vt:lpstr>
      <vt:lpstr>Unsupervised 3D End-to-End Medical Image Registration with Volume Tweening Network</vt:lpstr>
      <vt:lpstr>Unsupervised 3D End-to-End Medical Image Registration with Volume Tweening Network</vt:lpstr>
      <vt:lpstr>Thank you</vt:lpstr>
      <vt:lpstr>Find Optimal Linear Transform</vt:lpstr>
      <vt:lpstr>Four loss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Lineage Construction via Registration and Tracking of Pre-Implantation Mouse Embryos </dc:title>
  <dc:creator>Lisa Brown</dc:creator>
  <cp:lastModifiedBy>Lisa Brown</cp:lastModifiedBy>
  <cp:revision>37</cp:revision>
  <dcterms:created xsi:type="dcterms:W3CDTF">2022-01-24T21:18:02Z</dcterms:created>
  <dcterms:modified xsi:type="dcterms:W3CDTF">2022-01-25T13:04:10Z</dcterms:modified>
</cp:coreProperties>
</file>