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a560a871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a560a871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 of coefficients and CIs:</a:t>
            </a:r>
            <a:endParaRPr/>
          </a:p>
          <a:p>
            <a:pPr indent="0" lvl="0" marL="0" rtl="0" algn="l">
              <a:spcBef>
                <a:spcPts val="0"/>
              </a:spcBef>
              <a:spcAft>
                <a:spcPts val="0"/>
              </a:spcAft>
              <a:buNone/>
            </a:pPr>
            <a:r>
              <a:rPr lang="en"/>
              <a:t>-model 1:</a:t>
            </a:r>
            <a:endParaRPr/>
          </a:p>
          <a:p>
            <a:pPr indent="0" lvl="0" marL="0" rtl="0" algn="l">
              <a:spcBef>
                <a:spcPts val="0"/>
              </a:spcBef>
              <a:spcAft>
                <a:spcPts val="0"/>
              </a:spcAft>
              <a:buClr>
                <a:schemeClr val="dk1"/>
              </a:buClr>
              <a:buSzPts val="1100"/>
              <a:buFont typeface="Arial"/>
              <a:buNone/>
            </a:pPr>
            <a:r>
              <a:rPr lang="en"/>
              <a:t>-   Intercept: when all the predictors = 0 (MWRA did not agree that giving a child a meal 4 times a day is not difficult at all, did not agree that the community thinks a child 6-23 months should eat 4 meals a day or more, have not heard a message related to breastfeeding or nutrition in the past 3 months, does not jointly or individually make decisions across all decision categories, does not belong to a community group, and has not received antenatal care for their last pregnancy within the last 5 years), the odds of reporting that a child 6-23 months should eat 4 or more meals a day are about 0.29 more /0.71 times less (between 0.18 times and 0.49 times more in 95% of repeated samples) than an individuals who do the opposite, on average.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$\beta_1$ : The odds of reporting that a child 6-23 months should eat 4 or more meals a day are about 2.40 times higher (between 1.76 and 3.21 times higher in 95% of repeated samples) for MWRA who agree that giving a child a meal 4 times a day is not difficult at all compared to women who do not agree that it is not difficult at all, adjusting for the other predictors in the 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$\beta_2$: The odds of reporting that a child 6-23 months should eat 4 or more meals a day are about 18 times higher (between 13.71 and 23.96 times higher in 95% of repeated samples) for MWRA who believe the number of meals people in community think a child 6-23 months should eat each day is 4 or more compared to women who do not believe this, adjusting for all other predictors in the 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$\beta_3$: The odds of reporting that a child 6-23 months should eat 4 or more meals a day are about 0.85 times more (between 0.65 and 1.12 times more in 95% of repeated samples) when the MWRA has been exposed to nutrition/breastfeeding communications compared to those who are not exposed to such communication, adjusting for other predictors in the 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$\beta_4$: The odds of reporting that a child 6-23 months should eat 4 or more meals a day are about 1.73 times higher (between 1.19 and 2.55 times higher for 95% of repeated samples) for MWRA who make decisions regarding their health, financial decisions, AND visting family jointly or themselves compared to MWRA whose husbands exclusively make those decisions for them, adjusting for other predictors in the 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$\beta_5$: The odds of reporting that a child 6-23 months should eat 4 or more meals a day are about 1.22 times higher (between 0.92 and 1.61 times higher in 95% of repeated samples) for MWRA who are a part of a woman's group compared to MWRA that are not a part of a woman's group, adjusting for other predictors in the 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$\beta_6$: The odds of reporting that a child 6-23 months should eat 4 or more meals a day are about 0.98 times more (between 0.66 and 1.43 times more in 95% of repeated samples) for MWRA who received antenatal care for their last birth compared to MWRA who did not receive antenatal care, adjusting for other predictors.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Model 2:</a:t>
            </a:r>
            <a:endParaRPr/>
          </a:p>
          <a:p>
            <a:pPr indent="-298450" lvl="0" marL="457200" rtl="0" algn="l">
              <a:spcBef>
                <a:spcPts val="0"/>
              </a:spcBef>
              <a:spcAft>
                <a:spcPts val="0"/>
              </a:spcAft>
              <a:buSzPts val="1100"/>
              <a:buChar char="-"/>
            </a:pPr>
            <a:r>
              <a:rPr lang="en"/>
              <a:t>-   intercept: when all predictors = 0, the estimated likelihood of MWRA reporting a child 6-23 months should eat 4 or more meals each day is about 0.08 times higher (between 0.04 and 0.15 times higher in 95% of repeated samples) compared to when all predictors = 1</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   $\beta_1$: The odds of reporting that a child 6-23 months should eat 4 or more meals a day is about 5.21 times more (between 3.12 and 8.81 times more in 95% of repeated samples) for MWRA who agree providing meals 4 times a day ensures them to have adequate strength compared to MWRA who disagree, adjusting for the other predictors.</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   $\beta_2$: The odds of reporting that a child 6-23 months should eat 4 or more meals a day is about 2.75 times more (between 2.05 and 3.69 times more in 95% of repeated samples) for MWRA who agree that giving a child a meal 4 times a day is not difficult at all compared to women who do not agree that it is not difficult at all, adjusting for the other predictors in the model.</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   $\beta_3$: The odds of reporting that a child 6-23 months should eat 4 or more meals a day is about 14.35 times more (between 10.83 and 19.09 times more in 95% of repeated samples) for MWRA who believes the number of meals people in community think a child 6-23 months should eat each day is 4 or more compared to MWRA who do not believe this, adjusting for other predictors in the model.</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   $\beta_4$: The odds of reporting that a child 6-23 months should eat 4 or more meals a day is about 0.91 times more (between 0.68 and 1.20 times more in 95% of repeated samples) for MWRA who had heard or seen a message related to breastfeeding or young child nutrition in the past 3 months compared to MWRA who are not exposed to these messages, adjusting for other predictors in the model.</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   $\beta_5$: The odds of reporting that a child 6-23 months should eat 4 or more meals a day is about 1.64 times more (between 1.13 and 2.42 times more in 95% of repeated samples) for MWRA who responded that she OR her and her partner jointly make decisions for all three categories compared to MWRA whose husbands make those decisions exclusively, adjusting for other predictors in the model.</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   $\beta_6$: The odds of reporting that a child 6-23 months should eat 4 or more meals a day is about 1.05 times more (between 0.79 and 1.40 times more in 95% of repeated samples) for MWRA who belong to a woman's community group compared to MWRA who do not belong to a woman's group, adjusting for other predictors in the model.</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   $\beta_7$: The odds of reporting that a child 6-23 months should eat 4 or more meals a day is about 0.75 times more (between 0.56 and 1.00 times more in 95% of repeated samples) for MWRA who delivered their last birth in a facility compared to MWRA who did not deliver their last birth in a facility, adjustinf for other predictors in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 3:</a:t>
            </a:r>
            <a:endParaRPr/>
          </a:p>
          <a:p>
            <a:pPr indent="0" lvl="0" marL="0" rtl="0" algn="l">
              <a:spcBef>
                <a:spcPts val="0"/>
              </a:spcBef>
              <a:spcAft>
                <a:spcPts val="0"/>
              </a:spcAft>
              <a:buClr>
                <a:schemeClr val="dk1"/>
              </a:buClr>
              <a:buSzPts val="1100"/>
              <a:buFont typeface="Arial"/>
              <a:buNone/>
            </a:pPr>
            <a:r>
              <a:rPr lang="en"/>
              <a:t> intercept: when all predictors = 0, the odds of an MWRA reporting a child 6-23 months should eat 4 or more meals each day is about 0.27 times more (between 0.18 and 0.38 times more in 95% of repeated samples) than when all predictors = 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$\beta_1$:the odds of an MWRA reporting a child 6-23 months should eat 4 or more meals each day is about 2.38 times more (between 1.77 and 3.18 times more in 95% of repeated samples) for MWRA who agree giving a child a meal 4 times a day is not difficult at all compared to MWRA who do not agree, adjusting for the other predictors in the 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$\beta_2$: the odds of an MWRA reporting a child 6-23 months should eat 4 or more meals each day is about 19.84 times more (between 14.99 and 26.45 times more in 95% of repeated samples) for MWRA who believes the number of meals people in community think a child 6-23 months should eat each day is 4 or more compared to MWRA who believe otherwise, adjusting for the other predictors in the 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$\beta_3$:the odds of an MWRA reporting a child 6-23 months should eat 4 or more meals each day is about 0.74 times more (between 0.56 and 0.98 times more in 95% of repeated samples) for MWRA who had heard or seen a message related to breastfeeding or young child nutrition in the past 3 months compared to MWRA who were not exposed to these messages, adjusting for the other predictors in the 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$\beta_4$:the odds of an MWRA reporting a child 6-23 months should eat 4 or more meals each day is about1.93 times more (between 1.31 and 2.90 times more in 95% of repeated samples) for MWRA who responded that she OR her and her partner jointly make decisions for all three categories compared to MWRA whose husband exclusively makes such decisions, adjusting for the other predictors in the 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$\beta_5$:the odds of an MWRA reporting a child 6-23 months should eat 4 or more meals each day is about 1.14 times more (between 0.86 and 1.51 times more in 95% of repeated samples) or MWRA who belong to a women's community group compared to MWRA who do not belong to a woman's group, adjusting for the other predictors in the 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$\beta_6$:the odds of an MWRA reporting a child 6-23 months should eat 4 or more meals each day is about 1.05 times more (between 0.53 and 3.63 times more in 95% of repeated samples) for MWRA who talk to their family members about their child's nutrition compared to MWRA who talk to their husbands about their child's nutrition, adjusting for the other predictors in the 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$\beta_7$:the odds of an MWRA reporting a child 6-23 months should eat 4 or more meals each day is about 2.33 times more (between 1.51 and 2.32 times more in 95% of repeated samples) for MWRA who talk to a healthcare provider about their child's nutrition compared to MWRA who talk to their husbands about their child's nutrition, adjusting for the other predictors in the 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$\beta_8$: the odds of an MWRA reporting a child 6-23 months should eat 4 or more meals each day is about 0.98 times more (between 0.66 and 1.47 times more in 95% of repeated samples) for MWRA who do not talk to anybody about their child's nutrition compared to MWRA who talk to their husbands about their child's nutrition, adjusting for the other predictors in the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Interpretation of F-tests</a:t>
            </a:r>
            <a:endParaRPr/>
          </a:p>
          <a:p>
            <a:pPr indent="-298450" lvl="0" marL="457200" rtl="0" algn="l">
              <a:spcBef>
                <a:spcPts val="0"/>
              </a:spcBef>
              <a:spcAft>
                <a:spcPts val="0"/>
              </a:spcAft>
              <a:buSzPts val="1100"/>
              <a:buChar char="-"/>
            </a:pPr>
            <a:r>
              <a:rPr lang="en"/>
              <a:t>Make sure to include p values here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a560a871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da560a871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 of coefficients and CIs:</a:t>
            </a:r>
            <a:endParaRPr/>
          </a:p>
          <a:p>
            <a:pPr indent="0" lvl="0" marL="0" rtl="0" algn="l">
              <a:spcBef>
                <a:spcPts val="0"/>
              </a:spcBef>
              <a:spcAft>
                <a:spcPts val="0"/>
              </a:spcAft>
              <a:buNone/>
            </a:pPr>
            <a:r>
              <a:rPr lang="en"/>
              <a:t>model1:</a:t>
            </a:r>
            <a:endParaRPr/>
          </a:p>
          <a:p>
            <a:pPr indent="-298450" lvl="0" marL="457200" rtl="0" algn="l">
              <a:lnSpc>
                <a:spcPct val="115000"/>
              </a:lnSpc>
              <a:spcBef>
                <a:spcPts val="0"/>
              </a:spcBef>
              <a:spcAft>
                <a:spcPts val="0"/>
              </a:spcAft>
              <a:buSzPts val="1100"/>
              <a:buChar char="-"/>
            </a:pPr>
            <a:r>
              <a:rPr lang="en"/>
              <a:t>Intercept: When all predictors are at their reference level, the odds of a MWRA reporting that a child 6-23 months should eat 4 or more different types of food a day is approximately 0.02 times (between 0.009 and 0.05 times more in 95% of repeated samples) more than when all predictors are at their alternative levels.</a:t>
            </a:r>
            <a:endParaRPr/>
          </a:p>
          <a:p>
            <a:pPr indent="0" lvl="0" marL="457200" rtl="0" algn="l">
              <a:lnSpc>
                <a:spcPct val="115000"/>
              </a:lnSpc>
              <a:spcBef>
                <a:spcPts val="0"/>
              </a:spcBef>
              <a:spcAft>
                <a:spcPts val="0"/>
              </a:spcAft>
              <a:buNone/>
            </a:pPr>
            <a:r>
              <a:t/>
            </a:r>
            <a:endParaRPr/>
          </a:p>
          <a:p>
            <a:pPr indent="-298450" lvl="0" marL="457200" rtl="0" algn="l">
              <a:lnSpc>
                <a:spcPct val="115000"/>
              </a:lnSpc>
              <a:spcBef>
                <a:spcPts val="0"/>
              </a:spcBef>
              <a:spcAft>
                <a:spcPts val="0"/>
              </a:spcAft>
              <a:buSzPts val="1100"/>
              <a:buChar char="-"/>
            </a:pPr>
            <a:r>
              <a:rPr lang="en"/>
              <a:t>$\beta_1$: The odds of a MWRA reporting that a child 6-23 months should eat 4 or more different types of food a day is about 3.85 times more (between 1.9 and 8.2 times more in 95% of repeated samples) for MWRA who agree that children who eat a variety of foods are less likely to get sick compared to MWRA who do not agree, adjusting for the other predictors in the model.</a:t>
            </a:r>
            <a:endParaRPr/>
          </a:p>
          <a:p>
            <a:pPr indent="0" lvl="0" marL="457200" rtl="0" algn="l">
              <a:lnSpc>
                <a:spcPct val="115000"/>
              </a:lnSpc>
              <a:spcBef>
                <a:spcPts val="0"/>
              </a:spcBef>
              <a:spcAft>
                <a:spcPts val="0"/>
              </a:spcAft>
              <a:buNone/>
            </a:pPr>
            <a:r>
              <a:t/>
            </a:r>
            <a:endParaRPr/>
          </a:p>
          <a:p>
            <a:pPr indent="-298450" lvl="0" marL="457200" rtl="0" algn="l">
              <a:lnSpc>
                <a:spcPct val="115000"/>
              </a:lnSpc>
              <a:spcBef>
                <a:spcPts val="0"/>
              </a:spcBef>
              <a:spcAft>
                <a:spcPts val="0"/>
              </a:spcAft>
              <a:buSzPts val="1100"/>
              <a:buChar char="-"/>
            </a:pPr>
            <a:r>
              <a:rPr lang="en"/>
              <a:t>$\beta_2$: The odds of a MWRA reporting that a child 6-23 months should eat 4 or more different types of food a day is about 4.55 times more (between 3.1 and 6.8  times more in 95% of repeated samples) for MWRA who say giving a child a minimum of 4 or more different types of food a day is not difficult at all compared to MWRA who find it difficult, adjusting for the other predictors in the model.</a:t>
            </a:r>
            <a:endParaRPr/>
          </a:p>
          <a:p>
            <a:pPr indent="0" lvl="0" marL="457200" rtl="0" algn="l">
              <a:lnSpc>
                <a:spcPct val="115000"/>
              </a:lnSpc>
              <a:spcBef>
                <a:spcPts val="0"/>
              </a:spcBef>
              <a:spcAft>
                <a:spcPts val="0"/>
              </a:spcAft>
              <a:buNone/>
            </a:pPr>
            <a:r>
              <a:t/>
            </a:r>
            <a:endParaRPr/>
          </a:p>
          <a:p>
            <a:pPr indent="-298450" lvl="0" marL="457200" rtl="0" algn="l">
              <a:lnSpc>
                <a:spcPct val="115000"/>
              </a:lnSpc>
              <a:spcBef>
                <a:spcPts val="0"/>
              </a:spcBef>
              <a:spcAft>
                <a:spcPts val="0"/>
              </a:spcAft>
              <a:buSzPts val="1100"/>
              <a:buChar char="-"/>
            </a:pPr>
            <a:r>
              <a:rPr lang="en"/>
              <a:t>$\beta_3$: The odds of a MWRA reporting that a child 6-23 months should eat 4 or more different types of food a day is about 11.36 times more (between 8.3 and 15.6 times more in 95% of repeated samples) for MWRA who believe the number of different types of food people in the community think a child 6-23 months should eat a day is 4 or more compared to MWRA who believe otherwise, adjusting for the other predictors in the model.</a:t>
            </a:r>
            <a:endParaRPr/>
          </a:p>
          <a:p>
            <a:pPr indent="0" lvl="0" marL="457200" rtl="0" algn="l">
              <a:lnSpc>
                <a:spcPct val="115000"/>
              </a:lnSpc>
              <a:spcBef>
                <a:spcPts val="0"/>
              </a:spcBef>
              <a:spcAft>
                <a:spcPts val="0"/>
              </a:spcAft>
              <a:buNone/>
            </a:pPr>
            <a:r>
              <a:t/>
            </a:r>
            <a:endParaRPr/>
          </a:p>
          <a:p>
            <a:pPr indent="-298450" lvl="0" marL="457200" rtl="0" algn="l">
              <a:lnSpc>
                <a:spcPct val="115000"/>
              </a:lnSpc>
              <a:spcBef>
                <a:spcPts val="0"/>
              </a:spcBef>
              <a:spcAft>
                <a:spcPts val="0"/>
              </a:spcAft>
              <a:buSzPts val="1100"/>
              <a:buChar char="-"/>
            </a:pPr>
            <a:r>
              <a:rPr lang="en"/>
              <a:t>$\beta_4$: The odds of a MWRA reporting that a child 6-23 months should eat 4 or more different types of food a day is about 1.24 times more (between 0.889 and 1.72 times more in 95% of repeated samples) for MWRA who had heard or seen a message related to breastfeeding or young child nutrition compared to MWRA who were not exposed to these messages, adjusting for the other predictors in the model.</a:t>
            </a:r>
            <a:endParaRPr/>
          </a:p>
          <a:p>
            <a:pPr indent="0" lvl="0" marL="457200" rtl="0" algn="l">
              <a:lnSpc>
                <a:spcPct val="115000"/>
              </a:lnSpc>
              <a:spcBef>
                <a:spcPts val="0"/>
              </a:spcBef>
              <a:spcAft>
                <a:spcPts val="0"/>
              </a:spcAft>
              <a:buNone/>
            </a:pPr>
            <a:r>
              <a:t/>
            </a:r>
            <a:endParaRPr/>
          </a:p>
          <a:p>
            <a:pPr indent="-298450" lvl="0" marL="457200" rtl="0" algn="l">
              <a:lnSpc>
                <a:spcPct val="115000"/>
              </a:lnSpc>
              <a:spcBef>
                <a:spcPts val="0"/>
              </a:spcBef>
              <a:spcAft>
                <a:spcPts val="0"/>
              </a:spcAft>
              <a:buSzPts val="1100"/>
              <a:buChar char="-"/>
            </a:pPr>
            <a:r>
              <a:rPr lang="en"/>
              <a:t>$\beta_5$: The odds of a MWRA reporting that a child 6-23 months should eat 4 or more different types of food a day is about 1.55 times more (between 1.1 and 2.3 times more in 95% of repeated samples) for MWRA who responded that she OR her and her partner jointly make decisions for all three categories: household purchases, healthcare, and visiting relatives compared to MWRA whose husband exclusively makes such decisions, adjusting for the other predictors in the model.</a:t>
            </a:r>
            <a:endParaRPr/>
          </a:p>
          <a:p>
            <a:pPr indent="0" lvl="0" marL="457200" rtl="0" algn="l">
              <a:lnSpc>
                <a:spcPct val="115000"/>
              </a:lnSpc>
              <a:spcBef>
                <a:spcPts val="0"/>
              </a:spcBef>
              <a:spcAft>
                <a:spcPts val="0"/>
              </a:spcAft>
              <a:buNone/>
            </a:pPr>
            <a:r>
              <a:t/>
            </a:r>
            <a:endParaRPr/>
          </a:p>
          <a:p>
            <a:pPr indent="-298450" lvl="0" marL="457200" rtl="0" algn="l">
              <a:lnSpc>
                <a:spcPct val="115000"/>
              </a:lnSpc>
              <a:spcBef>
                <a:spcPts val="0"/>
              </a:spcBef>
              <a:spcAft>
                <a:spcPts val="0"/>
              </a:spcAft>
              <a:buSzPts val="1100"/>
              <a:buChar char="-"/>
            </a:pPr>
            <a:r>
              <a:rPr lang="en"/>
              <a:t>$\beta_6$: The odds of a MWRA reporting that a child 6-23 months should eat 4 or more different types of food a day is about 1.98 times more (between 1.4 and 2.7 times more in 95% of repeated samples) for MWRA who belong to a women's community group compared to MWRA who do not belong to a women's group, adjusting for the other predictors in the model.</a:t>
            </a:r>
            <a:endParaRPr/>
          </a:p>
          <a:p>
            <a:pPr indent="0" lvl="0" marL="0" rtl="0" algn="l">
              <a:lnSpc>
                <a:spcPct val="115000"/>
              </a:lnSpc>
              <a:spcBef>
                <a:spcPts val="0"/>
              </a:spcBef>
              <a:spcAft>
                <a:spcPts val="0"/>
              </a:spcAft>
              <a:buNone/>
            </a:pPr>
            <a:r>
              <a:t/>
            </a:r>
            <a:endParaRPr/>
          </a:p>
          <a:p>
            <a:pPr indent="-298450" lvl="0" marL="457200" rtl="0" algn="l">
              <a:lnSpc>
                <a:spcPct val="115000"/>
              </a:lnSpc>
              <a:spcBef>
                <a:spcPts val="0"/>
              </a:spcBef>
              <a:spcAft>
                <a:spcPts val="0"/>
              </a:spcAft>
              <a:buSzPts val="1100"/>
              <a:buChar char="-"/>
            </a:pPr>
            <a:r>
              <a:rPr lang="en"/>
              <a:t>$\beta_7$: The odds of a MWRA reporting that a child 6-23 months should eat 4 or more different types of food a day is about 0.691 times (between 0.433 and 1.118 times more in 95% of repeated samples) for MWRA who have given birth in the last 5 years and received antenatal care for their last pregnancy compared to MWRA who have not received antenatal care, adjusting for the other predictors in the model.</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Interpretation of F-tests</a:t>
            </a:r>
            <a:endParaRPr/>
          </a:p>
          <a:p>
            <a:pPr indent="-298450" lvl="0" marL="457200" rtl="0" algn="l">
              <a:spcBef>
                <a:spcPts val="0"/>
              </a:spcBef>
              <a:spcAft>
                <a:spcPts val="0"/>
              </a:spcAft>
              <a:buSzPts val="1100"/>
              <a:buChar char="-"/>
            </a:pPr>
            <a:r>
              <a:rPr lang="en"/>
              <a:t>Make sure to include p values here; look at Lisa’s for how to write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t>Model 1 = </a:t>
            </a:r>
            <a:r>
              <a:rPr lang="en"/>
              <a:t>where $p_i$ percentage of MWRA who reported that the number of different types of food a child 6-23 months should eat a day is 4 or more, $X_1$ is the percentage of MWRA who agree children who eat a variety of foods are less likely to get sick, $X_2$ percentage of MRWA who say giving a child a minimum of 4 or more different types of food a day is not difficult at all, $X_3$ is the percentage of MRWA who believes number of different types of food people in the community think a child 6-23 months should eat a day is 4 or more; 1 = those who believe the number of different types of food people in the community think a child 6-23 months should eat a day is 4 or more, 0 = otherwise</a:t>
            </a:r>
            <a:endParaRPr/>
          </a:p>
          <a:p>
            <a:pPr indent="0" lvl="0" marL="0" rtl="0" algn="l">
              <a:lnSpc>
                <a:spcPct val="115000"/>
              </a:lnSpc>
              <a:spcBef>
                <a:spcPts val="0"/>
              </a:spcBef>
              <a:spcAft>
                <a:spcPts val="0"/>
              </a:spcAft>
              <a:buClr>
                <a:schemeClr val="dk1"/>
              </a:buClr>
              <a:buSzPts val="1100"/>
              <a:buFont typeface="Arial"/>
              <a:buNone/>
            </a:pPr>
            <a:r>
              <a:rPr lang="en"/>
              <a:t>, $X_4$ is an indicator for the percentage of MWRA who had heard or seen a message related to breastfeeding or young child nutrition, $X_5$ is an indicator for Percentage of MRWA who responded that she OR her and her partner jointly make decisions for all three categories: household purchases, healthcare, and visiting relatives; 1 = responded either decides herself or jointly with her partner on all three decision categories, 0 = otherwise, $X_6$ is the Percentage of MRWA who belong to a women's community group, and $X_7$ percentage of MRWA who have given birth in the last 5 years and received antenatal care for their last pregnancy.</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15fe35c9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15fe35c9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Uncertainty regarding how survey questions translate into variables clouds the interpretation of the study's conclusions. The meaning of observed relationships remains ambiguous.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collection: </a:t>
            </a:r>
            <a:endParaRPr/>
          </a:p>
          <a:p>
            <a:pPr indent="0" lvl="0" marL="0" rtl="0" algn="l">
              <a:spcBef>
                <a:spcPts val="0"/>
              </a:spcBef>
              <a:spcAft>
                <a:spcPts val="0"/>
              </a:spcAft>
              <a:buClr>
                <a:schemeClr val="dk1"/>
              </a:buClr>
              <a:buSzPts val="1100"/>
              <a:buFont typeface="Arial"/>
              <a:buNone/>
            </a:pPr>
            <a:r>
              <a:rPr b="1" lang="en">
                <a:solidFill>
                  <a:schemeClr val="dk1"/>
                </a:solidFill>
              </a:rPr>
              <a:t>Social desirability bias:</a:t>
            </a:r>
            <a:r>
              <a:rPr lang="en">
                <a:solidFill>
                  <a:schemeClr val="dk1"/>
                </a:solidFill>
              </a:rPr>
              <a:t> Participants may answer questions in a way they perceive as socially acceptable, skewing results towards what is considered "normal" within the community.</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Spousal presence bias:</a:t>
            </a:r>
            <a:r>
              <a:rPr lang="en">
                <a:solidFill>
                  <a:schemeClr val="dk1"/>
                </a:solidFill>
              </a:rPr>
              <a:t> The presence or absence of a spouse during data collection might influence participant responses, particularly for sensitive topics.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15fe35c9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15fe35c9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Remy rant: </a:t>
            </a:r>
            <a:r>
              <a:rPr lang="en" sz="1300">
                <a:solidFill>
                  <a:srgbClr val="666666"/>
                </a:solidFill>
                <a:latin typeface="Roboto"/>
                <a:ea typeface="Roboto"/>
                <a:cs typeface="Roboto"/>
                <a:sym typeface="Roboto"/>
              </a:rPr>
              <a:t>To summarize, this was very poorly set up, particularly since the authors never explained which variables were of interest out of the hundreds included in the dataset.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15fe35c9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15fe35c9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15fe35c9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15fe35c9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15fe35c9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d15fe35c9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15fe35c9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15fe35c9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(LISA)</a:t>
            </a:r>
            <a:endParaRPr/>
          </a:p>
          <a:p>
            <a:pPr indent="0" lvl="0" marL="0" rtl="0" algn="l">
              <a:spcBef>
                <a:spcPts val="0"/>
              </a:spcBef>
              <a:spcAft>
                <a:spcPts val="0"/>
              </a:spcAft>
              <a:buClr>
                <a:schemeClr val="dk1"/>
              </a:buClr>
              <a:buSzPts val="1100"/>
              <a:buFont typeface="Arial"/>
              <a:buNone/>
            </a:pPr>
            <a:r>
              <a:rPr lang="en"/>
              <a:t>-   Gateway behaviors: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antenatal care (received_antenatal care): percentage of MRWA who have given birth in the last 5 years and received antenatal care for their last pregnancy; 1 = received antenatal care, 0 = otherwise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facility delivery (fac_delivery): percentage of MWRA who have given birth in the years preceding the survey who delivered in a facility for their last birth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communication in nutrition practices (nutrition): percentage of MWRA who spoke with 1) husband/partner, 2) family member, 3) health provider, 4) nobody about child's nutrition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Gateway Factors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Behavioral determinants on 4 IYCF practices (early initiation of breastfeeding, exclusive breastfeeding, minimum meal frequency, and minimum dietary diversity)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Knowledge: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know_1: percentage of MRWA who state it is healthy for a woman to give only breast milk for the first 6 months; 1 = those who agree it is healthy for a woman to give a child only breastmilk for the first 6 months, 0 otherwise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know_2: percentage of MWRA who reported a child 6-23 months should eat 4 or more meals each day; 1 = those who agree a child 6-23 months should receive 4 or meals a day, 0 otherwise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know 3: percentage of MWRA who reported that the number of different types of food a child 6-23 months should eat a day is 4 or more; 1 = those who agree a child 6-23 months should receive 4 or more different types of food, 0 = otherwise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Attitude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att_1: percentage of MWRA who agree if a baby is exclusively breastfed for 6 months, he/she is less likely to be sick; 1 = those who agree that if a baby is exclusively breastfed for 6 months, they are less likely to get sick, 0 = otherwise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att_2: percentage of MWRA who agree providing meals 4 times a day ensures them to have adequate strength; 1 = those who agree providing 4 meals a day ensures strength, 0 = otherwise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att_3: percentage of MWRA who agree children who eat a variety of foods are less likely to get sick; 1 = those who agree children who eat a variety of foods are less likely to get sick, 0 = otherwise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Self-efficacy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se_1: percentage of MWRA who agree giving only breast milk to the baby for the first 6 months is not difficult at all; 1 = those who agree only giving breast milk to the baby for the first 6 months is not difficult at all, 0 = otherwise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se_2: percentage of MRWA who agree giving a child a meal 4 times a day is not difficult at all; 1 = those who agree giving a child a meal 4 times a day is not difficult at all, 0 = otherwise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se_3: percentage of MRWA who say giving a child a minimum of 4 or more different types of food a day is not difficult at all; 1 = those who agree that giving a child a minimum of 4 or more different types of food a day is not difficult at all, 0 = otherwise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Perceived norms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pn_1 : percentage of MRWA who agree people in the community think it is healthy for a woman to give her baby only breast milk for the first 6 months; 1 = those who agree people in the community think it is healthy for a woman to give her baby only breast milk for first 6 months, 0 = otherwise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pn_2: percentage of MRWA who believes the number of meals people in community think a child 6-23 months should eat each day is 4 or more; 1 = those who believe the number of meals people in the community think a child 6-23 months should eat each day is 4 or more, 0 = otherwise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pn_3: percentage of MRWA who believes number of different types of food people in the community think a child 6-23 months should eat a day is 4 or more; 1 = those who believe the number of different types of food people in the community think a child 6-23 months should eat a day is 4 or more, 0 = otherwise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decision-making agency (decision_combined): Percentage of MRWA who responded that she OR her and her partner jointly make decisions for all three categories: household purchases, healthcare, and visiting relatives; 1 = responded either decides herself or jointly with her partner on all three decision categories, 0 = otherwise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exposure to information (exp): percentage of MWRA who had heard or seen a message related to breastfeeding or young child nutrition; 1 = has been exposed, 0 = otherwise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woman's group participation (wg): Percentage of MRWA who belong to a women's community group; 1 belonged to a womens group, 0 otherwise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Control variables: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age: age: percentage of MWRA who reported their current age and grouped (15-24 years, 25-39 years, 35 - 49 years)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parity: Percentage of MRWA who reported living children and grouped (0 children, 1-2 children, 3-4 children, 5-6 children, and 7+ children)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educational attainment (any_edu): percentage of MWRA who reported to have ever gone to school; 0 - no, 1 - yes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household wealth (wealth): percentage of MWRA who reported household assets constructed in wealth terciles (1 = poorest, 3 = richest)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15fe35c9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15fe35c9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a560a871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a560a871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15fe35c9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15fe35c9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EIB:</a:t>
            </a:r>
            <a:r>
              <a:rPr lang="en">
                <a:solidFill>
                  <a:schemeClr val="dk1"/>
                </a:solidFill>
              </a:rPr>
              <a:t>(Hawa):</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Model 1: For the more complicated model, we have very weak evidence of a model misspecification (p-value = 0.4066). However, for the model where know_1 is cut, we have strong evidence to suggest a model misspecification (p-value 1.14e-11). Moreover, the Hosmer-Lemeshow goodness-of-fit test shows moderate to weak evidence of a lack of fit (p-value = 0.27334). Therefore,eib1_cut is probably a better fit and will be the model we are interpreting.</a:t>
            </a:r>
            <a:endParaRPr>
              <a:solidFill>
                <a:schemeClr val="dk1"/>
              </a:solidFill>
            </a:endParaRPr>
          </a:p>
          <a:p>
            <a:pPr indent="0" lvl="0" marL="45720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Model 2: For the more complicated model, we have very weak evidence of a model misspecification (p-value = 0.3697). However, for the model where know_1 is cut, we have strong evidence to suggest a model misspecification (p-value 4.873e-12). Moreover, the Hosmer-Lemeshow goodness-of-fit test shows moderate to weak evidence of a lack of fit (p-value = 0.20913 ). Therefore,eib2_cut is probably a better fit and will be the model we are interpreting.</a:t>
            </a:r>
            <a:endParaRPr>
              <a:solidFill>
                <a:schemeClr val="dk1"/>
              </a:solidFill>
            </a:endParaRPr>
          </a:p>
          <a:p>
            <a:pPr indent="0" lvl="0" marL="45720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Model 3: For the more complicated model, we have very weak evidence of a model misspecification (p-value = 0.4618). However, for the model where know_1 is cut, we have strong evidence to suggest a model misspecification (p-value 6.832e-12). Moreover, the Hosmer-Lemeshow goodness-of-fit test shows a (p-value = 0.00013363 ) which indicates that there is relatively strong evidence of a lack of fit. Therefore, the model that will be evaluated eib3_cut is probably a better fit and will be the model we are interpreting.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EXIB: (Remy)</a:t>
            </a:r>
            <a:endParaRPr/>
          </a:p>
          <a:p>
            <a:pPr indent="-298450" lvl="0" marL="457200" rtl="0" algn="l">
              <a:spcBef>
                <a:spcPts val="0"/>
              </a:spcBef>
              <a:spcAft>
                <a:spcPts val="0"/>
              </a:spcAft>
              <a:buSzPts val="1100"/>
              <a:buChar char="-"/>
            </a:pPr>
            <a:r>
              <a:rPr lang="en"/>
              <a:t>Model 1: For the more complicated model, we have incredibly weak evidence of a model misspecification (p-value = 0.7709). However, for the model where know_1 is cut, we have strong evidence to suggest a model misspecification (p-value \&lt; 0.001). Moreover, the Hosmer-Lemeshow goodness-of-fit test shows strong evidence of a lack of fit given the relatively small p-value (p-value = 0.0030638). </a:t>
            </a:r>
            <a:r>
              <a:rPr lang="en"/>
              <a:t>Therefore, the cut model exib1_cut is probably the better fit and will be the model we are interpreting.</a:t>
            </a:r>
            <a:r>
              <a:rPr lang="en"/>
              <a:t>.</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Model 2: For the more complicated model, we have incredibly weak evidence of a model misspecification (p-value = 0.9493). However, for the model where know_1 is cut, we have strong evidence to suggest a model misspecification (p-value \&lt; 0.001). Moreover, the Hosmer-Lemeshow goodness-of-fit test shows strong evidence of a lack of fit given the relatively small p-value (p-value = 0.0058478). </a:t>
            </a:r>
            <a:r>
              <a:rPr lang="en"/>
              <a:t>Therefore, the cut model exib2_cut is probably the better fit and will be the model we are interpreting.</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Model 3: </a:t>
            </a:r>
            <a:r>
              <a:rPr lang="en">
                <a:solidFill>
                  <a:schemeClr val="dk1"/>
                </a:solidFill>
              </a:rPr>
              <a:t>For the more complicated model, we have very weak evidence of a model misspecification (p-value = 0.1528). However, for the model where know_1 is cut, we have strong evidence to suggest a model misspecification (p-value \&lt; 0.001). Moreover, the Hosmer-Lemeshow goodness-of-fit test shows strong evidence of a lack of fit given the small p-value (p-value = 0.00011565). Therefore, the cut model exib3_cut is probably the better fit and will be the model we are interpreting.</a:t>
            </a:r>
            <a:endParaRPr sz="9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a560a87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a560a87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MMF (Lisa):</a:t>
            </a:r>
            <a:endParaRPr/>
          </a:p>
          <a:p>
            <a:pPr indent="-298450" lvl="0" marL="457200" rtl="0" algn="l">
              <a:spcBef>
                <a:spcPts val="0"/>
              </a:spcBef>
              <a:spcAft>
                <a:spcPts val="0"/>
              </a:spcAft>
              <a:buSzPts val="1100"/>
              <a:buAutoNum type="arabicPeriod"/>
            </a:pPr>
            <a:r>
              <a:rPr lang="en"/>
              <a:t>Model 1: </a:t>
            </a:r>
            <a:r>
              <a:rPr lang="en"/>
              <a:t>For the more complicated model, we have very weak evidence of a model misspecification (p-value = 0.3743). However, for the model where att_2 is cut, we have strong evidence to suggest a model misspecification (p-value \&lt; 0.001). Moreover, the Hosmer-Lemeshow goodness-of-fit test shows moderate to weak evidence of a lack of fit (p-value = 0.0729). Therefore, mmf_cut is probably a better fit and will be the model we are interpreting.</a:t>
            </a:r>
            <a:endParaRPr/>
          </a:p>
          <a:p>
            <a:pPr indent="-298450" lvl="0" marL="457200" rtl="0" algn="l">
              <a:spcBef>
                <a:spcPts val="0"/>
              </a:spcBef>
              <a:spcAft>
                <a:spcPts val="0"/>
              </a:spcAft>
              <a:buSzPts val="1100"/>
              <a:buAutoNum type="arabicPeriod"/>
            </a:pPr>
            <a:r>
              <a:rPr lang="en"/>
              <a:t>Model 2: When compared to the more complicated model, there is moderate to weak evidence of model misspecification (p-value= 0.1665). The model where att_2 is cut shows strong evidence of misspecification (p-value \&lt; 0.001). The Hosmer-Lemeshow test shows moderate to weak evidence of a lack of fit (p-value 0.13025). Given the only moderate evidence of overall lack of fit, we should be fine sticking with the original model glm_mmf_2.</a:t>
            </a:r>
            <a:endParaRPr/>
          </a:p>
          <a:p>
            <a:pPr indent="-298450" lvl="0" marL="457200" rtl="0" algn="l">
              <a:spcBef>
                <a:spcPts val="0"/>
              </a:spcBef>
              <a:spcAft>
                <a:spcPts val="0"/>
              </a:spcAft>
              <a:buSzPts val="1100"/>
              <a:buAutoNum type="arabicPeriod"/>
            </a:pPr>
            <a:r>
              <a:rPr lang="en"/>
              <a:t>Model 3: When compared to the more complicated model, there is weak/moderate evidence of a misspecification (p-value = 0.07855). However, there is strong evidence to suggest misspecification when comparing the original model to the one where att_2 is cut (p-value \&lt; 0.001). Moreover, the Hosmer-Lemeshow test has a small p-value (p-value = 0.01211), which indicates that there is relatively strong evidence of a lack of fit. Therefore, the model that will be evaluated/</a:t>
            </a:r>
            <a:r>
              <a:rPr lang="en"/>
              <a:t>interpreted</a:t>
            </a:r>
            <a:r>
              <a:rPr lang="en"/>
              <a:t> will be mmf3_cut.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MDD (Remy):</a:t>
            </a:r>
            <a:endParaRPr/>
          </a:p>
          <a:p>
            <a:pPr indent="-298450" lvl="0" marL="457200" rtl="0" algn="l">
              <a:spcBef>
                <a:spcPts val="0"/>
              </a:spcBef>
              <a:spcAft>
                <a:spcPts val="0"/>
              </a:spcAft>
              <a:buSzPts val="1100"/>
              <a:buChar char="-"/>
            </a:pPr>
            <a:r>
              <a:rPr lang="en"/>
              <a:t>Model 1: When compared to the more complicated model, there is weak evidence of a misspecification (p-value = 0.7165). However, there is strong evidence to suggest misspecification when comparing the original model to the one where att_2 is cut (p-value \&lt; 0.001). Moreover, the Hosmer-Lemeshow test has an extremely small p-value (p-value \&lt; 0.001), which indicates that there is relatively strong evidence of a lack of fit. Therefore, the model that will be evaluated/</a:t>
            </a:r>
            <a:r>
              <a:rPr lang="en"/>
              <a:t>interpreted</a:t>
            </a:r>
            <a:r>
              <a:rPr lang="en"/>
              <a:t> will be mdd1_cut.</a:t>
            </a:r>
            <a:endParaRPr/>
          </a:p>
          <a:p>
            <a:pPr indent="-298450" lvl="0" marL="457200" rtl="0" algn="l">
              <a:spcBef>
                <a:spcPts val="0"/>
              </a:spcBef>
              <a:spcAft>
                <a:spcPts val="0"/>
              </a:spcAft>
              <a:buSzPts val="1100"/>
              <a:buChar char="-"/>
            </a:pPr>
            <a:r>
              <a:rPr lang="en"/>
              <a:t>Model 2: When compared to the more complicated model, there is very strong evidence of a misspecification (p-value \&lt; 0.001). Moreover, the Hosmer-Lemeshow test has an extremely small p-value (p-value \&lt; 0.001), which indicates that there is relatively strong evidence of a lack of fit. Therefore, the model that will be evaluated/</a:t>
            </a:r>
            <a:r>
              <a:rPr lang="en"/>
              <a:t>interpreted</a:t>
            </a:r>
            <a:r>
              <a:rPr lang="en"/>
              <a:t> will be mdd2_cut.</a:t>
            </a:r>
            <a:endParaRPr/>
          </a:p>
          <a:p>
            <a:pPr indent="-298450" lvl="0" marL="457200" rtl="0" algn="l">
              <a:spcBef>
                <a:spcPts val="0"/>
              </a:spcBef>
              <a:spcAft>
                <a:spcPts val="0"/>
              </a:spcAft>
              <a:buSzPts val="1100"/>
              <a:buChar char="-"/>
            </a:pPr>
            <a:r>
              <a:rPr lang="en"/>
              <a:t>Model 3: When compared to the more complicated model, there is very strong evidence of a misspecification (p-value \&lt; 0.001). Moreover, the Hosmer-Lemeshow test has an extremely small p-value (p-value \&lt; 0.001), which indicates that there is relatively strong evidence of a lack of fit. Therefore, the model that will be evaluated/</a:t>
            </a:r>
            <a:r>
              <a:rPr lang="en"/>
              <a:t>interpreted</a:t>
            </a:r>
            <a:r>
              <a:rPr lang="en"/>
              <a:t> will be mdd3_cut.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15fe35c9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15fe35c9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 of coefficients and CIs:</a:t>
            </a:r>
            <a:endParaRPr/>
          </a:p>
          <a:p>
            <a:pPr indent="0" lvl="0" marL="0" rtl="0" algn="l">
              <a:spcBef>
                <a:spcPts val="0"/>
              </a:spcBef>
              <a:spcAft>
                <a:spcPts val="0"/>
              </a:spcAft>
              <a:buClr>
                <a:schemeClr val="dk1"/>
              </a:buClr>
              <a:buSzPts val="1100"/>
              <a:buFont typeface="Arial"/>
              <a:buNone/>
            </a:pPr>
            <a:r>
              <a:rPr lang="en"/>
              <a:t>-   Intercept: When all other variables are set to zero, the odds of MWRA who agree giving only breast milk to the baby for the first 6 months is not difficult at all initiating breastfeeding early is -0.196. (-0.938,  0.547)</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$\beta_1$ : The odds of MWRA who agree giving only breast milk to the baby for the first 6 months is not difficult at all is about 0.0532 times higher for those that agree if a baby is exclusively breastfed for 6 months, he/she is less likely to be sick adjusting for the other predictors in the model.However, with a p-value of 0.836, this increase is not statistically significant, meaning we cannot confidently state that attitudes significantly influence the early initiation of breastfeeding in this context.(-0.447     0.562)</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$\beta_2$: The odds of MWRA who agree giving only breast milk to the baby for the first 6 months is not difficult at all is about 0.633 times higher for those that agree people in the community think it is healthy for a woman to give her baby only breast milk for the first 6 months adjusting for the other predictors in the model. The p-value of 0.004 indicates that this effect is statistically significant, suggesting that more negative community norms substantially decrease the likelihood of early initiation of breastfeeding.(-1.07     -0.207)</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$\beta_3$: The odds of MWRA who agree giving only breast milk to the baby for the first 6 months is not difficult at all is about 1.76 times higher for those that have exposure to nutrition messages adjusting for the other predictors in the model.The very low p-value (&lt; 0.001) makes this a highly statistically significant predictor, indicating that exposure to nutrition messages greatly increases the likelihood of early initiation. (1.51      2.01)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$\beta_4$: The odds of MWRA who agree giving only breast milk to the baby for the first 6 months is not difficult at all is about 0.0209 times higher for those that have combined decision-making scores (pertaining to decisions made jointly with partners on purchases, visits, and health seeking) adjusting for the other predictors in the model. With a p-value of 0.896, this influence is not statistically significant, indicating that decision-making, as measured, does not significantly affect early initiation of breastfeeding.(-0.292     0.334)</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$\beta_5$: The odds of MWRA who agree giving only breast milk to the baby for the first 6 months is not difficult at all is about 0.356 times higher for those that have women's groups adjusting for the other predictors in the model.The p-value of 0.005 indicates this effect is statistically significant, demonstrating that involvement in women's groups positively influences early initiation.(0.107     0.605)</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$\beta_6$: The odds of MWRA who agree giving only breast milk to the baby for the first 6 months is not difficult at all is about 0.186 times less for those that have received antenatal care adjusting for the other predictors in the model. The p-value of 0.332 suggests that this decrease is not statistically significant, implying that receiving antenatal care, in this study, does not have a significant impact on early initiation of breastfeeding.</a:t>
            </a:r>
            <a:endParaRPr/>
          </a:p>
          <a:p>
            <a:pPr indent="0" lvl="0" marL="0" rtl="0" algn="l">
              <a:spcBef>
                <a:spcPts val="0"/>
              </a:spcBef>
              <a:spcAft>
                <a:spcPts val="0"/>
              </a:spcAft>
              <a:buClr>
                <a:schemeClr val="dk1"/>
              </a:buClr>
              <a:buSzPts val="1100"/>
              <a:buFont typeface="Arial"/>
              <a:buNone/>
            </a:pPr>
            <a:r>
              <a:rPr lang="en"/>
              <a:t>(-0.562     0.189)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Model2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   Intercept: When all other variables are set to zero, the odds of MWRA who agree giving only breast milk to the baby for the first 6 months is not difficult at all initiating breastfeeding early is -1.26. (-1.95     -0.579)</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$\beta_1$ : The odds of MWRA who agree giving only breast milk to the baby for the first 6 months is not difficult at all is about 0.200 times higher for those that agree if a baby is exclusively breastfed for 6 months, he/she is less likely to be sick adjusting for the other predictors in the model. A p-value of 0.443 indicates that this effect is not statistically significant, indicating that while there is a positive association, it is not strong enough to confirm a definitive impact on the outcome. ( -0.308     0.716)</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$\beta_2$: The odds of MWRA who agree giving only breast milk to the baby for the first 6 months is not difficult at all is about 0.585 times less for those that agree people in the community think it is healthy for a woman to give her baby only breast milk for the first 6 months adjusting for the other predictors in the model.The p-value of 0.0115 indicates that this effect is statistically significant, suggesting that more negative community norms substantially decrease the likelihood of the outcome. (-1.05     -0.137)</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$\beta_3$: The odds of MWRA who agree giving only breast milk to the baby for the first 6 months is not difficult at all is about 1.61 times higher for those that have exposure to nutrition messages adjusting for the other predictors in the model.The very low p-value (&lt; 0.001) suggests this is a highly statistically significant predictor, indicating that exposure to nutrition messages greatly increases the likelihood of the outcome. (1.35      1.87 )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$\beta_4$: The odds of MWRA who agree giving only breast milk to the baby for the first 6 months is not difficult at all is about 0.0416 times higher for those that have combined decision-making scores (pertaining to decisions made jointly with partners on purchases, visits, and health seeking) adjusting for the other predictors in the model. With a p-value of 0.797, this influence is not statistically significant, indicating that decision-making, as measured, does not significantly affect early initiation of breastfeeding. (-0.276     0.360)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$\beta_5$: The odds of MWRA who agree giving only breast milk to the baby for the first 6 months is not difficult at all is about 0.527 times higher for those that have participation in women's groups adjusting for the other predictors in the model. The p-value of 8.72e-5 indicates this effect is statistically significant, demonstrating that involvement in women's groups positively influences early initiation.(0.265     0.792)</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$\beta_6$: The odds of MWRA who agree giving only breast milk to the baby for the first 6 months is not difficult at all is about 1.33 times higher for those that have delivered in a facility adjusting for the other predictors in the model. The p-value of 2.39e-24  suggests that this increase is highly statistically significant, indicating that facility deliveries are a strong predictor of the outcome. (1.08      1.59 )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Model3</a:t>
            </a:r>
            <a:endParaRPr/>
          </a:p>
          <a:p>
            <a:pPr indent="0" lvl="0" marL="0" rtl="0" algn="l">
              <a:spcBef>
                <a:spcPts val="0"/>
              </a:spcBef>
              <a:spcAft>
                <a:spcPts val="0"/>
              </a:spcAft>
              <a:buClr>
                <a:schemeClr val="dk1"/>
              </a:buClr>
              <a:buSzPts val="1100"/>
              <a:buFont typeface="Arial"/>
              <a:buNone/>
            </a:pPr>
            <a:r>
              <a:rPr lang="en"/>
              <a:t>-   Intercept: When all other variables are set to zero, the odds of MWRA who agree giving only breast milk to the baby for the first 6 months is not difficult at all initiating breastfeeding early is -0.374. (-1.02      0.270)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$\beta_1$ : The odds of MWRA who agree giving only breast milk to the baby for the first 6 months is not difficult at all is about 0.0625 times higher for those that agree if a baby is exclusively breastfed for 6 months, he/she is less likely to be sick adjusting for the other predictors in the model. A p-value of 8.08e- 1 indicates that this effect is not statistically significant, indicating that while there is a positive association, it is not strong enough to confirm a definitive impact on the outcome. (-0.437     0.571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$\beta_2$: The odds of MWRA who agree giving only breast milk to the baby for the first 6 months is not difficult at all is about 0.625 times less for those that agree people in the community think it is healthy for a woman to give her baby only breast milk for the first 6 months adjusting for the other predictors in the model.The p-value of 0.00449, which is less than 0.05, indicating that this effect is statistically significant and a strong predictor in the model.(-1.06  -0.199)</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$\beta_3$: The odds of MWRA who agree giving only breast milk to the baby for the first 6 months is not difficult at all is about 1.75 times higher for those that have exposure to nutrition messages adjusting for the other predictors in the model. The very low p-value (&lt; 0.001) suggests this is a highly statistically significant predictor, indicating that exposure to nutrition messages greatly increases the likelihood of the outcome.(1.50      2.00)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$\beta_4$: The odds of MWRA who agree giving only breast milk to the baby for the first 6 months is not difficult at all is about 0.0488 times higher for those that have combined decision-making scores (pertaining to decisions made jointly with partners on purchases, visits, and health seeking) adjusting for the other predictors in the model. With a p-value of 0.755, indicating that the influence of combined decision-making is not statistically significant.(-0.258     0.357)</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$\beta_5$: The odds of MWRA who agree giving only breast milk to the baby for the first 6 months is not difficult at all is about 0.359 times higher for those that have participation in women's groups adjusting for the other predictors in the model. The p-value of  0.00482, which is statistically significant, pointing to a meaningful impact of this predictor.( 0.109     0.609)</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$\beta_6$: The odds of MWRA who agree giving only breast milk to the baby for the first 6 months is not difficult at all is about 0.000408 times less for those that have delivered in a facility adjusting for the other predictors in the model. The p-value of 0.863, suggesting that this variable's impact is not statistically significant. (-0.00510   0.00422)</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a560a871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a560a871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Interpretation of coefficients and CIs: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Intercept: When all predictors are at their reference level, the odds of a MWRA agreeing to give only breast milk to the baby for the first 6 months being not difficult at all is approximately 0.508 times (between 0.28 and 0.91 times in 95% of repeated samples) more than when all predictors are at their alternative levels.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$\beta_1$: The odds of a MWRA agreeing that if a baby is exclusively breastfed for 6 months, he/she is less likely to be sick is about 1.50 times more (between 0.98 and 2.34 times more in 95% of repeated samples) for MWRA who agree compared to MWRA who do not agree, adjusting for the other predictors in the model.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$\beta_2$: The odds of a MWRA agreeing that giving a child a minimum of 4 or more different types of food a day is not difficult at all is about 7.90 times more (between 5.81 and 10.80 times more in 95% of repeated samples) for MWRA who say it is not difficult compared to MWRA who find it difficult, adjusting for the other predictors in the model.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$\beta_3$: The odds of a MWRA agreeing that people in the community think it is healthy for a woman to give her baby only breast milk for the first 6 months is about 0.48 times (between 0.54 and 0.67 times more in 95% of repeated samples) for MWRA who agree compared to MWRA who do not agree, adjusting for the other predictors in the model.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$\beta_4$: The odds of a MWRA agreeing that giving only breast milk to the baby for the first 6 months is not difficult at all is about 4.86 times more (between 2.03 and 11.20 times more in 95% of repeated samples) for MWRA who had heard or seen a message related to breastfeeding or young child nutrition from the radio, health worker, or community event in the past 3 months compared to MWRA who were not exposed to these messages, adjusting for the other predictors in the model.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$\beta_5$: The odds of a MWRA agreeing that she OR her and her partner jointly make decisions for all three categories: household purchases, healthcare, and visiting relatives is about 1.02 times (between 0.79 and 1.32 times more in 95% of repeated samples) for MWRA who responded in the affirmative compared to MWRA who do not, adjusting for the other predictors in the model.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$\beta_6$: The odds of a MWRA agreeing that belonging to a women's community group is not difficult at all is about 1.51 times more (between 1.23 and 1.86 times more in 95% of repeated samples) for MWRA who belong to such a group compared to MWRA who do not, adjusting for the other predictors in the model.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$\beta_7$: The odds of a MWRA agreeing that giving only breast milk to the baby for the first 6 months is not difficult at all is about 0.86 times (between 0.67 and 1.11 times more in 95% of repeated samples) for MWRA who have given birth in the last 5 years and received antenatal care for their last pregnancy compared to MWRA who have not received antenatal care, adjusting for the other predictors in the model.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Testing for associations: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$H_0$: $\beta_1$ = $\beta_2$ = $\beta_3$ = $\beta_4$ = $\beta_5$ = $\beta_6$ = $\beta_7$ = 0 (the predictors are not associated with the outcome variable) $\rightarrow$ reduced model: logit($p_i$) = $\beta_0$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$H_A$: at least one of the regression coefficients is non-zero (at least one of the predictors is associated with the outcome variable) $\rightarrow$ full model: logit($p_i$) = $\beta_0$ + $\beta_1X_{i1}$ + $\beta_2X_{i2}$ + $\beta_3X_{i3}$ + $\beta_4X_{i4}$ + $\beta_5X_{i5}$ + $\beta_6X_{i6}$ + $\beta_7$$X_{i7}$</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have very strong evidence to suggest an association between se_3 and exib1 (p-value &lt; 0.001), pn_1 and exib1 (p-value &lt; 0.001), exp and exib1 (p-value &lt; 0.001), moderately strong evidence to suggest an association between att_1 and exib1 (p-value = 0.085), weak evidence to suggest an association between decision_combined and exib1 (p-value = 0.144), wg and exib1 (p-value = 0.048), and received_antenatal_care and exib1 (p-value = 0.107).</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Model 1= </a:t>
            </a:r>
            <a:r>
              <a:rPr lang="en"/>
              <a:t>where $pi_i$ is the percentage of MWRA who agree giving only breast milk to the baby for the first 6 months is not difficult at all,  $X_1$ is the percentage of MWRA who agree if a baby is exclusively breastfed for 6 months, he/she is less likely to be sick, $X_2$ is the percentage of MRWA who say giving a child a minimum of 4 or more different types of food a day is not difficult at all, $X_3$ is the percentage of MRWA who agree people in the community think it is healthy for a woman to give her baby only breast milk for the first 6 months $X_4$ is the percentage of MWRA who had heard or seen a message related to breastfeeding or young child nutrition from the radio, health worker, or community event in the past 3 months, $X_5$ is the Percentage of MRWA who responded that she OR her and her partner jointly make decisions for all three categories: household purchases, healthcare, and visiting relatives, $X_6$ is the Percentage of MRWA who belong to a women's community group, and $X_7$ is the percentage of MRWA who have given birth in the last 5 years and received antenatal care for their last pregnancy.</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Interpretation of F-tests</a:t>
            </a:r>
            <a:endParaRPr/>
          </a:p>
          <a:p>
            <a:pPr indent="-298450" lvl="0" marL="457200" rtl="0" algn="l">
              <a:spcBef>
                <a:spcPts val="0"/>
              </a:spcBef>
              <a:spcAft>
                <a:spcPts val="0"/>
              </a:spcAft>
              <a:buSzPts val="1100"/>
              <a:buChar char="-"/>
            </a:pPr>
            <a:r>
              <a:rPr lang="en"/>
              <a:t>Make sure to include p values here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of the integrated gateway model on child nutrition behaviors in Niger: an exploratory analysis</a:t>
            </a:r>
            <a:endParaRPr/>
          </a:p>
        </p:txBody>
      </p:sp>
      <p:sp>
        <p:nvSpPr>
          <p:cNvPr id="65" name="Google Shape;65;p13"/>
          <p:cNvSpPr txBox="1"/>
          <p:nvPr>
            <p:ph idx="1" type="subTitle"/>
          </p:nvPr>
        </p:nvSpPr>
        <p:spPr>
          <a:xfrm>
            <a:off x="558425" y="2315085"/>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attempt at replication by Lisa Liubovich, Remy Sorensen, and Hawa Toumbou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2601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Interpretation of Results - Minimum Meal Frequency</a:t>
            </a:r>
            <a:endParaRPr/>
          </a:p>
        </p:txBody>
      </p:sp>
      <p:sp>
        <p:nvSpPr>
          <p:cNvPr id="123" name="Google Shape;123;p22"/>
          <p:cNvSpPr txBox="1"/>
          <p:nvPr>
            <p:ph idx="1" type="body"/>
          </p:nvPr>
        </p:nvSpPr>
        <p:spPr>
          <a:xfrm>
            <a:off x="311700" y="1505700"/>
            <a:ext cx="1860000" cy="3593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u="sng"/>
              <a:t>Fitted Regression surfaces:</a:t>
            </a:r>
            <a:endParaRPr b="1" u="sng"/>
          </a:p>
          <a:p>
            <a:pPr indent="0" lvl="0" marL="0" rtl="0" algn="l">
              <a:spcBef>
                <a:spcPts val="1200"/>
              </a:spcBef>
              <a:spcAft>
                <a:spcPts val="0"/>
              </a:spcAft>
              <a:buNone/>
            </a:pPr>
            <a:r>
              <a:rPr b="1" lang="en"/>
              <a:t>Model 1</a:t>
            </a:r>
            <a:r>
              <a:rPr lang="en"/>
              <a:t>:</a:t>
            </a:r>
            <a:r>
              <a:rPr lang="en"/>
              <a:t>logit(pi) = -1.227 + 0.874X1 + 2.894X2 - 0.161X3 + 0.547X4 + 0.197X5 - 0.021X6</a:t>
            </a:r>
            <a:endParaRPr/>
          </a:p>
          <a:p>
            <a:pPr indent="0" lvl="0" marL="0" rtl="0" algn="l">
              <a:spcBef>
                <a:spcPts val="1200"/>
              </a:spcBef>
              <a:spcAft>
                <a:spcPts val="0"/>
              </a:spcAft>
              <a:buNone/>
            </a:pPr>
            <a:r>
              <a:rPr b="1" lang="en"/>
              <a:t>Model 2:</a:t>
            </a:r>
            <a:r>
              <a:rPr lang="en"/>
              <a:t> logit(pi) = -2.491 + 1.650X1 + 1.013X2 + 2.664X3 - 0.097X4 + 0.496X5 + 0.051X6 - 0.289X7</a:t>
            </a:r>
            <a:endParaRPr/>
          </a:p>
          <a:p>
            <a:pPr indent="0" lvl="0" marL="0" rtl="0" algn="l">
              <a:spcBef>
                <a:spcPts val="1200"/>
              </a:spcBef>
              <a:spcAft>
                <a:spcPts val="0"/>
              </a:spcAft>
              <a:buNone/>
            </a:pPr>
            <a:r>
              <a:rPr b="1" lang="en"/>
              <a:t>Model 3:</a:t>
            </a:r>
            <a:r>
              <a:rPr lang="en"/>
              <a:t> </a:t>
            </a:r>
            <a:r>
              <a:rPr lang="en"/>
              <a:t>logit(pi) = -1.326 + 0.865X1 + 2.988X2 - 0.301X3 + 0.660X4 + 0.131X5 + 0.049X6  + 0.842X7 - 0.018X8</a:t>
            </a:r>
            <a:endParaRPr/>
          </a:p>
          <a:p>
            <a:pPr indent="0" lvl="0" marL="0" rtl="0" algn="l">
              <a:spcBef>
                <a:spcPts val="1200"/>
              </a:spcBef>
              <a:spcAft>
                <a:spcPts val="1200"/>
              </a:spcAft>
              <a:buNone/>
            </a:pPr>
            <a:r>
              <a:t/>
            </a:r>
            <a:endParaRPr/>
          </a:p>
        </p:txBody>
      </p:sp>
      <p:sp>
        <p:nvSpPr>
          <p:cNvPr id="124" name="Google Shape;124;p22"/>
          <p:cNvSpPr txBox="1"/>
          <p:nvPr>
            <p:ph idx="2" type="body"/>
          </p:nvPr>
        </p:nvSpPr>
        <p:spPr>
          <a:xfrm>
            <a:off x="2171700" y="1312275"/>
            <a:ext cx="6660600" cy="39507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b="1" lang="en"/>
              <a:t>overall test for association</a:t>
            </a:r>
            <a:endParaRPr b="1"/>
          </a:p>
          <a:p>
            <a:pPr indent="-287972" lvl="1" marL="914400" rtl="0" algn="l">
              <a:spcBef>
                <a:spcPts val="0"/>
              </a:spcBef>
              <a:spcAft>
                <a:spcPts val="0"/>
              </a:spcAft>
              <a:buSzPct val="100000"/>
              <a:buChar char="-"/>
            </a:pPr>
            <a:r>
              <a:rPr lang="en" u="sng"/>
              <a:t>Model 1:</a:t>
            </a:r>
            <a:r>
              <a:rPr lang="en"/>
              <a:t> There is statistically significant evidence to suggest that at least one of the predictors is associated with the percentage of MWRA who reported a child 6-23 months should eat 4 or more meals each day (p-value &lt; 0.001).</a:t>
            </a:r>
            <a:endParaRPr/>
          </a:p>
          <a:p>
            <a:pPr indent="-287972" lvl="1" marL="914400" rtl="0" algn="l">
              <a:spcBef>
                <a:spcPts val="0"/>
              </a:spcBef>
              <a:spcAft>
                <a:spcPts val="0"/>
              </a:spcAft>
              <a:buSzPct val="100000"/>
              <a:buChar char="-"/>
            </a:pPr>
            <a:r>
              <a:rPr lang="en" u="sng"/>
              <a:t>Model 2:</a:t>
            </a:r>
            <a:r>
              <a:rPr lang="en"/>
              <a:t> There is statistically significant evidence to suggest that at least one of the predictors is associated with the percentage of MWRA who reported a child 6-23 months should eat 4 or more meals each day (p-value &lt; 0.001).</a:t>
            </a:r>
            <a:endParaRPr/>
          </a:p>
          <a:p>
            <a:pPr indent="-287972" lvl="1" marL="914400" rtl="0" algn="l">
              <a:spcBef>
                <a:spcPts val="0"/>
              </a:spcBef>
              <a:spcAft>
                <a:spcPts val="0"/>
              </a:spcAft>
              <a:buSzPct val="100000"/>
              <a:buChar char="-"/>
            </a:pPr>
            <a:r>
              <a:rPr lang="en" u="sng"/>
              <a:t>Model 3: </a:t>
            </a:r>
            <a:r>
              <a:rPr lang="en"/>
              <a:t>There is statistically significant evidence to suggest that at least one of the predictors is associated with the percentage of MWRA who reported a child 6-23 months should eat 4 or more meals each day (p-value &lt; 0.001).</a:t>
            </a:r>
            <a:endParaRPr/>
          </a:p>
          <a:p>
            <a:pPr indent="-298767" lvl="0" marL="457200" rtl="0" algn="l">
              <a:spcBef>
                <a:spcPts val="0"/>
              </a:spcBef>
              <a:spcAft>
                <a:spcPts val="0"/>
              </a:spcAft>
              <a:buSzPct val="100000"/>
              <a:buChar char="-"/>
            </a:pPr>
            <a:r>
              <a:rPr b="1" lang="en"/>
              <a:t>partial tests of association</a:t>
            </a:r>
            <a:endParaRPr b="1"/>
          </a:p>
          <a:p>
            <a:pPr indent="-287972" lvl="1" marL="914400" rtl="0" algn="l">
              <a:spcBef>
                <a:spcPts val="0"/>
              </a:spcBef>
              <a:spcAft>
                <a:spcPts val="0"/>
              </a:spcAft>
              <a:buSzPct val="100000"/>
              <a:buChar char="-"/>
            </a:pPr>
            <a:r>
              <a:rPr lang="en" u="sng"/>
              <a:t>Model 1: </a:t>
            </a:r>
            <a:r>
              <a:rPr lang="en"/>
              <a:t>We have very strong evidence to suggest that se_2 is associated with know_2 (p-value &lt; 0.001), pn_2 is associated with know_2 (p-value &lt; 0.001), and strong evidence to suggest that decision_combined is associated with know_2. There is moderate to weak evidence of association between exp and know_2 (p-value = 0.2439) and between wg and know_2 (p-value = 0.1673). There is very weak evidence to suggest that received_antenatal_care is associated with know_2 (p-value = 0.9156).</a:t>
            </a:r>
            <a:endParaRPr/>
          </a:p>
          <a:p>
            <a:pPr indent="-287972" lvl="1" marL="914400" rtl="0" algn="l">
              <a:spcBef>
                <a:spcPts val="0"/>
              </a:spcBef>
              <a:spcAft>
                <a:spcPts val="0"/>
              </a:spcAft>
              <a:buSzPct val="100000"/>
              <a:buChar char="-"/>
            </a:pPr>
            <a:r>
              <a:rPr lang="en" u="sng"/>
              <a:t>Model 2:</a:t>
            </a:r>
            <a:r>
              <a:rPr lang="en"/>
              <a:t> We have very strong evidence of an association between att_2 and know_2 (p-value &lt; 0.001), se_2 and know_2 (p-value &lt; 0.001), pn_2 and know_2 (p-value &lt; 0.001), and exp and know_2 ( p-value &lt; 0.001). We have strong evidence of an association between decision_combined and know_2 (p-value = 0.00847). We have moderately strong evidence of an association between fac_delivery and know_2 (p-value = 0.05212). We have weak evidence of an association between wg and know_2 (p-value = 0.7236).</a:t>
            </a:r>
            <a:endParaRPr/>
          </a:p>
          <a:p>
            <a:pPr indent="-287972" lvl="1" marL="914400" rtl="0" algn="l">
              <a:spcBef>
                <a:spcPts val="0"/>
              </a:spcBef>
              <a:spcAft>
                <a:spcPts val="0"/>
              </a:spcAft>
              <a:buSzPct val="100000"/>
              <a:buChar char="-"/>
            </a:pPr>
            <a:r>
              <a:rPr lang="en" u="sng"/>
              <a:t>Model 3:</a:t>
            </a:r>
            <a:r>
              <a:rPr lang="en"/>
              <a:t> We have very strong evidence to suggest an association between se_2 and know_2 (p-value &lt; 0.001), pn_2 and know_2 (p-value &lt; 0.001), decision_combined and know_2 (p-value = 0.0007189), strong evidence to suggest an association between nutrition and know_2 (p-value = 0.001581), moderately strong evidence to suggest an association between exp and know_2 (p-value = 0.03826) and weak evidence to suggest an association between wg and know_2 (p-vale = 0.3613).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2601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Interpretation of Results - Minimum Dietary Diversity</a:t>
            </a:r>
            <a:endParaRPr/>
          </a:p>
        </p:txBody>
      </p:sp>
      <p:sp>
        <p:nvSpPr>
          <p:cNvPr id="130" name="Google Shape;130;p23"/>
          <p:cNvSpPr txBox="1"/>
          <p:nvPr>
            <p:ph idx="1" type="body"/>
          </p:nvPr>
        </p:nvSpPr>
        <p:spPr>
          <a:xfrm>
            <a:off x="173075" y="1402200"/>
            <a:ext cx="2595000" cy="374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Fitted Regression surfaces:</a:t>
            </a:r>
            <a:endParaRPr b="1" u="sng"/>
          </a:p>
          <a:p>
            <a:pPr indent="0" lvl="0" marL="0" rtl="0" algn="l">
              <a:spcBef>
                <a:spcPts val="1200"/>
              </a:spcBef>
              <a:spcAft>
                <a:spcPts val="0"/>
              </a:spcAft>
              <a:buNone/>
            </a:pPr>
            <a:r>
              <a:rPr b="1" lang="en"/>
              <a:t>Model 1:</a:t>
            </a:r>
            <a:r>
              <a:rPr lang="en"/>
              <a:t>  logit(pi) = -3.77 + 1.35X1 + 1.52X2 + 2.431X3 + 0.218X4 + 0.440X5 + 0.687X6 - 0.368X7 </a:t>
            </a:r>
            <a:endParaRPr/>
          </a:p>
          <a:p>
            <a:pPr indent="0" lvl="0" marL="0" rtl="0" algn="l">
              <a:spcBef>
                <a:spcPts val="1200"/>
              </a:spcBef>
              <a:spcAft>
                <a:spcPts val="0"/>
              </a:spcAft>
              <a:buNone/>
            </a:pPr>
            <a:r>
              <a:rPr b="1" lang="en"/>
              <a:t>Model 2:</a:t>
            </a:r>
            <a:r>
              <a:rPr lang="en"/>
              <a:t> </a:t>
            </a:r>
            <a:r>
              <a:rPr lang="en"/>
              <a:t>logit(pi) = -4.19 + 1.36X1 + 1.47X2 + 2.41X3 + 0.200X4 + 0.492X5 + 0.694X6 + 0.156X7 </a:t>
            </a:r>
            <a:endParaRPr/>
          </a:p>
          <a:p>
            <a:pPr indent="0" lvl="0" marL="0" rtl="0" algn="l">
              <a:spcBef>
                <a:spcPts val="1200"/>
              </a:spcBef>
              <a:spcAft>
                <a:spcPts val="1200"/>
              </a:spcAft>
              <a:buNone/>
            </a:pPr>
            <a:r>
              <a:rPr b="1" lang="en"/>
              <a:t>Model 3:</a:t>
            </a:r>
            <a:r>
              <a:rPr lang="en"/>
              <a:t> </a:t>
            </a:r>
            <a:r>
              <a:rPr lang="en"/>
              <a:t>logit(pi) = -3.93 + 1.31X1 + 1.50X2 + 2.50X3 + 0.122X4 + 0.478X5 + 0.714X6 - 0.0182X7 </a:t>
            </a:r>
            <a:endParaRPr/>
          </a:p>
        </p:txBody>
      </p:sp>
      <p:sp>
        <p:nvSpPr>
          <p:cNvPr id="131" name="Google Shape;131;p23"/>
          <p:cNvSpPr txBox="1"/>
          <p:nvPr>
            <p:ph idx="2" type="body"/>
          </p:nvPr>
        </p:nvSpPr>
        <p:spPr>
          <a:xfrm>
            <a:off x="2364125" y="1262350"/>
            <a:ext cx="6780000" cy="4055700"/>
          </a:xfrm>
          <a:prstGeom prst="rect">
            <a:avLst/>
          </a:prstGeom>
        </p:spPr>
        <p:txBody>
          <a:bodyPr anchorCtr="0" anchor="t" bIns="91425" lIns="91425" spcFirstLastPara="1" rIns="91425" wrap="square" tIns="91425">
            <a:normAutofit fontScale="85000" lnSpcReduction="10000"/>
          </a:bodyPr>
          <a:lstStyle/>
          <a:p>
            <a:pPr indent="-298767" lvl="0" marL="457200" rtl="0" algn="l">
              <a:spcBef>
                <a:spcPts val="0"/>
              </a:spcBef>
              <a:spcAft>
                <a:spcPts val="0"/>
              </a:spcAft>
              <a:buSzPct val="100000"/>
              <a:buChar char="-"/>
            </a:pPr>
            <a:r>
              <a:rPr b="1" lang="en"/>
              <a:t>Overall test for association</a:t>
            </a:r>
            <a:endParaRPr b="1"/>
          </a:p>
          <a:p>
            <a:pPr indent="-287972" lvl="1" marL="914400" rtl="0" algn="l">
              <a:spcBef>
                <a:spcPts val="0"/>
              </a:spcBef>
              <a:spcAft>
                <a:spcPts val="0"/>
              </a:spcAft>
              <a:buSzPct val="100000"/>
              <a:buChar char="-"/>
            </a:pPr>
            <a:r>
              <a:rPr lang="en" u="sng"/>
              <a:t>Model 1:</a:t>
            </a:r>
            <a:r>
              <a:rPr lang="en"/>
              <a:t> t</a:t>
            </a:r>
            <a:r>
              <a:rPr lang="en"/>
              <a:t>here is statistically significant evidence to suggest that at least one of the predictors is associated with the percentage of MWRA who reported that the number of different types of food a child 6-23 months should eat a day is 4 or more(p-value &lt; 0.001).</a:t>
            </a:r>
            <a:endParaRPr/>
          </a:p>
          <a:p>
            <a:pPr indent="-287972" lvl="1" marL="914400" rtl="0" algn="l">
              <a:spcBef>
                <a:spcPts val="0"/>
              </a:spcBef>
              <a:spcAft>
                <a:spcPts val="0"/>
              </a:spcAft>
              <a:buSzPct val="100000"/>
              <a:buChar char="-"/>
            </a:pPr>
            <a:r>
              <a:rPr lang="en" u="sng"/>
              <a:t>Model 2:</a:t>
            </a:r>
            <a:r>
              <a:rPr lang="en"/>
              <a:t> </a:t>
            </a:r>
            <a:r>
              <a:rPr lang="en"/>
              <a:t>there is statistically significant evidence to suggest that at least one of the predictors is associated with the percentage of MWRA who reported that the number of different types of food a child 6-23 months should eat a day is 4 or more(p-value &lt; 0.001).</a:t>
            </a:r>
            <a:endParaRPr/>
          </a:p>
          <a:p>
            <a:pPr indent="-287972" lvl="1" marL="914400" rtl="0" algn="l">
              <a:spcBef>
                <a:spcPts val="0"/>
              </a:spcBef>
              <a:spcAft>
                <a:spcPts val="0"/>
              </a:spcAft>
              <a:buSzPct val="100000"/>
              <a:buChar char="-"/>
            </a:pPr>
            <a:r>
              <a:rPr lang="en" u="sng"/>
              <a:t>Model 3:</a:t>
            </a:r>
            <a:r>
              <a:rPr lang="en"/>
              <a:t> </a:t>
            </a:r>
            <a:r>
              <a:rPr lang="en"/>
              <a:t>there is statistically significant evidence to suggest that at least one of the predictors is associated with the percentage of MWRA who reported that the number of different types of food a child 6-23 months should eat a day is 4 or more(p-value &lt; 0.001).</a:t>
            </a:r>
            <a:endParaRPr/>
          </a:p>
          <a:p>
            <a:pPr indent="-298767" lvl="0" marL="457200" rtl="0" algn="l">
              <a:spcBef>
                <a:spcPts val="0"/>
              </a:spcBef>
              <a:spcAft>
                <a:spcPts val="0"/>
              </a:spcAft>
              <a:buSzPct val="100000"/>
              <a:buChar char="-"/>
            </a:pPr>
            <a:r>
              <a:rPr b="1" lang="en"/>
              <a:t>Partial Tests for association</a:t>
            </a:r>
            <a:endParaRPr b="1"/>
          </a:p>
          <a:p>
            <a:pPr indent="-287972" lvl="1" marL="914400" rtl="0" algn="l">
              <a:spcBef>
                <a:spcPts val="0"/>
              </a:spcBef>
              <a:spcAft>
                <a:spcPts val="0"/>
              </a:spcAft>
              <a:buSzPct val="100000"/>
              <a:buChar char="-"/>
            </a:pPr>
            <a:r>
              <a:rPr lang="en" u="sng"/>
              <a:t>Model 1:</a:t>
            </a:r>
            <a:r>
              <a:rPr lang="en"/>
              <a:t> there is very strong evidence that indicates know_3 is associated with know_2, se_3, pn_3, and wg with p-values close to or equal to  0. There is moderately strong evidence that know_3 is associated with att_3 and exp with p-values of 0.02877 and 0.04736 respectively. There is moderate evidence that know_3 is associated with decision_combined and recieved_antenatal_care with p-values of 0.1503 and 0.3225 respectively.</a:t>
            </a:r>
            <a:endParaRPr/>
          </a:p>
          <a:p>
            <a:pPr indent="-287972" lvl="1" marL="914400" rtl="0" algn="l">
              <a:spcBef>
                <a:spcPts val="0"/>
              </a:spcBef>
              <a:spcAft>
                <a:spcPts val="0"/>
              </a:spcAft>
              <a:buSzPct val="100000"/>
              <a:buChar char="-"/>
            </a:pPr>
            <a:r>
              <a:rPr lang="en" u="sng"/>
              <a:t>Model 2:</a:t>
            </a:r>
            <a:r>
              <a:rPr lang="en"/>
              <a:t> there’s</a:t>
            </a:r>
            <a:r>
              <a:rPr lang="en"/>
              <a:t> moderately strong evidence that indicates know_3 is associated with att_3 , decision_combined,  exp, and fac_delivery with a p-value of 0.02602, 0.1015, 0.0735, and 0.1307 respectively. There is very  strong evidence that indicates know_3 is associated with know_2, pn_3,  and wg  with a p-value of almost 0. There is extremely strong evidence that indicates know_3 is associated with  se_3 with a p-value of 0. </a:t>
            </a:r>
            <a:endParaRPr/>
          </a:p>
          <a:p>
            <a:pPr indent="-287972" lvl="1" marL="914400" rtl="0" algn="l">
              <a:spcBef>
                <a:spcPts val="0"/>
              </a:spcBef>
              <a:spcAft>
                <a:spcPts val="0"/>
              </a:spcAft>
              <a:buSzPct val="100000"/>
              <a:buChar char="-"/>
            </a:pPr>
            <a:r>
              <a:rPr lang="en" u="sng"/>
              <a:t>Model 3: </a:t>
            </a:r>
            <a:r>
              <a:rPr lang="en"/>
              <a:t> there is very strong evidence that indicates know_3 is associated with know_2, se_3, pn_3,  nutrition, and wg with p-values close to or equal to  0. There is relatively strong evidence that know_3 is associated with att_3 with a p-value of 0.05317. There is moderately strong evidence that know_3 is associated with decision_combined and exp with p-values of 0.1356 and 0.1775 respectively.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Critiques/Expansion of Analysis</a:t>
            </a:r>
            <a:endParaRPr/>
          </a:p>
        </p:txBody>
      </p:sp>
      <p:sp>
        <p:nvSpPr>
          <p:cNvPr id="137" name="Google Shape;137;p24"/>
          <p:cNvSpPr txBox="1"/>
          <p:nvPr>
            <p:ph idx="1" type="body"/>
          </p:nvPr>
        </p:nvSpPr>
        <p:spPr>
          <a:xfrm>
            <a:off x="311700" y="1505700"/>
            <a:ext cx="3999900" cy="3076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Survey/</a:t>
            </a:r>
            <a:r>
              <a:rPr lang="en"/>
              <a:t>Questionnaire</a:t>
            </a:r>
            <a:r>
              <a:rPr lang="en"/>
              <a:t> clarity </a:t>
            </a:r>
            <a:endParaRPr/>
          </a:p>
          <a:p>
            <a:pPr indent="-293211" lvl="1" marL="914400" rtl="0" algn="l">
              <a:spcBef>
                <a:spcPts val="0"/>
              </a:spcBef>
              <a:spcAft>
                <a:spcPts val="0"/>
              </a:spcAft>
              <a:buSzPct val="100000"/>
              <a:buChar char="○"/>
            </a:pPr>
            <a:r>
              <a:rPr lang="en"/>
              <a:t>The lack of a variable key or explicit linkage between survey questions and variables remains a significant oversight → no meaningful description of the 900+ variables in the metadata or otherwise</a:t>
            </a:r>
            <a:endParaRPr/>
          </a:p>
          <a:p>
            <a:pPr indent="-293211" lvl="2" marL="1371600" rtl="0" algn="l">
              <a:spcBef>
                <a:spcPts val="0"/>
              </a:spcBef>
              <a:spcAft>
                <a:spcPts val="0"/>
              </a:spcAft>
              <a:buSzPct val="100000"/>
              <a:buChar char="■"/>
            </a:pPr>
            <a:r>
              <a:rPr lang="en"/>
              <a:t>As a result, we had to use our best approximations of what variables to include in the models </a:t>
            </a:r>
            <a:endParaRPr/>
          </a:p>
          <a:p>
            <a:pPr indent="-293211" lvl="1" marL="914400" rtl="0" algn="l">
              <a:spcBef>
                <a:spcPts val="0"/>
              </a:spcBef>
              <a:spcAft>
                <a:spcPts val="0"/>
              </a:spcAft>
              <a:buSzPct val="100000"/>
              <a:buChar char="○"/>
            </a:pPr>
            <a:r>
              <a:rPr lang="en"/>
              <a:t>This complicates the interpretation of which specific questions influenced the results and hinders replicability and </a:t>
            </a:r>
            <a:r>
              <a:rPr lang="en"/>
              <a:t>verification</a:t>
            </a:r>
            <a:r>
              <a:rPr lang="en"/>
              <a:t> of the study by other researchers</a:t>
            </a:r>
            <a:endParaRPr/>
          </a:p>
          <a:p>
            <a:pPr indent="-304958" lvl="0" marL="457200" rtl="0" algn="l">
              <a:spcBef>
                <a:spcPts val="0"/>
              </a:spcBef>
              <a:spcAft>
                <a:spcPts val="0"/>
              </a:spcAft>
              <a:buSzPct val="100000"/>
              <a:buChar char="●"/>
            </a:pPr>
            <a:r>
              <a:rPr lang="en"/>
              <a:t>Data Collection and Analysis </a:t>
            </a:r>
            <a:endParaRPr/>
          </a:p>
          <a:p>
            <a:pPr indent="-293211" lvl="1" marL="914400" rtl="0" algn="l">
              <a:spcBef>
                <a:spcPts val="0"/>
              </a:spcBef>
              <a:spcAft>
                <a:spcPts val="0"/>
              </a:spcAft>
              <a:buSzPct val="100000"/>
              <a:buChar char="○"/>
            </a:pPr>
            <a:r>
              <a:rPr lang="en"/>
              <a:t>Relies heavily on self-reported data, which is susceptible to biases such as recall bias and social bias </a:t>
            </a:r>
            <a:endParaRPr/>
          </a:p>
          <a:p>
            <a:pPr indent="0" lvl="0" marL="0" rtl="0" algn="l">
              <a:spcBef>
                <a:spcPts val="1200"/>
              </a:spcBef>
              <a:spcAft>
                <a:spcPts val="1200"/>
              </a:spcAft>
              <a:buNone/>
            </a:pPr>
            <a:r>
              <a:t/>
            </a:r>
            <a:endParaRPr/>
          </a:p>
        </p:txBody>
      </p:sp>
      <p:sp>
        <p:nvSpPr>
          <p:cNvPr id="138" name="Google Shape;138;p2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Handling of Missing Data:</a:t>
            </a:r>
            <a:endParaRPr/>
          </a:p>
          <a:p>
            <a:pPr indent="-298450" lvl="1" marL="914400" rtl="0" algn="l">
              <a:spcBef>
                <a:spcPts val="0"/>
              </a:spcBef>
              <a:spcAft>
                <a:spcPts val="0"/>
              </a:spcAft>
              <a:buSzPts val="1100"/>
              <a:buChar char="○"/>
            </a:pPr>
            <a:r>
              <a:rPr lang="en"/>
              <a:t>It is unclear how missing data were handles in the analysis. </a:t>
            </a:r>
            <a:endParaRPr/>
          </a:p>
          <a:p>
            <a:pPr indent="-298450" lvl="1" marL="914400" rtl="0" algn="l">
              <a:spcBef>
                <a:spcPts val="0"/>
              </a:spcBef>
              <a:spcAft>
                <a:spcPts val="0"/>
              </a:spcAft>
              <a:buSzPts val="1100"/>
              <a:buChar char="○"/>
            </a:pPr>
            <a:r>
              <a:t/>
            </a:r>
            <a:endParaRPr/>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and Conclusions</a:t>
            </a:r>
            <a:endParaRPr/>
          </a:p>
        </p:txBody>
      </p:sp>
      <p:sp>
        <p:nvSpPr>
          <p:cNvPr id="144" name="Google Shape;144;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is hard to tell if our findings are close to the findings of the authors’ because of the lack of meaningful description of the variables. </a:t>
            </a:r>
            <a:endParaRPr/>
          </a:p>
          <a:p>
            <a:pPr indent="0" lvl="0" marL="0" rtl="0" algn="l">
              <a:spcBef>
                <a:spcPts val="1200"/>
              </a:spcBef>
              <a:spcAft>
                <a:spcPts val="0"/>
              </a:spcAft>
              <a:buNone/>
            </a:pPr>
            <a:r>
              <a:rPr lang="en"/>
              <a:t>We found evidence of associations between:</a:t>
            </a:r>
            <a:endParaRPr/>
          </a:p>
          <a:p>
            <a:pPr indent="-311150" lvl="0" marL="457200" rtl="0" algn="l">
              <a:spcBef>
                <a:spcPts val="1200"/>
              </a:spcBef>
              <a:spcAft>
                <a:spcPts val="0"/>
              </a:spcAft>
              <a:buSzPts val="1300"/>
              <a:buChar char="●"/>
            </a:pPr>
            <a:r>
              <a:rPr lang="en"/>
              <a:t>Se_1 and know_1, exp, att_1, decision_combined, wg, pn_1, fac_delivery, se_3 and received_antenatal_care</a:t>
            </a:r>
            <a:endParaRPr/>
          </a:p>
          <a:p>
            <a:pPr indent="-311150" lvl="0" marL="457200" rtl="0" algn="l">
              <a:spcBef>
                <a:spcPts val="0"/>
              </a:spcBef>
              <a:spcAft>
                <a:spcPts val="0"/>
              </a:spcAft>
              <a:buSzPts val="1300"/>
              <a:buChar char="●"/>
            </a:pPr>
            <a:r>
              <a:rPr lang="en"/>
              <a:t>Know_2 and se_2, pn_2, decision_combined, exp, and att_2</a:t>
            </a:r>
            <a:endParaRPr/>
          </a:p>
          <a:p>
            <a:pPr indent="-311150" lvl="0" marL="457200" rtl="0" algn="l">
              <a:spcBef>
                <a:spcPts val="0"/>
              </a:spcBef>
              <a:spcAft>
                <a:spcPts val="0"/>
              </a:spcAft>
              <a:buSzPts val="1300"/>
              <a:buChar char="●"/>
            </a:pPr>
            <a:r>
              <a:rPr lang="en"/>
              <a:t>Know_3 and </a:t>
            </a:r>
            <a:r>
              <a:rPr lang="en"/>
              <a:t>know_2, se_3, pn_3, and wg</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1" name="Google Shape;71;p14"/>
          <p:cNvSpPr txBox="1"/>
          <p:nvPr>
            <p:ph idx="1" type="body"/>
          </p:nvPr>
        </p:nvSpPr>
        <p:spPr>
          <a:xfrm>
            <a:off x="4644675" y="500925"/>
            <a:ext cx="4166400" cy="4729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Cross-sectional analysis of data </a:t>
            </a:r>
            <a:r>
              <a:rPr lang="en" sz="1500"/>
              <a:t>collected</a:t>
            </a:r>
            <a:r>
              <a:rPr lang="en" sz="1500"/>
              <a:t> from married women in Niger. </a:t>
            </a:r>
            <a:endParaRPr sz="1500"/>
          </a:p>
          <a:p>
            <a:pPr indent="-311150" lvl="1" marL="914400" rtl="0" algn="l">
              <a:spcBef>
                <a:spcPts val="0"/>
              </a:spcBef>
              <a:spcAft>
                <a:spcPts val="0"/>
              </a:spcAft>
              <a:buSzPts val="1300"/>
              <a:buChar char="-"/>
            </a:pPr>
            <a:r>
              <a:rPr lang="en" sz="1300"/>
              <a:t>Examined the impact of specific behaviors and factors on infant and young child feeding practices, employing the Integrated gateway model. </a:t>
            </a:r>
            <a:endParaRPr sz="1300"/>
          </a:p>
          <a:p>
            <a:pPr indent="-311150" lvl="1" marL="914400" rtl="0" algn="l">
              <a:spcBef>
                <a:spcPts val="0"/>
              </a:spcBef>
              <a:spcAft>
                <a:spcPts val="0"/>
              </a:spcAft>
              <a:buSzPts val="1300"/>
              <a:buChar char="-"/>
            </a:pPr>
            <a:r>
              <a:rPr lang="en" sz="1300"/>
              <a:t>Goal: to identify potential factors and behaviors that are associated with the World Health Organization's infant and young child feeding (IYCF) practices in the Maradi and Zinder regions of Niger</a:t>
            </a:r>
            <a:endParaRPr sz="1300"/>
          </a:p>
          <a:p>
            <a:pPr indent="-323850" lvl="0" marL="457200" rtl="0" algn="l">
              <a:spcBef>
                <a:spcPts val="0"/>
              </a:spcBef>
              <a:spcAft>
                <a:spcPts val="0"/>
              </a:spcAft>
              <a:buSzPts val="1500"/>
              <a:buChar char="-"/>
            </a:pPr>
            <a:r>
              <a:rPr lang="en" sz="1500"/>
              <a:t>This framework aims to support positive behaviors in reproductive, maternal, and child health, which supports more comprehensive nutritional communication strategies.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of Data</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Dataset consists of 2,727 </a:t>
            </a:r>
            <a:r>
              <a:rPr lang="en"/>
              <a:t>married</a:t>
            </a:r>
            <a:r>
              <a:rPr lang="en"/>
              <a:t> women of reproductive age</a:t>
            </a:r>
            <a:endParaRPr/>
          </a:p>
          <a:p>
            <a:pPr indent="-298450" lvl="1" marL="914400" rtl="0" algn="l">
              <a:spcBef>
                <a:spcPts val="0"/>
              </a:spcBef>
              <a:spcAft>
                <a:spcPts val="0"/>
              </a:spcAft>
              <a:buSzPts val="1100"/>
              <a:buChar char="○"/>
            </a:pPr>
            <a:r>
              <a:rPr lang="en"/>
              <a:t>Assessing the impact of three gateway behaviors and several gateway factors on four </a:t>
            </a:r>
            <a:endParaRPr/>
          </a:p>
          <a:p>
            <a:pPr indent="-311150" lvl="0" marL="457200" rtl="0" algn="l">
              <a:spcBef>
                <a:spcPts val="0"/>
              </a:spcBef>
              <a:spcAft>
                <a:spcPts val="0"/>
              </a:spcAft>
              <a:buSzPts val="1300"/>
              <a:buChar char="●"/>
            </a:pPr>
            <a:r>
              <a:rPr lang="en"/>
              <a:t>Gateway behaviors Analyzed:</a:t>
            </a:r>
            <a:endParaRPr/>
          </a:p>
          <a:p>
            <a:pPr indent="-298450" lvl="1" marL="914400" rtl="0" algn="l">
              <a:spcBef>
                <a:spcPts val="0"/>
              </a:spcBef>
              <a:spcAft>
                <a:spcPts val="0"/>
              </a:spcAft>
              <a:buSzPts val="1100"/>
              <a:buChar char="○"/>
            </a:pPr>
            <a:r>
              <a:rPr lang="en"/>
              <a:t>Antenatal Care </a:t>
            </a:r>
            <a:endParaRPr/>
          </a:p>
          <a:p>
            <a:pPr indent="-298450" lvl="1" marL="914400" rtl="0" algn="l">
              <a:spcBef>
                <a:spcPts val="0"/>
              </a:spcBef>
              <a:spcAft>
                <a:spcPts val="0"/>
              </a:spcAft>
              <a:buSzPts val="1100"/>
              <a:buChar char="○"/>
            </a:pPr>
            <a:r>
              <a:rPr lang="en"/>
              <a:t>Facility Delivery </a:t>
            </a:r>
            <a:endParaRPr/>
          </a:p>
          <a:p>
            <a:pPr indent="-298450" lvl="1" marL="914400" rtl="0" algn="l">
              <a:spcBef>
                <a:spcPts val="0"/>
              </a:spcBef>
              <a:spcAft>
                <a:spcPts val="0"/>
              </a:spcAft>
              <a:buSzPts val="1100"/>
              <a:buChar char="○"/>
            </a:pPr>
            <a:r>
              <a:rPr lang="en"/>
              <a:t>Communication</a:t>
            </a:r>
            <a:r>
              <a:rPr lang="en"/>
              <a:t> on </a:t>
            </a:r>
            <a:r>
              <a:rPr lang="en"/>
              <a:t>Nutrition</a:t>
            </a:r>
            <a:r>
              <a:rPr lang="en"/>
              <a:t> </a:t>
            </a:r>
            <a:endParaRPr/>
          </a:p>
          <a:p>
            <a:pPr indent="-311150" lvl="0" marL="457200" rtl="0" algn="l">
              <a:spcBef>
                <a:spcPts val="0"/>
              </a:spcBef>
              <a:spcAft>
                <a:spcPts val="0"/>
              </a:spcAft>
              <a:buSzPts val="1300"/>
              <a:buChar char="●"/>
            </a:pPr>
            <a:r>
              <a:rPr lang="en"/>
              <a:t>Gateway Factors Considered:</a:t>
            </a:r>
            <a:endParaRPr/>
          </a:p>
          <a:p>
            <a:pPr indent="-298450" lvl="1" marL="914400" rtl="0" algn="l">
              <a:spcBef>
                <a:spcPts val="0"/>
              </a:spcBef>
              <a:spcAft>
                <a:spcPts val="0"/>
              </a:spcAft>
              <a:buSzPts val="1100"/>
              <a:buChar char="○"/>
            </a:pPr>
            <a:r>
              <a:rPr lang="en"/>
              <a:t>Behavioral Determinants: </a:t>
            </a:r>
            <a:r>
              <a:rPr lang="en"/>
              <a:t>Knowledge, attitudes, self-efficacy, and perceived norms about breastfeeding and child feeding </a:t>
            </a:r>
            <a:endParaRPr/>
          </a:p>
          <a:p>
            <a:pPr indent="-298450" lvl="1" marL="914400" rtl="0" algn="l">
              <a:spcBef>
                <a:spcPts val="0"/>
              </a:spcBef>
              <a:spcAft>
                <a:spcPts val="0"/>
              </a:spcAft>
              <a:buSzPts val="1100"/>
              <a:buChar char="○"/>
            </a:pPr>
            <a:r>
              <a:rPr lang="en"/>
              <a:t>Exposure of Information</a:t>
            </a:r>
            <a:endParaRPr/>
          </a:p>
          <a:p>
            <a:pPr indent="-298450" lvl="1" marL="914400" rtl="0" algn="l">
              <a:spcBef>
                <a:spcPts val="0"/>
              </a:spcBef>
              <a:spcAft>
                <a:spcPts val="0"/>
              </a:spcAft>
              <a:buSzPts val="1100"/>
              <a:buChar char="○"/>
            </a:pPr>
            <a:r>
              <a:rPr lang="en"/>
              <a:t>Decision-Making Agency  </a:t>
            </a:r>
            <a:endParaRPr/>
          </a:p>
          <a:p>
            <a:pPr indent="-298450" lvl="1" marL="914400" rtl="0" algn="l">
              <a:spcBef>
                <a:spcPts val="0"/>
              </a:spcBef>
              <a:spcAft>
                <a:spcPts val="0"/>
              </a:spcAft>
              <a:buSzPts val="1100"/>
              <a:buChar char="○"/>
            </a:pPr>
            <a:r>
              <a:rPr lang="en"/>
              <a:t>Women’s Group </a:t>
            </a:r>
            <a:endParaRPr/>
          </a:p>
          <a:p>
            <a:pPr indent="-311150" lvl="0" marL="457200" rtl="0" algn="l">
              <a:spcBef>
                <a:spcPts val="0"/>
              </a:spcBef>
              <a:spcAft>
                <a:spcPts val="0"/>
              </a:spcAft>
              <a:buSzPts val="1300"/>
              <a:buChar char="●"/>
            </a:pPr>
            <a:r>
              <a:rPr lang="en"/>
              <a:t>Controls: </a:t>
            </a:r>
            <a:endParaRPr/>
          </a:p>
          <a:p>
            <a:pPr indent="-298450" lvl="1" marL="914400" rtl="0" algn="l">
              <a:spcBef>
                <a:spcPts val="0"/>
              </a:spcBef>
              <a:spcAft>
                <a:spcPts val="0"/>
              </a:spcAft>
              <a:buSzPts val="1100"/>
              <a:buChar char="○"/>
            </a:pPr>
            <a:r>
              <a:rPr lang="en"/>
              <a:t>Age</a:t>
            </a:r>
            <a:endParaRPr/>
          </a:p>
          <a:p>
            <a:pPr indent="-298450" lvl="1" marL="914400" rtl="0" algn="l">
              <a:spcBef>
                <a:spcPts val="0"/>
              </a:spcBef>
              <a:spcAft>
                <a:spcPts val="0"/>
              </a:spcAft>
              <a:buSzPts val="1100"/>
              <a:buChar char="○"/>
            </a:pPr>
            <a:r>
              <a:rPr lang="en"/>
              <a:t>Parity</a:t>
            </a:r>
            <a:endParaRPr/>
          </a:p>
          <a:p>
            <a:pPr indent="-298450" lvl="1" marL="914400" rtl="0" algn="l">
              <a:spcBef>
                <a:spcPts val="0"/>
              </a:spcBef>
              <a:spcAft>
                <a:spcPts val="0"/>
              </a:spcAft>
              <a:buSzPts val="1100"/>
              <a:buChar char="○"/>
            </a:pPr>
            <a:r>
              <a:rPr lang="en"/>
              <a:t>Educational attainment</a:t>
            </a:r>
            <a:endParaRPr/>
          </a:p>
          <a:p>
            <a:pPr indent="-298450" lvl="1" marL="914400" rtl="0" algn="l">
              <a:spcBef>
                <a:spcPts val="0"/>
              </a:spcBef>
              <a:spcAft>
                <a:spcPts val="0"/>
              </a:spcAft>
              <a:buSzPts val="1100"/>
              <a:buChar char="○"/>
            </a:pPr>
            <a:r>
              <a:rPr lang="en"/>
              <a:t>Wealth tercile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and Methods</a:t>
            </a:r>
            <a:endParaRPr/>
          </a:p>
        </p:txBody>
      </p:sp>
      <p:sp>
        <p:nvSpPr>
          <p:cNvPr id="83" name="Google Shape;83;p16"/>
          <p:cNvSpPr txBox="1"/>
          <p:nvPr>
            <p:ph idx="1" type="body"/>
          </p:nvPr>
        </p:nvSpPr>
        <p:spPr>
          <a:xfrm>
            <a:off x="311700" y="1505700"/>
            <a:ext cx="3999900" cy="307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There are </a:t>
            </a:r>
            <a:r>
              <a:rPr b="1" lang="en"/>
              <a:t>four primary models</a:t>
            </a:r>
            <a:r>
              <a:rPr lang="en"/>
              <a:t>, each model has three models of their own. </a:t>
            </a:r>
            <a:endParaRPr/>
          </a:p>
          <a:p>
            <a:pPr indent="0" lvl="0" marL="0" rtl="0" algn="l">
              <a:spcBef>
                <a:spcPts val="1200"/>
              </a:spcBef>
              <a:spcAft>
                <a:spcPts val="0"/>
              </a:spcAft>
              <a:buNone/>
            </a:pPr>
            <a:r>
              <a:rPr b="1" lang="en" u="sng"/>
              <a:t>Primary Models:</a:t>
            </a:r>
            <a:endParaRPr b="1" u="sng"/>
          </a:p>
          <a:p>
            <a:pPr indent="-311150" lvl="0" marL="457200" rtl="0" algn="l">
              <a:spcBef>
                <a:spcPts val="1200"/>
              </a:spcBef>
              <a:spcAft>
                <a:spcPts val="0"/>
              </a:spcAft>
              <a:buSzPts val="1300"/>
              <a:buAutoNum type="arabicParenR"/>
            </a:pPr>
            <a:r>
              <a:rPr lang="en"/>
              <a:t>Early Initiation of Breastfeeding (N = 652)</a:t>
            </a:r>
            <a:endParaRPr/>
          </a:p>
          <a:p>
            <a:pPr indent="-311150" lvl="0" marL="457200" rtl="0" algn="l">
              <a:spcBef>
                <a:spcPts val="0"/>
              </a:spcBef>
              <a:spcAft>
                <a:spcPts val="0"/>
              </a:spcAft>
              <a:buSzPts val="1300"/>
              <a:buAutoNum type="arabicParenR"/>
            </a:pPr>
            <a:r>
              <a:rPr lang="en"/>
              <a:t>Exclusive Initiation of Breastfeeding </a:t>
            </a:r>
            <a:r>
              <a:rPr lang="en"/>
              <a:t>(N = 652)</a:t>
            </a:r>
            <a:endParaRPr/>
          </a:p>
          <a:p>
            <a:pPr indent="-311150" lvl="0" marL="457200" rtl="0" algn="l">
              <a:spcBef>
                <a:spcPts val="0"/>
              </a:spcBef>
              <a:spcAft>
                <a:spcPts val="0"/>
              </a:spcAft>
              <a:buSzPts val="1300"/>
              <a:buAutoNum type="arabicParenR"/>
            </a:pPr>
            <a:r>
              <a:rPr lang="en"/>
              <a:t>Minimum Meal Frequency </a:t>
            </a:r>
            <a:r>
              <a:rPr lang="en"/>
              <a:t>(N = 1,899)</a:t>
            </a:r>
            <a:endParaRPr/>
          </a:p>
          <a:p>
            <a:pPr indent="-311150" lvl="0" marL="457200" rtl="0" algn="l">
              <a:spcBef>
                <a:spcPts val="0"/>
              </a:spcBef>
              <a:spcAft>
                <a:spcPts val="0"/>
              </a:spcAft>
              <a:buSzPts val="1300"/>
              <a:buAutoNum type="arabicParenR"/>
            </a:pPr>
            <a:r>
              <a:rPr lang="en"/>
              <a:t>Minimum Dietary Diversity </a:t>
            </a:r>
            <a:r>
              <a:rPr lang="en"/>
              <a:t>(N = 1,747)</a:t>
            </a:r>
            <a:endParaRPr/>
          </a:p>
          <a:p>
            <a:pPr indent="0" lvl="0" marL="0" rtl="0" algn="l">
              <a:spcBef>
                <a:spcPts val="1200"/>
              </a:spcBef>
              <a:spcAft>
                <a:spcPts val="1200"/>
              </a:spcAft>
              <a:buNone/>
            </a:pPr>
            <a:r>
              <a:rPr b="1" lang="en"/>
              <a:t>Note:</a:t>
            </a:r>
            <a:r>
              <a:rPr lang="en"/>
              <a:t> we chose to exclude the control variables from our models in order to prevent overfitting (which can happen if you have too many variables) and to avoid technical issues</a:t>
            </a:r>
            <a:endParaRPr/>
          </a:p>
        </p:txBody>
      </p:sp>
      <p:sp>
        <p:nvSpPr>
          <p:cNvPr id="84" name="Google Shape;84;p16"/>
          <p:cNvSpPr txBox="1"/>
          <p:nvPr>
            <p:ph idx="2" type="body"/>
          </p:nvPr>
        </p:nvSpPr>
        <p:spPr>
          <a:xfrm>
            <a:off x="4197725" y="1505700"/>
            <a:ext cx="4520700" cy="3456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u="sng"/>
              <a:t>Early Initiation of breastfeeding</a:t>
            </a:r>
            <a:endParaRPr b="1" u="sng"/>
          </a:p>
          <a:p>
            <a:pPr indent="0" lvl="0" marL="0" rtl="0" algn="l">
              <a:spcBef>
                <a:spcPts val="1200"/>
              </a:spcBef>
              <a:spcAft>
                <a:spcPts val="0"/>
              </a:spcAft>
              <a:buNone/>
            </a:pPr>
            <a:r>
              <a:rPr b="1" lang="en"/>
              <a:t>Model 1</a:t>
            </a:r>
            <a:r>
              <a:rPr lang="en"/>
              <a:t>: glm_eib_1 &lt;- glm( se_1 ~ know_1 + att_1 + pn_1 + exp + decision_combined + wg + received_antenatal_care,  family = binomial(link = "logit"),  data = niger)</a:t>
            </a:r>
            <a:endParaRPr/>
          </a:p>
          <a:p>
            <a:pPr indent="0" lvl="0" marL="0" rtl="0" algn="l">
              <a:spcBef>
                <a:spcPts val="1200"/>
              </a:spcBef>
              <a:spcAft>
                <a:spcPts val="0"/>
              </a:spcAft>
              <a:buNone/>
            </a:pPr>
            <a:r>
              <a:rPr b="1" lang="en"/>
              <a:t>Model 2:</a:t>
            </a:r>
            <a:r>
              <a:rPr lang="en"/>
              <a:t> glm_eib_2 &lt;- glm(se_1 ~ know_1 + att_1 + pn_1  + exp + decision_combined + wg + fac_delivery,  family = binomial(link = "logit"), data = niger)</a:t>
            </a:r>
            <a:endParaRPr/>
          </a:p>
          <a:p>
            <a:pPr indent="0" lvl="0" marL="0" rtl="0" algn="l">
              <a:spcBef>
                <a:spcPts val="1200"/>
              </a:spcBef>
              <a:spcAft>
                <a:spcPts val="0"/>
              </a:spcAft>
              <a:buNone/>
            </a:pPr>
            <a:r>
              <a:rPr b="1" lang="en"/>
              <a:t>Model 3</a:t>
            </a:r>
            <a:r>
              <a:rPr lang="en"/>
              <a:t>: glm(se_1 ~ know_1 + att_1  + pn_1 + exp + decision_combined + wg + nutrition,   family = binomial(link = "logit"),  data = niger)</a:t>
            </a:r>
            <a:endParaRPr/>
          </a:p>
          <a:p>
            <a:pPr indent="0" lvl="0" marL="0" rtl="0" algn="l">
              <a:spcBef>
                <a:spcPts val="1200"/>
              </a:spcBef>
              <a:spcAft>
                <a:spcPts val="0"/>
              </a:spcAft>
              <a:buNone/>
            </a:pPr>
            <a:r>
              <a:rPr b="1" lang="en" u="sng"/>
              <a:t>Exclusive Initiation of breastfeeding</a:t>
            </a:r>
            <a:endParaRPr b="1" u="sng"/>
          </a:p>
          <a:p>
            <a:pPr indent="0" lvl="0" marL="0" rtl="0" algn="l">
              <a:spcBef>
                <a:spcPts val="1200"/>
              </a:spcBef>
              <a:spcAft>
                <a:spcPts val="0"/>
              </a:spcAft>
              <a:buNone/>
            </a:pPr>
            <a:r>
              <a:rPr b="1" lang="en"/>
              <a:t>Model 1</a:t>
            </a:r>
            <a:r>
              <a:rPr lang="en"/>
              <a:t>: glm_exib_1 &lt;- glm(se_1 ~ know_1 + att_1 + se_3 + pn_1 + exp + decision_combined + wg + received_antenatal_care,    data = niger,  family = binomial)</a:t>
            </a:r>
            <a:endParaRPr/>
          </a:p>
          <a:p>
            <a:pPr indent="0" lvl="0" marL="0" rtl="0" algn="l">
              <a:spcBef>
                <a:spcPts val="1200"/>
              </a:spcBef>
              <a:spcAft>
                <a:spcPts val="0"/>
              </a:spcAft>
              <a:buNone/>
            </a:pPr>
            <a:r>
              <a:rPr b="1" lang="en"/>
              <a:t>Model 2:</a:t>
            </a:r>
            <a:r>
              <a:rPr lang="en"/>
              <a:t> glm_exib_2 &lt;- glm(se_1 ~ know_1 + att_1 + se_3 + pn_1 + exp + decision_combined + wg + fac_delivery, </a:t>
            </a:r>
            <a:r>
              <a:rPr lang="en"/>
              <a:t>data = niger,  </a:t>
            </a:r>
            <a:r>
              <a:rPr lang="en"/>
              <a:t> family = binomial)</a:t>
            </a:r>
            <a:endParaRPr/>
          </a:p>
          <a:p>
            <a:pPr indent="0" lvl="0" marL="0" rtl="0" algn="l">
              <a:spcBef>
                <a:spcPts val="1200"/>
              </a:spcBef>
              <a:spcAft>
                <a:spcPts val="1200"/>
              </a:spcAft>
              <a:buNone/>
            </a:pPr>
            <a:r>
              <a:rPr b="1" lang="en"/>
              <a:t>Model 3:</a:t>
            </a:r>
            <a:r>
              <a:rPr lang="en"/>
              <a:t> glm_exib_3 &lt;- glm(se_1 ~ know_1 + att_1 + se_3 + pn_1 + exp + decision_combined + wg + nutrition,  data = niger,  family = binomial)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and Methods (cont’d)</a:t>
            </a:r>
            <a:endParaRPr/>
          </a:p>
        </p:txBody>
      </p:sp>
      <p:sp>
        <p:nvSpPr>
          <p:cNvPr id="90" name="Google Shape;90;p17"/>
          <p:cNvSpPr txBox="1"/>
          <p:nvPr>
            <p:ph idx="1" type="body"/>
          </p:nvPr>
        </p:nvSpPr>
        <p:spPr>
          <a:xfrm>
            <a:off x="289200" y="1496200"/>
            <a:ext cx="8565600" cy="3532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u="sng"/>
              <a:t>Minimum Meal Frequency</a:t>
            </a:r>
            <a:endParaRPr b="1" u="sng"/>
          </a:p>
          <a:p>
            <a:pPr indent="0" lvl="0" marL="0" rtl="0" algn="l">
              <a:spcBef>
                <a:spcPts val="1200"/>
              </a:spcBef>
              <a:spcAft>
                <a:spcPts val="0"/>
              </a:spcAft>
              <a:buNone/>
            </a:pPr>
            <a:r>
              <a:rPr b="1" lang="en"/>
              <a:t>Model 1:</a:t>
            </a:r>
            <a:r>
              <a:rPr lang="en"/>
              <a:t>glm_mmf_1 &lt;- glm(know_2 ~ att_2 + se_2 + pn_2 + exp + decision_combined + wg + received_antenatal_care,  data = niger,  family = binomial(link = "logit"))</a:t>
            </a:r>
            <a:endParaRPr/>
          </a:p>
          <a:p>
            <a:pPr indent="0" lvl="0" marL="0" rtl="0" algn="l">
              <a:spcBef>
                <a:spcPts val="1200"/>
              </a:spcBef>
              <a:spcAft>
                <a:spcPts val="0"/>
              </a:spcAft>
              <a:buNone/>
            </a:pPr>
            <a:r>
              <a:rPr b="1" lang="en"/>
              <a:t>Model 2:</a:t>
            </a:r>
            <a:r>
              <a:rPr lang="en"/>
              <a:t> glm_mmf_2 &lt;- glm(know_2 ~ att_2 + se_2 + pn_2 + exp + decision_combined + wg + fac_delivery, data = niger,  family = binomial(link = "logit")</a:t>
            </a:r>
            <a:endParaRPr/>
          </a:p>
          <a:p>
            <a:pPr indent="0" lvl="0" marL="0" rtl="0" algn="l">
              <a:spcBef>
                <a:spcPts val="1200"/>
              </a:spcBef>
              <a:spcAft>
                <a:spcPts val="0"/>
              </a:spcAft>
              <a:buNone/>
            </a:pPr>
            <a:r>
              <a:rPr b="1" lang="en"/>
              <a:t>Model 3:</a:t>
            </a:r>
            <a:r>
              <a:rPr lang="en"/>
              <a:t> glm_mmf_3 &lt;- glm(know_2 ~ att_2 + se_2 + pn_2 + exp + decision_combined + wg + nutrition,  data = niger,  family = binomial(link = "logit"))</a:t>
            </a:r>
            <a:endParaRPr/>
          </a:p>
          <a:p>
            <a:pPr indent="0" lvl="0" marL="0" rtl="0" algn="l">
              <a:spcBef>
                <a:spcPts val="1200"/>
              </a:spcBef>
              <a:spcAft>
                <a:spcPts val="0"/>
              </a:spcAft>
              <a:buNone/>
            </a:pPr>
            <a:r>
              <a:rPr b="1" lang="en" u="sng"/>
              <a:t>Minimum Dietary Diversity</a:t>
            </a:r>
            <a:endParaRPr b="1" u="sng"/>
          </a:p>
          <a:p>
            <a:pPr indent="0" lvl="0" marL="0" rtl="0" algn="l">
              <a:spcBef>
                <a:spcPts val="1200"/>
              </a:spcBef>
              <a:spcAft>
                <a:spcPts val="0"/>
              </a:spcAft>
              <a:buNone/>
            </a:pPr>
            <a:r>
              <a:rPr b="1" lang="en"/>
              <a:t>Model 1</a:t>
            </a:r>
            <a:r>
              <a:rPr lang="en"/>
              <a:t>: glm_mdd_1 &lt;- glm(know_3 ~ know_2 + att_3 + se_3 + pn_3 + wg + decision_combined + exp + received_antenatal_care,  data = niger,  family = binomial)</a:t>
            </a:r>
            <a:endParaRPr/>
          </a:p>
          <a:p>
            <a:pPr indent="0" lvl="0" marL="0" rtl="0" algn="l">
              <a:spcBef>
                <a:spcPts val="1200"/>
              </a:spcBef>
              <a:spcAft>
                <a:spcPts val="0"/>
              </a:spcAft>
              <a:buNone/>
            </a:pPr>
            <a:r>
              <a:rPr b="1" lang="en"/>
              <a:t>Model 2:</a:t>
            </a:r>
            <a:r>
              <a:rPr lang="en"/>
              <a:t> glm_mdd_2 &lt;- glm(know_3 ~ know_2 + att_3 + se_3 + pn_3 + wg + decision_combined + exp + fac_delivery, data = niger, family = binomial)</a:t>
            </a:r>
            <a:endParaRPr/>
          </a:p>
          <a:p>
            <a:pPr indent="0" lvl="0" marL="0" rtl="0" algn="l">
              <a:spcBef>
                <a:spcPts val="1200"/>
              </a:spcBef>
              <a:spcAft>
                <a:spcPts val="1200"/>
              </a:spcAft>
              <a:buNone/>
            </a:pPr>
            <a:r>
              <a:rPr b="1" lang="en"/>
              <a:t>Model 3</a:t>
            </a:r>
            <a:r>
              <a:rPr lang="en"/>
              <a:t>: glm_mdd_3 &lt;- glm(know_3 ~ know_2 + att_3 + se_3 + pn_3 + wg + decision_combined + exp + nutrition,  data = niger,  family = binomial)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Assumptions</a:t>
            </a:r>
            <a:endParaRPr/>
          </a:p>
        </p:txBody>
      </p:sp>
      <p:sp>
        <p:nvSpPr>
          <p:cNvPr id="96" name="Google Shape;96;p1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order to evaluate the assumptions of our logistic regression models, we compared the initial models we fitted with both more and less complicated models</a:t>
            </a:r>
            <a:endParaRPr/>
          </a:p>
          <a:p>
            <a:pPr indent="-311150" lvl="0" marL="457200" rtl="0" algn="l">
              <a:spcBef>
                <a:spcPts val="0"/>
              </a:spcBef>
              <a:spcAft>
                <a:spcPts val="0"/>
              </a:spcAft>
              <a:buSzPts val="1300"/>
              <a:buChar char="●"/>
            </a:pPr>
            <a:r>
              <a:rPr lang="en"/>
              <a:t>We also ran a Hosmer-Lemeshow goodness-of-fit test for each model to evaluate goodness of fit</a:t>
            </a:r>
            <a:endParaRPr/>
          </a:p>
          <a:p>
            <a:pPr indent="-311150" lvl="0" marL="457200" rtl="0" algn="l">
              <a:spcBef>
                <a:spcPts val="0"/>
              </a:spcBef>
              <a:spcAft>
                <a:spcPts val="0"/>
              </a:spcAft>
              <a:buSzPts val="1300"/>
              <a:buChar char="●"/>
            </a:pPr>
            <a:r>
              <a:rPr lang="en"/>
              <a:t>Since many of our preliminary models ended up showing signs of misspecification, many of the models we ended up with are simplified versions </a:t>
            </a:r>
            <a:endParaRPr/>
          </a:p>
        </p:txBody>
      </p:sp>
      <p:sp>
        <p:nvSpPr>
          <p:cNvPr id="97" name="Google Shape;97;p18"/>
          <p:cNvSpPr txBox="1"/>
          <p:nvPr>
            <p:ph idx="2" type="body"/>
          </p:nvPr>
        </p:nvSpPr>
        <p:spPr>
          <a:xfrm>
            <a:off x="4407625" y="1505700"/>
            <a:ext cx="4424700" cy="35610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u="sng"/>
              <a:t>Early Initiation of Breastfeeding </a:t>
            </a:r>
            <a:endParaRPr b="1" u="sng"/>
          </a:p>
          <a:p>
            <a:pPr indent="0" lvl="0" marL="0" rtl="0" algn="l">
              <a:spcBef>
                <a:spcPts val="1200"/>
              </a:spcBef>
              <a:spcAft>
                <a:spcPts val="0"/>
              </a:spcAft>
              <a:buNone/>
            </a:pPr>
            <a:r>
              <a:rPr b="1" lang="en"/>
              <a:t>Model 1: </a:t>
            </a:r>
            <a:r>
              <a:rPr lang="en"/>
              <a:t>eib1_cut &lt;- glm(se_1 ~ att_1 + pn_1 + exp + decision_combined + wg + received_antenatal_care,  data = niger1, family = binomial(link = "logit"))</a:t>
            </a:r>
            <a:endParaRPr/>
          </a:p>
          <a:p>
            <a:pPr indent="0" lvl="0" marL="0" rtl="0" algn="l">
              <a:spcBef>
                <a:spcPts val="1200"/>
              </a:spcBef>
              <a:spcAft>
                <a:spcPts val="0"/>
              </a:spcAft>
              <a:buNone/>
            </a:pPr>
            <a:r>
              <a:rPr b="1" lang="en"/>
              <a:t>Model 2: </a:t>
            </a:r>
            <a:r>
              <a:rPr lang="en"/>
              <a:t>eib2_cut &lt;- glm(se_1 ~ att_1 + pn_1 + exp + decision_combined + wg + fac_delivery,</a:t>
            </a:r>
            <a:r>
              <a:rPr lang="en"/>
              <a:t> data = niger1, family = binomial(link = "logit"))</a:t>
            </a:r>
            <a:endParaRPr/>
          </a:p>
          <a:p>
            <a:pPr indent="0" lvl="0" marL="0" rtl="0" algn="l">
              <a:spcBef>
                <a:spcPts val="1200"/>
              </a:spcBef>
              <a:spcAft>
                <a:spcPts val="0"/>
              </a:spcAft>
              <a:buNone/>
            </a:pPr>
            <a:r>
              <a:rPr b="1" lang="en"/>
              <a:t>Model 3: </a:t>
            </a:r>
            <a:r>
              <a:rPr lang="en"/>
              <a:t>eib3_cut &lt;- glm(se_1 ~ att_1 + pn_1 + exp + decision_combined + wg + nutrition, data = niger, </a:t>
            </a:r>
            <a:r>
              <a:rPr lang="en"/>
              <a:t>family = binomial(link = "logit"))</a:t>
            </a:r>
            <a:endParaRPr/>
          </a:p>
          <a:p>
            <a:pPr indent="0" lvl="0" marL="0" rtl="0" algn="l">
              <a:spcBef>
                <a:spcPts val="1200"/>
              </a:spcBef>
              <a:spcAft>
                <a:spcPts val="0"/>
              </a:spcAft>
              <a:buNone/>
            </a:pPr>
            <a:r>
              <a:rPr b="1" lang="en" u="sng"/>
              <a:t>Exclusive Initiation of Breastfeeding</a:t>
            </a:r>
            <a:endParaRPr b="1" u="sng"/>
          </a:p>
          <a:p>
            <a:pPr indent="0" lvl="0" marL="0" rtl="0" algn="l">
              <a:spcBef>
                <a:spcPts val="1200"/>
              </a:spcBef>
              <a:spcAft>
                <a:spcPts val="0"/>
              </a:spcAft>
              <a:buNone/>
            </a:pPr>
            <a:r>
              <a:rPr b="1" lang="en"/>
              <a:t>Model 1:</a:t>
            </a:r>
            <a:r>
              <a:rPr lang="en"/>
              <a:t> </a:t>
            </a:r>
            <a:r>
              <a:rPr lang="en"/>
              <a:t>glm_exib_1 &lt;- glm(se_1 ~ know_1 + att_1 + se_3 + pn_1 + exp + decision_combined + wg + received_antenatal_care,    data = niger,  family = binomial)</a:t>
            </a:r>
            <a:endParaRPr/>
          </a:p>
          <a:p>
            <a:pPr indent="0" lvl="0" marL="0" rtl="0" algn="l">
              <a:spcBef>
                <a:spcPts val="1200"/>
              </a:spcBef>
              <a:spcAft>
                <a:spcPts val="0"/>
              </a:spcAft>
              <a:buNone/>
            </a:pPr>
            <a:r>
              <a:rPr b="1" lang="en"/>
              <a:t>Model 2</a:t>
            </a:r>
            <a:r>
              <a:rPr lang="en"/>
              <a:t>: </a:t>
            </a:r>
            <a:r>
              <a:rPr lang="en"/>
              <a:t> exib2_cut &lt;- glm(se_1 ~ att_1 + se_3 + pn_1 + exp + decision_combined + wg + fac_delivery,   data = niger,   family = binomial(link = "logit"))</a:t>
            </a:r>
            <a:endParaRPr/>
          </a:p>
          <a:p>
            <a:pPr indent="0" lvl="0" marL="0" rtl="0" algn="l">
              <a:spcBef>
                <a:spcPts val="1200"/>
              </a:spcBef>
              <a:spcAft>
                <a:spcPts val="1200"/>
              </a:spcAft>
              <a:buNone/>
            </a:pPr>
            <a:r>
              <a:rPr b="1" lang="en"/>
              <a:t>Model 3:</a:t>
            </a:r>
            <a:r>
              <a:rPr lang="en"/>
              <a:t> exib3_cut &lt;- glm(se_1 ~ att_1 + se_3 + pn_1 + exp + decision_combined + wg + nutrition,  data = niger,   family = binomial(link = "logit"))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Assumptions (cont’d)</a:t>
            </a:r>
            <a:endParaRPr/>
          </a:p>
        </p:txBody>
      </p:sp>
      <p:sp>
        <p:nvSpPr>
          <p:cNvPr id="103" name="Google Shape;103;p19"/>
          <p:cNvSpPr txBox="1"/>
          <p:nvPr>
            <p:ph idx="1" type="body"/>
          </p:nvPr>
        </p:nvSpPr>
        <p:spPr>
          <a:xfrm>
            <a:off x="311700" y="1505700"/>
            <a:ext cx="8520600" cy="357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u="sng"/>
              <a:t>Minimum Meal Frequency</a:t>
            </a:r>
            <a:endParaRPr b="1" u="sng"/>
          </a:p>
          <a:p>
            <a:pPr indent="0" lvl="0" marL="0" rtl="0" algn="l">
              <a:spcBef>
                <a:spcPts val="1200"/>
              </a:spcBef>
              <a:spcAft>
                <a:spcPts val="0"/>
              </a:spcAft>
              <a:buNone/>
            </a:pPr>
            <a:r>
              <a:rPr b="1" lang="en"/>
              <a:t>Model 1:</a:t>
            </a:r>
            <a:r>
              <a:rPr lang="en"/>
              <a:t> mmf1_cut &lt;- glm(know_2 ~ se_2 + pn_2 + exp + decision_combined + wg + received_antenatal_care,  data = niger, family = binomial(link = "logit"))</a:t>
            </a:r>
            <a:endParaRPr/>
          </a:p>
          <a:p>
            <a:pPr indent="0" lvl="0" marL="0" rtl="0" algn="l">
              <a:spcBef>
                <a:spcPts val="1200"/>
              </a:spcBef>
              <a:spcAft>
                <a:spcPts val="0"/>
              </a:spcAft>
              <a:buNone/>
            </a:pPr>
            <a:r>
              <a:rPr b="1" lang="en"/>
              <a:t>Model 2:</a:t>
            </a:r>
            <a:r>
              <a:rPr lang="en"/>
              <a:t> </a:t>
            </a:r>
            <a:r>
              <a:rPr lang="en"/>
              <a:t>glm_mmf_2 &lt;- glm(know_2 ~ att_2 + se_2 + pn_2 + exp + decision_combined + wg + fac_delivery, data = niger,  family = binomial(link = "logit")</a:t>
            </a:r>
            <a:endParaRPr/>
          </a:p>
          <a:p>
            <a:pPr indent="0" lvl="0" marL="0" rtl="0" algn="l">
              <a:spcBef>
                <a:spcPts val="1200"/>
              </a:spcBef>
              <a:spcAft>
                <a:spcPts val="0"/>
              </a:spcAft>
              <a:buNone/>
            </a:pPr>
            <a:r>
              <a:rPr b="1" lang="en"/>
              <a:t>Model 3:</a:t>
            </a:r>
            <a:r>
              <a:rPr lang="en"/>
              <a:t> mmf3_cut &lt;- glm(know_2 ~ se_2 + pn_2 + exp + decision_combined + wg + nutrition, data = niger,  family = binomial(link = "logit"))</a:t>
            </a:r>
            <a:endParaRPr/>
          </a:p>
          <a:p>
            <a:pPr indent="0" lvl="0" marL="0" rtl="0" algn="l">
              <a:spcBef>
                <a:spcPts val="1200"/>
              </a:spcBef>
              <a:spcAft>
                <a:spcPts val="0"/>
              </a:spcAft>
              <a:buNone/>
            </a:pPr>
            <a:r>
              <a:rPr b="1" lang="en" u="sng"/>
              <a:t>Minimum Dietary Diversity</a:t>
            </a:r>
            <a:endParaRPr b="1" u="sng"/>
          </a:p>
          <a:p>
            <a:pPr indent="0" lvl="0" marL="0" rtl="0" algn="l">
              <a:spcBef>
                <a:spcPts val="1200"/>
              </a:spcBef>
              <a:spcAft>
                <a:spcPts val="0"/>
              </a:spcAft>
              <a:buNone/>
            </a:pPr>
            <a:r>
              <a:rPr b="1" lang="en"/>
              <a:t>Model 1:  </a:t>
            </a:r>
            <a:r>
              <a:rPr lang="en"/>
              <a:t>mdd1_cut &lt;- glm(know_3 ~ att_3 + se_3 + pn_3 + wg + decision_combined + exp + received_antenatal_care,    data = niger,  family = binomial(link = "logit"))</a:t>
            </a:r>
            <a:endParaRPr/>
          </a:p>
          <a:p>
            <a:pPr indent="0" lvl="0" marL="0" rtl="0" algn="l">
              <a:spcBef>
                <a:spcPts val="1200"/>
              </a:spcBef>
              <a:spcAft>
                <a:spcPts val="0"/>
              </a:spcAft>
              <a:buNone/>
            </a:pPr>
            <a:r>
              <a:rPr b="1" lang="en"/>
              <a:t>Model 2</a:t>
            </a:r>
            <a:r>
              <a:rPr lang="en"/>
              <a:t>:  mdd2_cut &lt;- glm(know_3 ~ att_3 + se_3 + pn_3 + exp + decision_combined + wg + fac_delivery,   data = niger, family = binomial(link = "logit"))</a:t>
            </a:r>
            <a:endParaRPr/>
          </a:p>
          <a:p>
            <a:pPr indent="0" lvl="0" marL="0" rtl="0" algn="l">
              <a:spcBef>
                <a:spcPts val="1200"/>
              </a:spcBef>
              <a:spcAft>
                <a:spcPts val="1200"/>
              </a:spcAft>
              <a:buNone/>
            </a:pPr>
            <a:r>
              <a:rPr b="1" lang="en"/>
              <a:t>Model 3:</a:t>
            </a:r>
            <a:r>
              <a:rPr lang="en"/>
              <a:t>  mdd3_cut &lt;- glm(know_3 ~ att_3 + se_3 + pn_3 + exp + decision_combined + wg + nutrition,  data = niger,   family = binomial(link = "logit"))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2601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Interpretation</a:t>
            </a:r>
            <a:r>
              <a:rPr lang="en"/>
              <a:t> of Results - Early Initiation of Breastfeeding</a:t>
            </a:r>
            <a:endParaRPr/>
          </a:p>
        </p:txBody>
      </p:sp>
      <p:sp>
        <p:nvSpPr>
          <p:cNvPr id="109" name="Google Shape;109;p20"/>
          <p:cNvSpPr txBox="1"/>
          <p:nvPr>
            <p:ph idx="1" type="body"/>
          </p:nvPr>
        </p:nvSpPr>
        <p:spPr>
          <a:xfrm>
            <a:off x="311700" y="1505700"/>
            <a:ext cx="2851800" cy="34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Fitted Regression surfaces:</a:t>
            </a:r>
            <a:endParaRPr b="1" u="sng"/>
          </a:p>
          <a:p>
            <a:pPr indent="0" lvl="0" marL="0" rtl="0" algn="l">
              <a:spcBef>
                <a:spcPts val="1200"/>
              </a:spcBef>
              <a:spcAft>
                <a:spcPts val="0"/>
              </a:spcAft>
              <a:buNone/>
            </a:pPr>
            <a:r>
              <a:rPr b="1" lang="en"/>
              <a:t>Model 1:</a:t>
            </a:r>
            <a:r>
              <a:rPr lang="en"/>
              <a:t> </a:t>
            </a:r>
            <a:r>
              <a:rPr lang="en"/>
              <a:t>logit(pi) = -0.196 + 0.0532X1 - 0.633X2 + 1.76X3 + 0.0209X4 + 0.356X5 - 0.186X6</a:t>
            </a:r>
            <a:endParaRPr/>
          </a:p>
          <a:p>
            <a:pPr indent="0" lvl="0" marL="0" rtl="0" algn="l">
              <a:spcBef>
                <a:spcPts val="1200"/>
              </a:spcBef>
              <a:spcAft>
                <a:spcPts val="0"/>
              </a:spcAft>
              <a:buNone/>
            </a:pPr>
            <a:r>
              <a:rPr b="1" lang="en"/>
              <a:t>Model 2:</a:t>
            </a:r>
            <a:r>
              <a:rPr lang="en"/>
              <a:t> </a:t>
            </a:r>
            <a:r>
              <a:rPr lang="en"/>
              <a:t>logit(pi) = -1.26 + 0.200X1 - 0.585X2 + 1.61X3 + 0.0416X4 + 0.527X5 + 1.33X6</a:t>
            </a:r>
            <a:endParaRPr/>
          </a:p>
          <a:p>
            <a:pPr indent="0" lvl="0" marL="0" rtl="0" algn="l">
              <a:spcBef>
                <a:spcPts val="1200"/>
              </a:spcBef>
              <a:spcAft>
                <a:spcPts val="0"/>
              </a:spcAft>
              <a:buNone/>
            </a:pPr>
            <a:r>
              <a:rPr b="1" lang="en"/>
              <a:t>Model 3:</a:t>
            </a:r>
            <a:r>
              <a:rPr lang="en"/>
              <a:t> </a:t>
            </a:r>
            <a:r>
              <a:rPr lang="en"/>
              <a:t>logit(pi) = -0.374 + 0.0625X1 - 0.625X2 + 1.75X3 + 0.0488X4 + 0.359X5 - 0.000408X6</a:t>
            </a:r>
            <a:endParaRPr/>
          </a:p>
          <a:p>
            <a:pPr indent="0" lvl="0" marL="0" rtl="0" algn="l">
              <a:spcBef>
                <a:spcPts val="1200"/>
              </a:spcBef>
              <a:spcAft>
                <a:spcPts val="1200"/>
              </a:spcAft>
              <a:buNone/>
            </a:pPr>
            <a:r>
              <a:t/>
            </a:r>
            <a:endParaRPr/>
          </a:p>
        </p:txBody>
      </p:sp>
      <p:sp>
        <p:nvSpPr>
          <p:cNvPr id="110" name="Google Shape;110;p20"/>
          <p:cNvSpPr txBox="1"/>
          <p:nvPr>
            <p:ph idx="2" type="body"/>
          </p:nvPr>
        </p:nvSpPr>
        <p:spPr>
          <a:xfrm>
            <a:off x="3163500" y="1505700"/>
            <a:ext cx="5753100" cy="3272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b="1" lang="en"/>
              <a:t>Overall test for association</a:t>
            </a:r>
            <a:endParaRPr b="1"/>
          </a:p>
          <a:p>
            <a:pPr indent="-287972" lvl="1" marL="914400" rtl="0" algn="l">
              <a:spcBef>
                <a:spcPts val="0"/>
              </a:spcBef>
              <a:spcAft>
                <a:spcPts val="0"/>
              </a:spcAft>
              <a:buSzPct val="100000"/>
              <a:buChar char="-"/>
            </a:pPr>
            <a:r>
              <a:rPr lang="en" u="sng"/>
              <a:t>Model 1:</a:t>
            </a:r>
            <a:r>
              <a:rPr lang="en"/>
              <a:t> There is statistically significant evidence to suggest that at least one of the predictors is associated with the percentage of MWRA who reported that they agree giving only breast milk to the baby for the first 6 months is not difficult at all  (p-value &lt; 0.001).</a:t>
            </a:r>
            <a:endParaRPr/>
          </a:p>
          <a:p>
            <a:pPr indent="-287972" lvl="1" marL="914400" rtl="0" algn="l">
              <a:spcBef>
                <a:spcPts val="0"/>
              </a:spcBef>
              <a:spcAft>
                <a:spcPts val="0"/>
              </a:spcAft>
              <a:buSzPct val="100000"/>
              <a:buChar char="-"/>
            </a:pPr>
            <a:r>
              <a:rPr lang="en" u="sng"/>
              <a:t>Model 2:</a:t>
            </a:r>
            <a:r>
              <a:rPr lang="en"/>
              <a:t> There is statistically significant evidence to suggest that at least one of the predictors is associated with the percentage of MWRA who reported that they agree giving only breast milk to the baby for the first 6 months is not difficult at all  (p-value &lt; 0.001).</a:t>
            </a:r>
            <a:endParaRPr/>
          </a:p>
          <a:p>
            <a:pPr indent="-287972" lvl="1" marL="914400" rtl="0" algn="l">
              <a:spcBef>
                <a:spcPts val="0"/>
              </a:spcBef>
              <a:spcAft>
                <a:spcPts val="0"/>
              </a:spcAft>
              <a:buSzPct val="100000"/>
              <a:buChar char="-"/>
            </a:pPr>
            <a:r>
              <a:rPr lang="en" u="sng"/>
              <a:t>Model 3: </a:t>
            </a:r>
            <a:r>
              <a:rPr lang="en"/>
              <a:t>There is statistically significant evidence to suggest that at least one of the predictors is associated with the percentage of MWRA who reported that they agree giving only breast milk to the baby for the first 6 months is not difficult at all (p-value &lt; 0.001).</a:t>
            </a:r>
            <a:endParaRPr/>
          </a:p>
          <a:p>
            <a:pPr indent="-298767" lvl="0" marL="457200" rtl="0" algn="l">
              <a:spcBef>
                <a:spcPts val="0"/>
              </a:spcBef>
              <a:spcAft>
                <a:spcPts val="0"/>
              </a:spcAft>
              <a:buSzPct val="100000"/>
              <a:buChar char="-"/>
            </a:pPr>
            <a:r>
              <a:rPr b="1" lang="en"/>
              <a:t>Partial Tests for association</a:t>
            </a:r>
            <a:endParaRPr b="1"/>
          </a:p>
          <a:p>
            <a:pPr indent="-287972" lvl="1" marL="914400" rtl="0" algn="l">
              <a:spcBef>
                <a:spcPts val="0"/>
              </a:spcBef>
              <a:spcAft>
                <a:spcPts val="0"/>
              </a:spcAft>
              <a:buSzPct val="100000"/>
              <a:buChar char="-"/>
            </a:pPr>
            <a:r>
              <a:rPr lang="en" u="sng"/>
              <a:t>Model 1: </a:t>
            </a:r>
            <a:r>
              <a:rPr lang="en"/>
              <a:t>We have very strong evidence to suggest that se_1 is associated with all of the variables except decision_combined and received_antenatal_care  with high p-values. </a:t>
            </a:r>
            <a:endParaRPr/>
          </a:p>
          <a:p>
            <a:pPr indent="-287972" lvl="1" marL="914400" rtl="0" algn="l">
              <a:spcBef>
                <a:spcPts val="0"/>
              </a:spcBef>
              <a:spcAft>
                <a:spcPts val="0"/>
              </a:spcAft>
              <a:buSzPct val="100000"/>
              <a:buChar char="-"/>
            </a:pPr>
            <a:r>
              <a:rPr lang="en" u="sng"/>
              <a:t>Model 2:</a:t>
            </a:r>
            <a:r>
              <a:rPr lang="en"/>
              <a:t> We have very strong evidence to suggest an association between se_1 and all of the variables. </a:t>
            </a:r>
            <a:endParaRPr/>
          </a:p>
          <a:p>
            <a:pPr indent="-287972" lvl="1" marL="914400" rtl="0" algn="l">
              <a:spcBef>
                <a:spcPts val="0"/>
              </a:spcBef>
              <a:spcAft>
                <a:spcPts val="0"/>
              </a:spcAft>
              <a:buSzPct val="100000"/>
              <a:buChar char="-"/>
            </a:pPr>
            <a:r>
              <a:rPr lang="en" u="sng"/>
              <a:t>Model 3:</a:t>
            </a:r>
            <a:r>
              <a:rPr lang="en"/>
              <a:t> We have very strong evidence to suggest an association between se_1 and exp  (p-value \&lt; 0.001), se_1 and wg (p-value 0.006149), se_1 and pn_1(p-value 8.325e-08 ), se_1 and know_1(p-value 6.832e-12 )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2601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Interpretation of Results - Exclusive Initiation of Breastfeeding</a:t>
            </a:r>
            <a:endParaRPr/>
          </a:p>
        </p:txBody>
      </p:sp>
      <p:sp>
        <p:nvSpPr>
          <p:cNvPr id="116" name="Google Shape;116;p21"/>
          <p:cNvSpPr txBox="1"/>
          <p:nvPr>
            <p:ph idx="1" type="body"/>
          </p:nvPr>
        </p:nvSpPr>
        <p:spPr>
          <a:xfrm>
            <a:off x="311700" y="1292350"/>
            <a:ext cx="2281800" cy="3787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u="sng"/>
              <a:t>Fitted Regression surfaces:</a:t>
            </a:r>
            <a:endParaRPr b="1" u="sng"/>
          </a:p>
          <a:p>
            <a:pPr indent="0" lvl="0" marL="0" rtl="0" algn="l">
              <a:spcBef>
                <a:spcPts val="1200"/>
              </a:spcBef>
              <a:spcAft>
                <a:spcPts val="0"/>
              </a:spcAft>
              <a:buNone/>
            </a:pPr>
            <a:r>
              <a:rPr b="1" lang="en"/>
              <a:t>Model 1:</a:t>
            </a:r>
            <a:r>
              <a:rPr lang="en"/>
              <a:t> logit(pi) = -0.676 + 0.407X1 + 2.067X2 - 0.723X3 + 1.582X4 + 0.020X5 + 0.415X6 - 0.147X7</a:t>
            </a:r>
            <a:endParaRPr/>
          </a:p>
          <a:p>
            <a:pPr indent="0" lvl="0" marL="0" rtl="0" algn="l">
              <a:spcBef>
                <a:spcPts val="1200"/>
              </a:spcBef>
              <a:spcAft>
                <a:spcPts val="0"/>
              </a:spcAft>
              <a:buNone/>
            </a:pPr>
            <a:r>
              <a:rPr b="1" lang="en"/>
              <a:t>Model 2:</a:t>
            </a:r>
            <a:r>
              <a:rPr lang="en"/>
              <a:t> </a:t>
            </a:r>
            <a:r>
              <a:rPr lang="en"/>
              <a:t>logit(pi) = -1.549 + 0.518X1 + 1.706X2 - 0.574X3 + 1.445X4 + 0.036X5 + 0.508X6 + 1.084X7</a:t>
            </a:r>
            <a:endParaRPr/>
          </a:p>
          <a:p>
            <a:pPr indent="0" lvl="0" marL="0" rtl="0" algn="l">
              <a:spcBef>
                <a:spcPts val="1200"/>
              </a:spcBef>
              <a:spcAft>
                <a:spcPts val="1200"/>
              </a:spcAft>
              <a:buNone/>
            </a:pPr>
            <a:r>
              <a:rPr b="1" lang="en"/>
              <a:t>Model 3:</a:t>
            </a:r>
            <a:r>
              <a:rPr lang="en"/>
              <a:t> </a:t>
            </a:r>
            <a:r>
              <a:rPr lang="en"/>
              <a:t>logit(pi) = -0.855 + 0.376X1 + 1.956X2 - 0.773X3 + 1.461X4 + 0.170X5 + 0.363X6 + 0.279X7 + 1.391X8 + 0.328X9</a:t>
            </a:r>
            <a:endParaRPr/>
          </a:p>
        </p:txBody>
      </p:sp>
      <p:sp>
        <p:nvSpPr>
          <p:cNvPr id="117" name="Google Shape;117;p21"/>
          <p:cNvSpPr txBox="1"/>
          <p:nvPr>
            <p:ph idx="2" type="body"/>
          </p:nvPr>
        </p:nvSpPr>
        <p:spPr>
          <a:xfrm>
            <a:off x="2473900" y="1292350"/>
            <a:ext cx="6565500" cy="39873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b="1" lang="en"/>
              <a:t>Overall test for association</a:t>
            </a:r>
            <a:endParaRPr b="1"/>
          </a:p>
          <a:p>
            <a:pPr indent="-293211" lvl="1" marL="914400" rtl="0" algn="l">
              <a:spcBef>
                <a:spcPts val="0"/>
              </a:spcBef>
              <a:spcAft>
                <a:spcPts val="0"/>
              </a:spcAft>
              <a:buSzPct val="100000"/>
              <a:buChar char="-"/>
            </a:pPr>
            <a:r>
              <a:rPr lang="en" u="sng"/>
              <a:t>Model 1:</a:t>
            </a:r>
            <a:r>
              <a:rPr lang="en"/>
              <a:t> there is statistically significant evidence that at least one of the predictors is associated with the percentage of MWRA who agree giving only breast milk to the baby for the first 6 months is not difficult at all (</a:t>
            </a:r>
            <a:r>
              <a:rPr lang="en"/>
              <a:t>p-value &lt; 0.001).</a:t>
            </a:r>
            <a:endParaRPr/>
          </a:p>
          <a:p>
            <a:pPr indent="-293211" lvl="1" marL="914400" rtl="0" algn="l">
              <a:spcBef>
                <a:spcPts val="0"/>
              </a:spcBef>
              <a:spcAft>
                <a:spcPts val="0"/>
              </a:spcAft>
              <a:buSzPct val="100000"/>
              <a:buChar char="-"/>
            </a:pPr>
            <a:r>
              <a:rPr lang="en" u="sng"/>
              <a:t>Model 2:</a:t>
            </a:r>
            <a:r>
              <a:rPr lang="en"/>
              <a:t> </a:t>
            </a:r>
            <a:r>
              <a:rPr lang="en"/>
              <a:t>there is statistically significant evidence that at least one of the predictors is associated with the percentage of MWRA who agree giving only breast milk to the baby for the first 6 months is not difficult at all (p-value &lt; 0.001).</a:t>
            </a:r>
            <a:endParaRPr/>
          </a:p>
          <a:p>
            <a:pPr indent="-293211" lvl="1" marL="914400" rtl="0" algn="l">
              <a:spcBef>
                <a:spcPts val="0"/>
              </a:spcBef>
              <a:spcAft>
                <a:spcPts val="0"/>
              </a:spcAft>
              <a:buSzPct val="100000"/>
              <a:buChar char="-"/>
            </a:pPr>
            <a:r>
              <a:rPr lang="en" u="sng"/>
              <a:t>Model 3:</a:t>
            </a:r>
            <a:r>
              <a:rPr lang="en"/>
              <a:t> </a:t>
            </a:r>
            <a:r>
              <a:rPr lang="en"/>
              <a:t>there is statistically significant evidence that at least one of the predictors is associated with the percentage of MWRA who agree giving only breast milk to the baby for the first 6 months is not difficult at all (p-value &lt; 0.001).</a:t>
            </a:r>
            <a:endParaRPr/>
          </a:p>
          <a:p>
            <a:pPr indent="-304958" lvl="0" marL="457200" rtl="0" algn="l">
              <a:spcBef>
                <a:spcPts val="0"/>
              </a:spcBef>
              <a:spcAft>
                <a:spcPts val="0"/>
              </a:spcAft>
              <a:buSzPct val="100000"/>
              <a:buChar char="-"/>
            </a:pPr>
            <a:r>
              <a:rPr b="1" lang="en"/>
              <a:t>Partial Tests for association</a:t>
            </a:r>
            <a:endParaRPr b="1"/>
          </a:p>
          <a:p>
            <a:pPr indent="-293211" lvl="1" marL="914400" rtl="0" algn="l">
              <a:spcBef>
                <a:spcPts val="0"/>
              </a:spcBef>
              <a:spcAft>
                <a:spcPts val="0"/>
              </a:spcAft>
              <a:buSzPct val="100000"/>
              <a:buChar char="-"/>
            </a:pPr>
            <a:r>
              <a:rPr lang="en" u="sng"/>
              <a:t>Model 1:</a:t>
            </a:r>
            <a:r>
              <a:rPr lang="en"/>
              <a:t> we have very strong evidence that indicates that se_1 is associated with se_3,  exp,  pn_1, and wg--all with </a:t>
            </a:r>
            <a:r>
              <a:rPr lang="en"/>
              <a:t>(p-value &lt; 0.001). There is moderate evidence of association between se_1 and att_1 with a p-value of 0.06366. There is moderate to weak evidence of association between se_1 and recieved_antenetal_care with a p-value of 0.2557. There is weak evidence of association between se_1 and decision_combined with a p-value of 0.8815.</a:t>
            </a:r>
            <a:endParaRPr/>
          </a:p>
          <a:p>
            <a:pPr indent="-293211" lvl="1" marL="914400" rtl="0" algn="l">
              <a:spcBef>
                <a:spcPts val="0"/>
              </a:spcBef>
              <a:spcAft>
                <a:spcPts val="0"/>
              </a:spcAft>
              <a:buSzPct val="100000"/>
              <a:buChar char="-"/>
            </a:pPr>
            <a:r>
              <a:rPr lang="en" u="sng"/>
              <a:t>Model 2:</a:t>
            </a:r>
            <a:r>
              <a:rPr lang="en"/>
              <a:t> there is very strong evidence that indicates that se_1 is associated with se_3,  exp,  pn_1, wg, and fac_delivery with extremely low p-values close to 0. There is relatively strong evidence of an association between se_1 and att_1 with a p-value of 0.01993. There is weak evidence that se_1 and decision_combined are associated with a p-value of 0.7921.</a:t>
            </a:r>
            <a:endParaRPr/>
          </a:p>
          <a:p>
            <a:pPr indent="-293211" lvl="1" marL="914400" rtl="0" algn="l">
              <a:spcBef>
                <a:spcPts val="0"/>
              </a:spcBef>
              <a:spcAft>
                <a:spcPts val="0"/>
              </a:spcAft>
              <a:buSzPct val="100000"/>
              <a:buChar char="-"/>
            </a:pPr>
            <a:r>
              <a:rPr lang="en" u="sng"/>
              <a:t>Model 3:</a:t>
            </a:r>
            <a:r>
              <a:rPr lang="en"/>
              <a:t> </a:t>
            </a:r>
            <a:r>
              <a:rPr lang="en"/>
              <a:t> there is very strong evidence that indicates that se_1 is associated with se_3,  exp,  pn_1, wg, and nutrition with extremely low p-values close to 0. There is moderate to weak evidence of association between se_1 and decision_combined with a p-value of 0.2132. There is moderate to strong evidence of association between se_1 and att_1 with a p-value of 0.08356.</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