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85DB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4.png" descr="4.png"/>
          <p:cNvPicPr>
            <a:picLocks noChangeAspect="1"/>
          </p:cNvPicPr>
          <p:nvPr/>
        </p:nvPicPr>
        <p:blipFill>
          <a:blip r:embed="rId2">
            <a:extLst/>
          </a:blip>
          <a:srcRect l="0" t="0" r="19355" b="0"/>
          <a:stretch>
            <a:fillRect/>
          </a:stretch>
        </p:blipFill>
        <p:spPr>
          <a:xfrm>
            <a:off x="8599753" y="0"/>
            <a:ext cx="1580175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Christoph Schilling, Lisa Wagner, Thomas Reimann…"/>
          <p:cNvSpPr txBox="1"/>
          <p:nvPr>
            <p:ph type="body" idx="21"/>
          </p:nvPr>
        </p:nvSpPr>
        <p:spPr>
          <a:xfrm>
            <a:off x="1206498" y="11839048"/>
            <a:ext cx="21971003" cy="11470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00735">
              <a:defRPr b="0" sz="3492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Christoph Schilling, Lisa Wagner, Thomas Reimann</a:t>
            </a:r>
          </a:p>
          <a:p>
            <a:pPr defTabSz="800735">
              <a:defRPr b="0" sz="3492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06.12.2020</a:t>
            </a:r>
          </a:p>
        </p:txBody>
      </p:sp>
      <p:sp>
        <p:nvSpPr>
          <p:cNvPr id="153" name="Monster…"/>
          <p:cNvSpPr txBox="1"/>
          <p:nvPr>
            <p:ph type="ctrTitle"/>
          </p:nvPr>
        </p:nvSpPr>
        <p:spPr>
          <a:xfrm>
            <a:off x="1206496" y="977907"/>
            <a:ext cx="21971004" cy="6245285"/>
          </a:xfrm>
          <a:prstGeom prst="rect">
            <a:avLst/>
          </a:prstGeom>
        </p:spPr>
        <p:txBody>
          <a:bodyPr/>
          <a:lstStyle/>
          <a:p>
            <a:pPr>
              <a:defRPr b="0" spc="-264" sz="13200">
                <a:solidFill>
                  <a:srgbClr val="00000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t>Monster</a:t>
            </a:r>
          </a:p>
          <a:p>
            <a:pPr>
              <a:defRPr b="0" spc="-264" sz="13200">
                <a:solidFill>
                  <a:srgbClr val="00000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t>Gesichtet</a:t>
            </a:r>
          </a:p>
        </p:txBody>
      </p:sp>
      <p:sp>
        <p:nvSpPr>
          <p:cNvPr id="154" name="Frankenstein Escape Room"/>
          <p:cNvSpPr txBox="1"/>
          <p:nvPr>
            <p:ph type="subTitle" sz="quarter" idx="1"/>
          </p:nvPr>
        </p:nvSpPr>
        <p:spPr>
          <a:xfrm>
            <a:off x="1206500" y="7196865"/>
            <a:ext cx="21971000" cy="2609127"/>
          </a:xfrm>
          <a:prstGeom prst="rect">
            <a:avLst/>
          </a:prstGeom>
        </p:spPr>
        <p:txBody>
          <a:bodyPr/>
          <a:lstStyle>
            <a:lvl1pPr>
              <a:defRPr b="0" sz="7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Frankenstein Escape Room</a:t>
            </a:r>
          </a:p>
        </p:txBody>
      </p:sp>
      <p:sp>
        <p:nvSpPr>
          <p:cNvPr id="155" name="Parallelogram"/>
          <p:cNvSpPr/>
          <p:nvPr/>
        </p:nvSpPr>
        <p:spPr>
          <a:xfrm>
            <a:off x="10919763" y="12643578"/>
            <a:ext cx="12441842" cy="590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6C6C6C">
              <a:alpha val="541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219" name="Level    2"/>
          <p:cNvSpPr txBox="1"/>
          <p:nvPr>
            <p:ph type="title" idx="4294967295"/>
          </p:nvPr>
        </p:nvSpPr>
        <p:spPr>
          <a:xfrm>
            <a:off x="2019300" y="1333500"/>
            <a:ext cx="3810298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2</a:t>
            </a:r>
          </a:p>
        </p:txBody>
      </p:sp>
      <p:sp>
        <p:nvSpPr>
          <p:cNvPr id="220" name="Level    2"/>
          <p:cNvSpPr txBox="1"/>
          <p:nvPr/>
        </p:nvSpPr>
        <p:spPr>
          <a:xfrm>
            <a:off x="2146300" y="1371600"/>
            <a:ext cx="3810298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2</a:t>
            </a:r>
          </a:p>
        </p:txBody>
      </p:sp>
      <p:pic>
        <p:nvPicPr>
          <p:cNvPr id="221" name="Inhaltsplatzhalter 17" descr="Inhaltsplatzhalter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5782" y="3589512"/>
            <a:ext cx="15522401" cy="7903086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22" name="Cast…"/>
          <p:cNvSpPr txBox="1"/>
          <p:nvPr>
            <p:ph type="body" sz="quarter" idx="4294967295"/>
          </p:nvPr>
        </p:nvSpPr>
        <p:spPr>
          <a:xfrm>
            <a:off x="1257300" y="4223104"/>
            <a:ext cx="5101199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Listen/Arrays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(Verschachtelte) Schleifen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Libraries einbinden und anwenden</a:t>
            </a:r>
          </a:p>
        </p:txBody>
      </p:sp>
      <p:sp>
        <p:nvSpPr>
          <p:cNvPr id="223" name="Erstellen:…"/>
          <p:cNvSpPr txBox="1"/>
          <p:nvPr/>
        </p:nvSpPr>
        <p:spPr>
          <a:xfrm>
            <a:off x="9856589" y="1175017"/>
            <a:ext cx="9177045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Erstellen: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 mit allen Vokalen in alphabetischer Reihenfolge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Leeres Array für die Vokale in der richtigen Reihenfolge wie sie im Namen vorkommen</a:t>
            </a:r>
          </a:p>
        </p:txBody>
      </p:sp>
      <p:sp>
        <p:nvSpPr>
          <p:cNvPr id="224" name="Line"/>
          <p:cNvSpPr/>
          <p:nvPr/>
        </p:nvSpPr>
        <p:spPr>
          <a:xfrm flipH="1">
            <a:off x="11935145" y="3147690"/>
            <a:ext cx="829159" cy="1326697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Extrahieren der Vokale aus vollst. Namen (for-Schleife)"/>
          <p:cNvSpPr txBox="1"/>
          <p:nvPr/>
        </p:nvSpPr>
        <p:spPr>
          <a:xfrm>
            <a:off x="15943067" y="5368144"/>
            <a:ext cx="4524264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Extrahieren der Vokale aus vollst. Namen (for-Schleife)</a:t>
            </a:r>
          </a:p>
        </p:txBody>
      </p:sp>
      <p:sp>
        <p:nvSpPr>
          <p:cNvPr id="226" name="Line"/>
          <p:cNvSpPr/>
          <p:nvPr/>
        </p:nvSpPr>
        <p:spPr>
          <a:xfrm flipH="1" flipV="1">
            <a:off x="11546731" y="7805849"/>
            <a:ext cx="1297353" cy="3897474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Alle Kombinationen (list(product…))erstellen und in Liste (combinations_list) überführen"/>
          <p:cNvSpPr txBox="1"/>
          <p:nvPr/>
        </p:nvSpPr>
        <p:spPr>
          <a:xfrm>
            <a:off x="7712551" y="11708344"/>
            <a:ext cx="6395505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Alle Kombinationen (list(product…))erstellen und in Liste (combinations_list) überführen</a:t>
            </a:r>
          </a:p>
        </p:txBody>
      </p:sp>
      <p:sp>
        <p:nvSpPr>
          <p:cNvPr id="228" name="Die Liste durchiterieren (for-Schleife) und die Position (position_counter), an der die richtige Kombination (aus Schritt 2) steht, ausgeben"/>
          <p:cNvSpPr txBox="1"/>
          <p:nvPr/>
        </p:nvSpPr>
        <p:spPr>
          <a:xfrm>
            <a:off x="14898377" y="11708344"/>
            <a:ext cx="7890567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Die Liste durchiterieren (for-Schleife) und die Position (position_counter), an der die richtige Kombination (aus Schritt 2) steht, ausgeben</a:t>
            </a:r>
          </a:p>
        </p:txBody>
      </p:sp>
      <p:sp>
        <p:nvSpPr>
          <p:cNvPr id="229" name="Line"/>
          <p:cNvSpPr/>
          <p:nvPr/>
        </p:nvSpPr>
        <p:spPr>
          <a:xfrm flipH="1" flipV="1">
            <a:off x="16119162" y="10162996"/>
            <a:ext cx="2637313" cy="1521987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evel   3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3</a:t>
            </a:r>
          </a:p>
        </p:txBody>
      </p:sp>
      <p:sp>
        <p:nvSpPr>
          <p:cNvPr id="233" name="Schwierigkeitsgrad - Mittel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Mittelschwer</a:t>
            </a:r>
          </a:p>
        </p:txBody>
      </p:sp>
      <p:sp>
        <p:nvSpPr>
          <p:cNvPr id="234" name="“Die Metropolitan Police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“Die Metropolitan Police”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Level    3"/>
          <p:cNvSpPr txBox="1"/>
          <p:nvPr>
            <p:ph type="title" idx="4294967295"/>
          </p:nvPr>
        </p:nvSpPr>
        <p:spPr>
          <a:xfrm>
            <a:off x="2019300" y="1333500"/>
            <a:ext cx="3922029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3</a:t>
            </a:r>
          </a:p>
        </p:txBody>
      </p:sp>
      <p:sp>
        <p:nvSpPr>
          <p:cNvPr id="238" name="Level    3"/>
          <p:cNvSpPr txBox="1"/>
          <p:nvPr/>
        </p:nvSpPr>
        <p:spPr>
          <a:xfrm>
            <a:off x="2120900" y="1371600"/>
            <a:ext cx="3922029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3</a:t>
            </a:r>
          </a:p>
        </p:txBody>
      </p:sp>
      <p:sp>
        <p:nvSpPr>
          <p:cNvPr id="239" name="Rätsel &amp; Lösung"/>
          <p:cNvSpPr txBox="1"/>
          <p:nvPr/>
        </p:nvSpPr>
        <p:spPr>
          <a:xfrm>
            <a:off x="6565900" y="1800652"/>
            <a:ext cx="571681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 &amp; Lösung</a:t>
            </a:r>
          </a:p>
        </p:txBody>
      </p:sp>
      <p:sp>
        <p:nvSpPr>
          <p:cNvPr id="240" name="Nested functions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597407" indent="-597407" defTabSz="2389572">
              <a:spcBef>
                <a:spcPts val="4400"/>
              </a:spcBef>
              <a:buClr>
                <a:srgbClr val="85DB50"/>
              </a:buClr>
              <a:buChar char="‣"/>
              <a:defRPr sz="35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Nested functions</a:t>
            </a:r>
          </a:p>
          <a:p>
            <a:pPr marL="597407" indent="-597407" defTabSz="2389572">
              <a:spcBef>
                <a:spcPts val="4400"/>
              </a:spcBef>
              <a:buClr>
                <a:srgbClr val="85DB50"/>
              </a:buClr>
              <a:buChar char="‣"/>
              <a:defRPr sz="35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Statements</a:t>
            </a:r>
          </a:p>
          <a:p>
            <a:pPr marL="597407" indent="-597407" defTabSz="2389572">
              <a:spcBef>
                <a:spcPts val="4400"/>
              </a:spcBef>
              <a:buClr>
                <a:srgbClr val="85DB50"/>
              </a:buClr>
              <a:buChar char="‣"/>
              <a:defRPr sz="35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range</a:t>
            </a:r>
          </a:p>
          <a:p>
            <a:pPr marL="597407" indent="-597407" defTabSz="2389572">
              <a:spcBef>
                <a:spcPts val="4400"/>
              </a:spcBef>
              <a:buClr>
                <a:srgbClr val="85DB50"/>
              </a:buClr>
              <a:buChar char="‣"/>
              <a:defRPr sz="35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 indexing &amp; slicing</a:t>
            </a:r>
          </a:p>
          <a:p>
            <a:pPr marL="597407" indent="-597407" defTabSz="2389572">
              <a:spcBef>
                <a:spcPts val="4400"/>
              </a:spcBef>
              <a:buClr>
                <a:srgbClr val="85DB50"/>
              </a:buClr>
              <a:buChar char="‣"/>
              <a:defRPr sz="35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random.seed()</a:t>
            </a:r>
          </a:p>
          <a:p>
            <a:pPr marL="597407" indent="-597407" defTabSz="2389572">
              <a:spcBef>
                <a:spcPts val="4400"/>
              </a:spcBef>
              <a:buClr>
                <a:srgbClr val="85DB50"/>
              </a:buClr>
              <a:buChar char="‣"/>
              <a:defRPr sz="35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random.randit()</a:t>
            </a:r>
          </a:p>
          <a:p>
            <a:pPr marL="597407" indent="-597407" defTabSz="2389572">
              <a:spcBef>
                <a:spcPts val="4400"/>
              </a:spcBef>
              <a:buClr>
                <a:srgbClr val="85DB50"/>
              </a:buClr>
              <a:buChar char="‣"/>
              <a:defRPr sz="35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join</a:t>
            </a:r>
          </a:p>
          <a:p>
            <a:pPr marL="597407" indent="-597407" defTabSz="2389572">
              <a:spcBef>
                <a:spcPts val="4400"/>
              </a:spcBef>
              <a:buClr>
                <a:srgbClr val="85DB50"/>
              </a:buClr>
              <a:buChar char="‣"/>
              <a:defRPr sz="35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 comprehension</a:t>
            </a:r>
          </a:p>
        </p:txBody>
      </p:sp>
      <p:sp>
        <p:nvSpPr>
          <p:cNvPr id="241" name="Input: Random Name"/>
          <p:cNvSpPr txBox="1"/>
          <p:nvPr/>
        </p:nvSpPr>
        <p:spPr>
          <a:xfrm>
            <a:off x="12824731" y="2416847"/>
            <a:ext cx="4565528" cy="5858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Input: Random Name</a:t>
            </a:r>
          </a:p>
        </p:txBody>
      </p:sp>
      <p:sp>
        <p:nvSpPr>
          <p:cNvPr id="242" name="Output: Badge Number…"/>
          <p:cNvSpPr txBox="1"/>
          <p:nvPr/>
        </p:nvSpPr>
        <p:spPr>
          <a:xfrm>
            <a:off x="17700587" y="2920712"/>
            <a:ext cx="5678712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Output: Badge Number</a:t>
            </a: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Format: XX-xxx-xxx-xxx</a:t>
            </a: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Beispiel: AC-425-428-263</a:t>
            </a:r>
          </a:p>
        </p:txBody>
      </p:sp>
      <p:sp>
        <p:nvSpPr>
          <p:cNvPr id="243" name="Anforderungen:…"/>
          <p:cNvSpPr txBox="1"/>
          <p:nvPr/>
        </p:nvSpPr>
        <p:spPr>
          <a:xfrm>
            <a:off x="17698662" y="1230558"/>
            <a:ext cx="5682563" cy="1351533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Anforderungen:</a:t>
            </a:r>
          </a:p>
          <a:p>
            <a:pPr marL="380999" indent="-380999" algn="l">
              <a:buClr>
                <a:srgbClr val="85DB50"/>
              </a:buClr>
              <a:buSzPct val="123000"/>
              <a:buChar char="‣"/>
              <a:defRPr sz="2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Startet mit den Initialen</a:t>
            </a:r>
          </a:p>
          <a:p>
            <a:pPr marL="380999" indent="-380999" algn="l">
              <a:buClr>
                <a:srgbClr val="85DB50"/>
              </a:buClr>
              <a:buSzPct val="123000"/>
              <a:buChar char="‣"/>
              <a:defRPr sz="2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Quersumme des Dreier-Blocks zwischen 9 &amp; 15</a:t>
            </a:r>
          </a:p>
          <a:p>
            <a:pPr marL="380999" indent="-380999" algn="l">
              <a:buClr>
                <a:srgbClr val="85DB50"/>
              </a:buClr>
              <a:buSzPct val="123000"/>
              <a:buChar char="‣"/>
              <a:defRPr sz="2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Keine Ziffer doppelt innerhalb des Dreier-Blocks</a:t>
            </a:r>
          </a:p>
        </p:txBody>
      </p:sp>
      <p:pic>
        <p:nvPicPr>
          <p:cNvPr id="244" name="Screen Shot 2020-12-04 at 7.53.51 PM.png" descr="Screen Shot 2020-12-04 at 7.53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1253" y="3324702"/>
            <a:ext cx="9679007" cy="10052816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245" name="Screen Shot 2020-12-04 at 7.54.18 PM.png" descr="Screen Shot 2020-12-04 at 7.54.1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80760" y="4759582"/>
            <a:ext cx="8192747" cy="8256012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Level   4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4</a:t>
            </a:r>
          </a:p>
        </p:txBody>
      </p:sp>
      <p:sp>
        <p:nvSpPr>
          <p:cNvPr id="249" name="Schwierigkeitsgrad - Mittelschwer bis 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Mittelschwer bis Schwer</a:t>
            </a:r>
          </a:p>
        </p:txBody>
      </p:sp>
      <p:sp>
        <p:nvSpPr>
          <p:cNvPr id="250" name="“DIE ASERVATENKAMMER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“DIE ASERVATENKAMMER”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ätsel &amp; Lösung"/>
          <p:cNvSpPr txBox="1"/>
          <p:nvPr/>
        </p:nvSpPr>
        <p:spPr>
          <a:xfrm>
            <a:off x="6565900" y="1800652"/>
            <a:ext cx="626012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 &amp; Lösung</a:t>
            </a:r>
          </a:p>
        </p:txBody>
      </p:sp>
      <p:sp>
        <p:nvSpPr>
          <p:cNvPr id="254" name="Use itertools permutations()…"/>
          <p:cNvSpPr txBox="1"/>
          <p:nvPr>
            <p:ph type="body" sz="quarter" idx="4294967295"/>
          </p:nvPr>
        </p:nvSpPr>
        <p:spPr>
          <a:xfrm>
            <a:off x="1257300" y="4223104"/>
            <a:ext cx="6162675" cy="492597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itertools permutations()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list(string.ascii_uppercase) → Liste des Alphabets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 comprehension</a:t>
            </a:r>
          </a:p>
        </p:txBody>
      </p:sp>
      <p:sp>
        <p:nvSpPr>
          <p:cNvPr id="255" name="Input: Random Safe Kombination, verschlüsselt"/>
          <p:cNvSpPr txBox="1"/>
          <p:nvPr/>
        </p:nvSpPr>
        <p:spPr>
          <a:xfrm>
            <a:off x="7734459" y="3032913"/>
            <a:ext cx="6331024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Input: Random Safe Kombination, verschlüsselt</a:t>
            </a:r>
          </a:p>
        </p:txBody>
      </p:sp>
      <p:sp>
        <p:nvSpPr>
          <p:cNvPr id="256" name="Level    4"/>
          <p:cNvSpPr txBox="1"/>
          <p:nvPr>
            <p:ph type="title" idx="4294967295"/>
          </p:nvPr>
        </p:nvSpPr>
        <p:spPr>
          <a:xfrm>
            <a:off x="2019300" y="1333500"/>
            <a:ext cx="3526533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4</a:t>
            </a:r>
          </a:p>
        </p:txBody>
      </p:sp>
      <p:sp>
        <p:nvSpPr>
          <p:cNvPr id="257" name="Level    4"/>
          <p:cNvSpPr txBox="1"/>
          <p:nvPr/>
        </p:nvSpPr>
        <p:spPr>
          <a:xfrm>
            <a:off x="2108200" y="1371600"/>
            <a:ext cx="3526533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4</a:t>
            </a:r>
          </a:p>
        </p:txBody>
      </p:sp>
      <p:pic>
        <p:nvPicPr>
          <p:cNvPr id="258" name="Screen Shot 2020-12-01 at 8.56.08 AM.png" descr="Screen Shot 2020-12-01 at 8.56.08 A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5216"/>
          <a:stretch>
            <a:fillRect/>
          </a:stretch>
        </p:blipFill>
        <p:spPr>
          <a:xfrm>
            <a:off x="7707508" y="4373443"/>
            <a:ext cx="6385099" cy="6224494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259" name="Screen Shot 2020-12-01 at 8.57.45 AM.png" descr="Screen Shot 2020-12-01 at 8.57.45 AM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7115"/>
          <a:stretch>
            <a:fillRect/>
          </a:stretch>
        </p:blipFill>
        <p:spPr>
          <a:xfrm>
            <a:off x="14380140" y="4368800"/>
            <a:ext cx="9550401" cy="4694932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60" name="3 Schlüssel → Alle Kombinationen"/>
          <p:cNvSpPr txBox="1"/>
          <p:nvPr/>
        </p:nvSpPr>
        <p:spPr>
          <a:xfrm>
            <a:off x="7734459" y="10895513"/>
            <a:ext cx="6357975" cy="86967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3 Schlüssel → Alle Kombinationen</a:t>
            </a:r>
          </a:p>
        </p:txBody>
      </p:sp>
      <p:sp>
        <p:nvSpPr>
          <p:cNvPr id="261" name="list(string.ascii_uppercase) → Liste des Alphabets erstellen &amp; dann mit Zahlen kombinieren"/>
          <p:cNvSpPr txBox="1"/>
          <p:nvPr/>
        </p:nvSpPr>
        <p:spPr>
          <a:xfrm>
            <a:off x="14382867" y="3032913"/>
            <a:ext cx="9544947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list(string.ascii_uppercase) → Liste des Alphabets erstellen &amp; dann mit Zahlen kombinieren </a:t>
            </a:r>
          </a:p>
        </p:txBody>
      </p:sp>
      <p:sp>
        <p:nvSpPr>
          <p:cNvPr id="262" name="Position in der Liste + 1 ist die Zahl für die Safe-Kombination.…"/>
          <p:cNvSpPr txBox="1"/>
          <p:nvPr/>
        </p:nvSpPr>
        <p:spPr>
          <a:xfrm>
            <a:off x="14399017" y="9361313"/>
            <a:ext cx="9544947" cy="24146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Position in der Liste + 1 ist die Zahl für die Safe-Kombination.</a:t>
            </a: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Einfachere Alternative: Manuell ein Dictionary erstellen und die keys nutzen um den Random Code zu entschlüsseln.</a:t>
            </a:r>
          </a:p>
        </p:txBody>
      </p:sp>
      <p:pic>
        <p:nvPicPr>
          <p:cNvPr id="263" name="Screen Shot 2020-12-01 at 9.19.04 AM.png" descr="Screen Shot 2020-12-01 at 9.19.04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9140" y="9298469"/>
            <a:ext cx="6018995" cy="2312938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64" name="Erstellt jedes Mal eine Random Safe Kombination"/>
          <p:cNvSpPr txBox="1"/>
          <p:nvPr/>
        </p:nvSpPr>
        <p:spPr>
          <a:xfrm>
            <a:off x="1339731" y="11967438"/>
            <a:ext cx="4692412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Erstellt jedes Mal eine Random Safe Kombination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Level   5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5</a:t>
            </a:r>
          </a:p>
        </p:txBody>
      </p:sp>
      <p:sp>
        <p:nvSpPr>
          <p:cNvPr id="268" name="Schwierigkeitsgrad - 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Schwer</a:t>
            </a:r>
          </a:p>
        </p:txBody>
      </p:sp>
      <p:sp>
        <p:nvSpPr>
          <p:cNvPr id="269" name="“DAS BILD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“DAS BILD”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Level    5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5</a:t>
            </a:r>
          </a:p>
        </p:txBody>
      </p:sp>
      <p:sp>
        <p:nvSpPr>
          <p:cNvPr id="273" name="Level    5"/>
          <p:cNvSpPr txBox="1"/>
          <p:nvPr/>
        </p:nvSpPr>
        <p:spPr>
          <a:xfrm>
            <a:off x="21082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5</a:t>
            </a:r>
          </a:p>
        </p:txBody>
      </p:sp>
      <p:sp>
        <p:nvSpPr>
          <p:cNvPr id="274" name="Rätsel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</a:t>
            </a:r>
          </a:p>
        </p:txBody>
      </p:sp>
      <p:sp>
        <p:nvSpPr>
          <p:cNvPr id="275" name="Cast…"/>
          <p:cNvSpPr txBox="1"/>
          <p:nvPr>
            <p:ph type="body" sz="quarter" idx="4294967295"/>
          </p:nvPr>
        </p:nvSpPr>
        <p:spPr>
          <a:xfrm>
            <a:off x="1257300" y="4223104"/>
            <a:ext cx="4750620" cy="4087549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Listen/Arrays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Schleifen</a:t>
            </a:r>
          </a:p>
        </p:txBody>
      </p:sp>
      <p:pic>
        <p:nvPicPr>
          <p:cNvPr id="276" name="Inhaltsplatzhalter 17" descr="Inhaltsplatzhalter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7555" y="2984886"/>
            <a:ext cx="13792826" cy="10500082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77" name="Line"/>
          <p:cNvSpPr/>
          <p:nvPr/>
        </p:nvSpPr>
        <p:spPr>
          <a:xfrm flipH="1">
            <a:off x="19604915" y="11977708"/>
            <a:ext cx="1153949" cy="1153949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Erstellen:…"/>
          <p:cNvSpPr txBox="1"/>
          <p:nvPr/>
        </p:nvSpPr>
        <p:spPr>
          <a:xfrm>
            <a:off x="9228496" y="628917"/>
            <a:ext cx="11181377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Erstellen: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Aktuelles Datum in TTMMJJJJ-Format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Array, welches die jeweiligen Zahlen des Datums enthält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 mit den 8 Zeilen des Bildes</a:t>
            </a:r>
          </a:p>
        </p:txBody>
      </p:sp>
      <p:sp>
        <p:nvSpPr>
          <p:cNvPr id="279" name="Überführen des Arrays mit dem Bild in die Task Messages und hinzufügen von Punkten abhängig von der Zahl je Element im Datums-Array → Verschieben wird „simuliert“"/>
          <p:cNvSpPr txBox="1"/>
          <p:nvPr/>
        </p:nvSpPr>
        <p:spPr>
          <a:xfrm>
            <a:off x="13059953" y="7383746"/>
            <a:ext cx="6764523" cy="24146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Überführen des Arrays mit dem Bild in die Task Messages und hinzufügen von Punkten abhängig von der Zahl je Element im Datums-Array → Verschieben wird „simuliert“</a:t>
            </a:r>
          </a:p>
        </p:txBody>
      </p:sp>
      <p:sp>
        <p:nvSpPr>
          <p:cNvPr id="280" name="Task-Messages Array übergeben an die Lösungsfunktion"/>
          <p:cNvSpPr txBox="1"/>
          <p:nvPr/>
        </p:nvSpPr>
        <p:spPr>
          <a:xfrm>
            <a:off x="20737208" y="11078271"/>
            <a:ext cx="3543738" cy="15002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Task-Messages Array übergeben an die Lösungsfunktion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284" name="Level    5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5</a:t>
            </a:r>
          </a:p>
        </p:txBody>
      </p:sp>
      <p:sp>
        <p:nvSpPr>
          <p:cNvPr id="285" name="Level    5"/>
          <p:cNvSpPr txBox="1"/>
          <p:nvPr/>
        </p:nvSpPr>
        <p:spPr>
          <a:xfrm>
            <a:off x="21082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5</a:t>
            </a:r>
          </a:p>
        </p:txBody>
      </p:sp>
      <p:pic>
        <p:nvPicPr>
          <p:cNvPr id="286" name="Inhaltsplatzhalter 8" descr="Inhaltsplatzhalter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9484" y="3626766"/>
            <a:ext cx="17575042" cy="7821792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87" name="Cast…"/>
          <p:cNvSpPr txBox="1"/>
          <p:nvPr>
            <p:ph type="body" sz="quarter" idx="4294967295"/>
          </p:nvPr>
        </p:nvSpPr>
        <p:spPr>
          <a:xfrm>
            <a:off x="1257300" y="4223104"/>
            <a:ext cx="4750620" cy="4087549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Listen/Arrays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Schleifen</a:t>
            </a:r>
          </a:p>
        </p:txBody>
      </p:sp>
      <p:sp>
        <p:nvSpPr>
          <p:cNvPr id="288" name="Erstellen:…"/>
          <p:cNvSpPr txBox="1"/>
          <p:nvPr/>
        </p:nvSpPr>
        <p:spPr>
          <a:xfrm>
            <a:off x="12073692" y="1467117"/>
            <a:ext cx="11720508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Erstellen: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 mit den Elementen 0-10, um das Bild und das Datum zu haben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Leeres Array für die korrigierten Zeilen des Bildes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Array, in dem das Datum überführt wird</a:t>
            </a:r>
          </a:p>
        </p:txBody>
      </p:sp>
      <p:sp>
        <p:nvSpPr>
          <p:cNvPr id="289" name="Zurückkonvertieren String dem Array mit den korrigieren Zeilen hinzufügen (append)"/>
          <p:cNvSpPr txBox="1"/>
          <p:nvPr/>
        </p:nvSpPr>
        <p:spPr>
          <a:xfrm>
            <a:off x="18203501" y="11617883"/>
            <a:ext cx="5638002" cy="19574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Zurückkonvertieren String dem Array mit den korrigieren Zeilen hinzufügen (append)</a:t>
            </a:r>
          </a:p>
        </p:txBody>
      </p:sp>
      <p:sp>
        <p:nvSpPr>
          <p:cNvPr id="290" name="Zurückkonvertieren in String (.join) und erneute in Variable (picture_line) packen"/>
          <p:cNvSpPr txBox="1"/>
          <p:nvPr/>
        </p:nvSpPr>
        <p:spPr>
          <a:xfrm>
            <a:off x="12288751" y="11639817"/>
            <a:ext cx="5637568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Zurückkonvertieren in String (.join) und erneute in Variable (picture_line) packen</a:t>
            </a:r>
          </a:p>
        </p:txBody>
      </p:sp>
      <p:sp>
        <p:nvSpPr>
          <p:cNvPr id="291" name="Elemente Löschen (del) → so viele, wie in den jeweiligen Datums-Element (date_from_picture[i]) angebeben"/>
          <p:cNvSpPr txBox="1"/>
          <p:nvPr/>
        </p:nvSpPr>
        <p:spPr>
          <a:xfrm>
            <a:off x="6272401" y="11617883"/>
            <a:ext cx="5737792" cy="19574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Elemente Löschen (del) → so viele, wie in den jeweiligen Datums-Element (date_from_picture[i]) angebeben</a:t>
            </a:r>
          </a:p>
        </p:txBody>
      </p:sp>
      <p:sp>
        <p:nvSpPr>
          <p:cNvPr id="292" name="Die ersten 8 Elemente des Arrays mit den verschobenen Linien durchgehen und je Element den Inhalt in eine Liste konvertieren und in Variable packen"/>
          <p:cNvSpPr txBox="1"/>
          <p:nvPr/>
        </p:nvSpPr>
        <p:spPr>
          <a:xfrm>
            <a:off x="19721813" y="7307546"/>
            <a:ext cx="3787677" cy="33290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Die ersten 8 Elemente des Arrays mit den verschobenen Linien durchgehen und je Element den Inhalt in eine Liste konvertieren und in Variable packen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Anpassung Notification und Ergebnisausgabe in escape.js"/>
          <p:cNvSpPr txBox="1"/>
          <p:nvPr/>
        </p:nvSpPr>
        <p:spPr>
          <a:xfrm>
            <a:off x="6518413" y="1112106"/>
            <a:ext cx="10061267" cy="186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Anpassung Notification und Ergebnisausgabe in escape.js</a:t>
            </a:r>
          </a:p>
        </p:txBody>
      </p:sp>
      <p:sp>
        <p:nvSpPr>
          <p:cNvPr id="296" name="Ausgabe der Notification-Message in HTML zur korrekten Darstellung des Bildes → .text(message zu .html(message)"/>
          <p:cNvSpPr txBox="1"/>
          <p:nvPr/>
        </p:nvSpPr>
        <p:spPr>
          <a:xfrm>
            <a:off x="18512772" y="3291500"/>
            <a:ext cx="4996155" cy="24146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Ausgabe der Notification-Message in HTML zur korrekten Darstellung des Bildes → .text(message zu .html(message)</a:t>
            </a:r>
          </a:p>
        </p:txBody>
      </p:sp>
      <p:sp>
        <p:nvSpPr>
          <p:cNvPr id="297" name="Notification-Message mit html (&lt;br&gt;) versehen (var html_msg)"/>
          <p:cNvSpPr txBox="1"/>
          <p:nvPr/>
        </p:nvSpPr>
        <p:spPr>
          <a:xfrm>
            <a:off x="15259377" y="6744482"/>
            <a:ext cx="5253600" cy="10430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Notification-Message mit html (&lt;br&gt;) versehen (var html_msg) </a:t>
            </a:r>
          </a:p>
        </p:txBody>
      </p:sp>
      <p:sp>
        <p:nvSpPr>
          <p:cNvPr id="298" name="Level    5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5</a:t>
            </a:r>
          </a:p>
        </p:txBody>
      </p:sp>
      <p:sp>
        <p:nvSpPr>
          <p:cNvPr id="299" name="Level    5"/>
          <p:cNvSpPr txBox="1"/>
          <p:nvPr/>
        </p:nvSpPr>
        <p:spPr>
          <a:xfrm>
            <a:off x="21082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5</a:t>
            </a:r>
          </a:p>
        </p:txBody>
      </p:sp>
      <p:pic>
        <p:nvPicPr>
          <p:cNvPr id="300" name="Grafik 14" descr="Grafik 14"/>
          <p:cNvPicPr>
            <a:picLocks noChangeAspect="1"/>
          </p:cNvPicPr>
          <p:nvPr/>
        </p:nvPicPr>
        <p:blipFill>
          <a:blip r:embed="rId3">
            <a:extLst/>
          </a:blip>
          <a:srcRect l="4010" t="4128" r="62651" b="11009"/>
          <a:stretch>
            <a:fillRect/>
          </a:stretch>
        </p:blipFill>
        <p:spPr>
          <a:xfrm>
            <a:off x="1277950" y="4949544"/>
            <a:ext cx="4409366" cy="4956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nhaltsplatzhalter 9" descr="Inhaltsplatzhalter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3274" y="3290753"/>
            <a:ext cx="11684237" cy="3175917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302" name="Grafik 12" descr="Grafik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57665" y="6743120"/>
            <a:ext cx="8430268" cy="6805157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303" name="Verarbeitung von Arrays sicherstellen, d. h. wenn die zurückgegebene Lösung ein Array ist (if … == Array) sollen die Inhalte je Element an die Notification-Message angefügt werden (forEach)"/>
          <p:cNvSpPr txBox="1"/>
          <p:nvPr/>
        </p:nvSpPr>
        <p:spPr>
          <a:xfrm>
            <a:off x="15259377" y="8065344"/>
            <a:ext cx="7973651" cy="19574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Verarbeitung von Arrays sicherstellen, d. h. wenn die zurückgegebene Lösung ein Array ist (if … == Array) sollen die Inhalte je Element an die Notification-Message angefügt werden (forEach)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Level   6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6</a:t>
            </a:r>
          </a:p>
        </p:txBody>
      </p:sp>
      <p:sp>
        <p:nvSpPr>
          <p:cNvPr id="307" name="Schwierigkeitsgrad - 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Schwer</a:t>
            </a:r>
          </a:p>
        </p:txBody>
      </p:sp>
      <p:sp>
        <p:nvSpPr>
          <p:cNvPr id="308" name="“DER CODE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“DER CODE”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7.png" descr="7.png"/>
          <p:cNvPicPr>
            <a:picLocks noChangeAspect="1"/>
          </p:cNvPicPr>
          <p:nvPr/>
        </p:nvPicPr>
        <p:blipFill>
          <a:blip r:embed="rId2">
            <a:extLst/>
          </a:blip>
          <a:srcRect l="70639" t="63020" r="7344" b="0"/>
          <a:stretch>
            <a:fillRect/>
          </a:stretch>
        </p:blipFill>
        <p:spPr>
          <a:xfrm>
            <a:off x="17879137" y="6177812"/>
            <a:ext cx="6450789" cy="758898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Die Story"/>
          <p:cNvSpPr txBox="1"/>
          <p:nvPr>
            <p:ph type="title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Die Story</a:t>
            </a:r>
          </a:p>
        </p:txBody>
      </p:sp>
      <p:sp>
        <p:nvSpPr>
          <p:cNvPr id="159" name="Wir befinden uns in London, das Jahr ist 1875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Wir befinden uns in London, das Jahr ist 1875.</a:t>
            </a:r>
          </a:p>
          <a:p>
            <a:pPr marL="0" indent="0"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Augenzeugenberichte von Monstersichtungen häufen sich. Irgendetwas Merk-würdiges geht vor sich. </a:t>
            </a:r>
          </a:p>
          <a:p>
            <a:pPr marL="0" indent="0"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Das Dasein als Ermittler*in ist nicht immer einfach, zu Weilen auch                                gefährlich. Du verspürst den fast schon gewohnten Drang. Dies ist                         ein Fall, den du einfach lösen musst.</a:t>
            </a:r>
          </a:p>
          <a:p>
            <a:pPr marL="0" indent="0"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Du machst dich auf den Weg mit den Augenzeugen zu reden                                 und das Abenteuer beginnt…</a:t>
            </a:r>
          </a:p>
        </p:txBody>
      </p:sp>
      <p:pic>
        <p:nvPicPr>
          <p:cNvPr id="160" name="5.png" descr="5.png"/>
          <p:cNvPicPr>
            <a:picLocks noChangeAspect="1"/>
          </p:cNvPicPr>
          <p:nvPr/>
        </p:nvPicPr>
        <p:blipFill>
          <a:blip r:embed="rId3">
            <a:extLst/>
          </a:blip>
          <a:srcRect l="34702" t="28507" r="37711" b="28507"/>
          <a:stretch>
            <a:fillRect/>
          </a:stretch>
        </p:blipFill>
        <p:spPr>
          <a:xfrm>
            <a:off x="15032823" y="467595"/>
            <a:ext cx="4123852" cy="4498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ätsel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</a:t>
            </a:r>
          </a:p>
        </p:txBody>
      </p:sp>
      <p:sp>
        <p:nvSpPr>
          <p:cNvPr id="312" name="Level    6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6</a:t>
            </a:r>
          </a:p>
        </p:txBody>
      </p:sp>
      <p:sp>
        <p:nvSpPr>
          <p:cNvPr id="313" name="Level    6"/>
          <p:cNvSpPr txBox="1"/>
          <p:nvPr/>
        </p:nvSpPr>
        <p:spPr>
          <a:xfrm>
            <a:off x="21209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6</a:t>
            </a:r>
          </a:p>
        </p:txBody>
      </p:sp>
      <p:sp>
        <p:nvSpPr>
          <p:cNvPr id="314" name="Methoden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Modulo-Operator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Euklidischer Algorithmus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For-Schleife</a:t>
            </a:r>
          </a:p>
        </p:txBody>
      </p:sp>
      <p:pic>
        <p:nvPicPr>
          <p:cNvPr id="315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7819" y="4127607"/>
            <a:ext cx="16404608" cy="7227495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G_F34B12A200BF-1.jpeg" descr="IMG_F34B12A200BF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0646" y="3995755"/>
            <a:ext cx="16645607" cy="871071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318" name="5.png" descr="5.png"/>
          <p:cNvPicPr>
            <a:picLocks noChangeAspect="1"/>
          </p:cNvPicPr>
          <p:nvPr/>
        </p:nvPicPr>
        <p:blipFill>
          <a:blip r:embed="rId3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Level    6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6</a:t>
            </a:r>
          </a:p>
        </p:txBody>
      </p:sp>
      <p:sp>
        <p:nvSpPr>
          <p:cNvPr id="320" name="Level    6"/>
          <p:cNvSpPr txBox="1"/>
          <p:nvPr/>
        </p:nvSpPr>
        <p:spPr>
          <a:xfrm>
            <a:off x="21209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6</a:t>
            </a:r>
          </a:p>
        </p:txBody>
      </p:sp>
      <p:sp>
        <p:nvSpPr>
          <p:cNvPr id="321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322" name="Methoden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Modulo-Operator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Euklidischer Algorithmus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For-Schleife</a:t>
            </a:r>
          </a:p>
        </p:txBody>
      </p:sp>
      <p:sp>
        <p:nvSpPr>
          <p:cNvPr id="323" name="Aufrufen der verschiedenen Funktionen"/>
          <p:cNvSpPr txBox="1"/>
          <p:nvPr/>
        </p:nvSpPr>
        <p:spPr>
          <a:xfrm>
            <a:off x="14899098" y="1644302"/>
            <a:ext cx="2608969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Aufrufen der verschiedenen Funktionen</a:t>
            </a:r>
          </a:p>
        </p:txBody>
      </p:sp>
      <p:sp>
        <p:nvSpPr>
          <p:cNvPr id="324" name="Euklidischer Algorithmus (Inverse)"/>
          <p:cNvSpPr txBox="1"/>
          <p:nvPr/>
        </p:nvSpPr>
        <p:spPr>
          <a:xfrm>
            <a:off x="17419984" y="5362851"/>
            <a:ext cx="3883930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Euklidischer Algorithmus (Inverse)</a:t>
            </a:r>
          </a:p>
        </p:txBody>
      </p:sp>
      <p:sp>
        <p:nvSpPr>
          <p:cNvPr id="325" name="Line"/>
          <p:cNvSpPr/>
          <p:nvPr/>
        </p:nvSpPr>
        <p:spPr>
          <a:xfrm flipH="1">
            <a:off x="10883395" y="3161611"/>
            <a:ext cx="4774683" cy="2134799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 flipH="1">
            <a:off x="11282278" y="6124733"/>
            <a:ext cx="6160899" cy="568247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 flipH="1">
            <a:off x="11422465" y="3134580"/>
            <a:ext cx="4267373" cy="2534728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Entschlüsselung (nur kleine Buchstaben und Sonderzeichen werden angehangen)"/>
          <p:cNvSpPr txBox="1"/>
          <p:nvPr/>
        </p:nvSpPr>
        <p:spPr>
          <a:xfrm>
            <a:off x="17419984" y="10128554"/>
            <a:ext cx="5735879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Entschlüsselung (nur kleine Buchstaben und Sonderzeichen werden angehangen)</a:t>
            </a:r>
          </a:p>
        </p:txBody>
      </p:sp>
      <p:sp>
        <p:nvSpPr>
          <p:cNvPr id="329" name="Line"/>
          <p:cNvSpPr/>
          <p:nvPr/>
        </p:nvSpPr>
        <p:spPr>
          <a:xfrm flipH="1">
            <a:off x="14007269" y="10535196"/>
            <a:ext cx="3435908" cy="284643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Level    6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6</a:t>
            </a:r>
          </a:p>
        </p:txBody>
      </p:sp>
      <p:sp>
        <p:nvSpPr>
          <p:cNvPr id="333" name="Level    6"/>
          <p:cNvSpPr txBox="1"/>
          <p:nvPr/>
        </p:nvSpPr>
        <p:spPr>
          <a:xfrm>
            <a:off x="21209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6</a:t>
            </a:r>
          </a:p>
        </p:txBody>
      </p:sp>
      <p:sp>
        <p:nvSpPr>
          <p:cNvPr id="334" name="Standalone LVL 6 –Part 1 Entschlüsselung"/>
          <p:cNvSpPr txBox="1"/>
          <p:nvPr/>
        </p:nvSpPr>
        <p:spPr>
          <a:xfrm>
            <a:off x="6565900" y="1800652"/>
            <a:ext cx="16246023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Standalone LVL 6 –Part 1 Entschlüsselung</a:t>
            </a:r>
          </a:p>
        </p:txBody>
      </p:sp>
      <p:pic>
        <p:nvPicPr>
          <p:cNvPr id="335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rcRect l="1066" t="0" r="0" b="0"/>
          <a:stretch>
            <a:fillRect/>
          </a:stretch>
        </p:blipFill>
        <p:spPr>
          <a:xfrm>
            <a:off x="5255220" y="3425491"/>
            <a:ext cx="13873540" cy="8111975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336" name="Grafik 7" descr="Grafik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0620" y="11547150"/>
            <a:ext cx="5537367" cy="1392018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nhaltsplatzhalter 6" descr="Inhaltsplatzhalt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23" y="3974008"/>
            <a:ext cx="16404114" cy="766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5.png" descr="5.png"/>
          <p:cNvPicPr>
            <a:picLocks noChangeAspect="1"/>
          </p:cNvPicPr>
          <p:nvPr/>
        </p:nvPicPr>
        <p:blipFill>
          <a:blip r:embed="rId3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Level    6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6</a:t>
            </a:r>
          </a:p>
        </p:txBody>
      </p:sp>
      <p:sp>
        <p:nvSpPr>
          <p:cNvPr id="341" name="Level    6"/>
          <p:cNvSpPr txBox="1"/>
          <p:nvPr/>
        </p:nvSpPr>
        <p:spPr>
          <a:xfrm>
            <a:off x="21209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6</a:t>
            </a:r>
          </a:p>
        </p:txBody>
      </p:sp>
      <p:sp>
        <p:nvSpPr>
          <p:cNvPr id="342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343" name="Methode zum Verschlüsseln Buchstaben Modulo-Operator…"/>
          <p:cNvSpPr txBox="1"/>
          <p:nvPr>
            <p:ph type="body" sz="half" idx="4294967295"/>
          </p:nvPr>
        </p:nvSpPr>
        <p:spPr>
          <a:xfrm>
            <a:off x="8570125" y="6502427"/>
            <a:ext cx="15092897" cy="584786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 zum Verschlüsseln Buchstaben Modulo-Operator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Keys/Schlüsselpaar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 ob Alphabet-Zeichen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Kein Alphabet-Zeichen, dann übernehme einfach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Verschlüsselung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Setze verschlüsselte Nachricht zusammen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Ausgabe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Umsetzung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Umsetzung</a:t>
            </a:r>
          </a:p>
        </p:txBody>
      </p:sp>
      <p:sp>
        <p:nvSpPr>
          <p:cNvPr id="164" name="High-Level Geschichte &amp; Rätsel…"/>
          <p:cNvSpPr txBox="1"/>
          <p:nvPr>
            <p:ph type="body" sz="half" idx="4294967295"/>
          </p:nvPr>
        </p:nvSpPr>
        <p:spPr>
          <a:xfrm>
            <a:off x="1206500" y="4248504"/>
            <a:ext cx="11892586" cy="825601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High-Level Geschichte &amp; Rätsel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Aufteilung der Level, so dass der Schwierig-keitsgrad etwa gleich verteilt ist 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1 &amp; 6 - Christoph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2 &amp; 5 - Thomas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3 &amp; 4 - Lisa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Umsetzung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Umsetzung</a:t>
            </a:r>
          </a:p>
        </p:txBody>
      </p:sp>
      <p:sp>
        <p:nvSpPr>
          <p:cNvPr id="168" name="Tool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Tools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Github + Github Desktop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VSCode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Auf separaten Branches entwickelt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Alles zusammen geführt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Coding Style beibehalten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Finetuning der 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evel   1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1</a:t>
            </a:r>
          </a:p>
        </p:txBody>
      </p:sp>
      <p:sp>
        <p:nvSpPr>
          <p:cNvPr id="172" name="Schwierigkeitsgrad - Einfach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Einfach</a:t>
            </a:r>
          </a:p>
        </p:txBody>
      </p:sp>
      <p:sp>
        <p:nvSpPr>
          <p:cNvPr id="173" name="“DAS VERSTECK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“DAS VERSTECK”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Level    1"/>
          <p:cNvSpPr txBox="1"/>
          <p:nvPr>
            <p:ph type="title" idx="4294967295"/>
          </p:nvPr>
        </p:nvSpPr>
        <p:spPr>
          <a:xfrm>
            <a:off x="2019300" y="1333500"/>
            <a:ext cx="3722589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1</a:t>
            </a:r>
          </a:p>
        </p:txBody>
      </p:sp>
      <p:sp>
        <p:nvSpPr>
          <p:cNvPr id="177" name="Level    1"/>
          <p:cNvSpPr txBox="1"/>
          <p:nvPr/>
        </p:nvSpPr>
        <p:spPr>
          <a:xfrm>
            <a:off x="2133600" y="1384300"/>
            <a:ext cx="3922029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1</a:t>
            </a:r>
          </a:p>
        </p:txBody>
      </p:sp>
      <p:sp>
        <p:nvSpPr>
          <p:cNvPr id="178" name="Rätsel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</a:t>
            </a:r>
          </a:p>
        </p:txBody>
      </p:sp>
      <p:sp>
        <p:nvSpPr>
          <p:cNvPr id="179" name="Methoden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Formeln/Algorithmen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call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append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random</a:t>
            </a:r>
          </a:p>
        </p:txBody>
      </p:sp>
      <p:pic>
        <p:nvPicPr>
          <p:cNvPr id="180" name="Inhaltsplatzhalter 14" descr="Inhaltsplatzhalter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9313" y="4285613"/>
            <a:ext cx="12016770" cy="666442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181" name="Erstellen eines Tupel/mehrere mit Random Aufruf"/>
          <p:cNvSpPr txBox="1"/>
          <p:nvPr/>
        </p:nvSpPr>
        <p:spPr>
          <a:xfrm>
            <a:off x="14798812" y="1657617"/>
            <a:ext cx="3561098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Erstellen eines Tupel/mehrere mit Random Aufruf</a:t>
            </a:r>
          </a:p>
        </p:txBody>
      </p:sp>
      <p:sp>
        <p:nvSpPr>
          <p:cNvPr id="182" name="Line"/>
          <p:cNvSpPr/>
          <p:nvPr/>
        </p:nvSpPr>
        <p:spPr>
          <a:xfrm flipH="1">
            <a:off x="13167892" y="3165977"/>
            <a:ext cx="2635508" cy="2063378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Aufruf des Tupels innerhalb des Textes als String"/>
          <p:cNvSpPr txBox="1"/>
          <p:nvPr/>
        </p:nvSpPr>
        <p:spPr>
          <a:xfrm>
            <a:off x="17491212" y="11652517"/>
            <a:ext cx="3883930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Aufruf des Tupels innerhalb des Textes als String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14952358" y="7978728"/>
            <a:ext cx="3690694" cy="3690694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evel    1"/>
          <p:cNvSpPr txBox="1"/>
          <p:nvPr>
            <p:ph type="title" idx="4294967295"/>
          </p:nvPr>
        </p:nvSpPr>
        <p:spPr>
          <a:xfrm>
            <a:off x="2019300" y="1333500"/>
            <a:ext cx="3779342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1</a:t>
            </a:r>
          </a:p>
        </p:txBody>
      </p:sp>
      <p:sp>
        <p:nvSpPr>
          <p:cNvPr id="188" name="Level    1"/>
          <p:cNvSpPr txBox="1"/>
          <p:nvPr/>
        </p:nvSpPr>
        <p:spPr>
          <a:xfrm>
            <a:off x="2133600" y="1384300"/>
            <a:ext cx="3779342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1</a:t>
            </a:r>
          </a:p>
        </p:txBody>
      </p:sp>
      <p:sp>
        <p:nvSpPr>
          <p:cNvPr id="189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190" name="Methoden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Tupel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Formeln/Algorithmen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call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append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random</a:t>
            </a:r>
          </a:p>
        </p:txBody>
      </p:sp>
      <p:sp>
        <p:nvSpPr>
          <p:cNvPr id="191" name="Aufruf der 2 Variable „m“ als List"/>
          <p:cNvSpPr txBox="1"/>
          <p:nvPr/>
        </p:nvSpPr>
        <p:spPr>
          <a:xfrm>
            <a:off x="11878431" y="1505217"/>
            <a:ext cx="2608969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Aufruf der 2 Variable „m“ als List</a:t>
            </a:r>
          </a:p>
        </p:txBody>
      </p:sp>
      <p:sp>
        <p:nvSpPr>
          <p:cNvPr id="192" name="Rückgabe von „m“ als List"/>
          <p:cNvSpPr txBox="1"/>
          <p:nvPr/>
        </p:nvSpPr>
        <p:spPr>
          <a:xfrm>
            <a:off x="12315252" y="11702216"/>
            <a:ext cx="2492000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Rückgabe von „m“ als List</a:t>
            </a:r>
          </a:p>
        </p:txBody>
      </p:sp>
      <p:pic>
        <p:nvPicPr>
          <p:cNvPr id="193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1761" y="4281389"/>
            <a:ext cx="10926012" cy="2592867"/>
          </a:xfrm>
          <a:prstGeom prst="rect">
            <a:avLst/>
          </a:prstGeom>
          <a:ln w="63500">
            <a:solidFill>
              <a:srgbClr val="85DB50"/>
            </a:solidFill>
            <a:miter lim="400000"/>
          </a:ln>
        </p:spPr>
      </p:pic>
      <p:sp>
        <p:nvSpPr>
          <p:cNvPr id="194" name="Line"/>
          <p:cNvSpPr/>
          <p:nvPr/>
        </p:nvSpPr>
        <p:spPr>
          <a:xfrm flipH="1">
            <a:off x="11349888" y="2983784"/>
            <a:ext cx="1669766" cy="1856680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H="1" flipV="1">
            <a:off x="10167429" y="6593999"/>
            <a:ext cx="2162655" cy="5116384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Anwendung der Formel mit den Werten des Tuple an das Ende der List (x,y)"/>
          <p:cNvSpPr txBox="1"/>
          <p:nvPr/>
        </p:nvSpPr>
        <p:spPr>
          <a:xfrm>
            <a:off x="18235530" y="7600985"/>
            <a:ext cx="4645930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Anwendung der Formel mit den Werten des Tuple an das Ende der List (x,y)</a:t>
            </a:r>
          </a:p>
        </p:txBody>
      </p:sp>
      <p:pic>
        <p:nvPicPr>
          <p:cNvPr id="197" name="Inhaltsplatzhalter 14" descr="Inhaltsplatzhalter 14"/>
          <p:cNvPicPr>
            <a:picLocks noChangeAspect="1"/>
          </p:cNvPicPr>
          <p:nvPr/>
        </p:nvPicPr>
        <p:blipFill>
          <a:blip r:embed="rId4">
            <a:extLst/>
          </a:blip>
          <a:srcRect l="0" t="0" r="70757" b="78904"/>
          <a:stretch>
            <a:fillRect/>
          </a:stretch>
        </p:blipFill>
        <p:spPr>
          <a:xfrm>
            <a:off x="11924867" y="7146990"/>
            <a:ext cx="6019707" cy="2408385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evel   2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2</a:t>
            </a:r>
          </a:p>
        </p:txBody>
      </p:sp>
      <p:sp>
        <p:nvSpPr>
          <p:cNvPr id="201" name="Schwierigkeitsgrad - Einfach bis mittel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Einfach bis mittelschwer</a:t>
            </a:r>
          </a:p>
        </p:txBody>
      </p:sp>
      <p:sp>
        <p:nvSpPr>
          <p:cNvPr id="202" name="“DAS KLINGELSCHILD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“DAS KLINGELSCHILD”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evel    2"/>
          <p:cNvSpPr txBox="1"/>
          <p:nvPr>
            <p:ph type="title" idx="4294967295"/>
          </p:nvPr>
        </p:nvSpPr>
        <p:spPr>
          <a:xfrm>
            <a:off x="2019300" y="1333500"/>
            <a:ext cx="3922029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2</a:t>
            </a:r>
          </a:p>
        </p:txBody>
      </p:sp>
      <p:sp>
        <p:nvSpPr>
          <p:cNvPr id="206" name="Level    2"/>
          <p:cNvSpPr txBox="1"/>
          <p:nvPr/>
        </p:nvSpPr>
        <p:spPr>
          <a:xfrm>
            <a:off x="2146300" y="1371600"/>
            <a:ext cx="3922029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2</a:t>
            </a:r>
          </a:p>
        </p:txBody>
      </p:sp>
      <p:sp>
        <p:nvSpPr>
          <p:cNvPr id="207" name="Rätsel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</a:t>
            </a:r>
          </a:p>
        </p:txBody>
      </p:sp>
      <p:sp>
        <p:nvSpPr>
          <p:cNvPr id="208" name="Cast…"/>
          <p:cNvSpPr txBox="1"/>
          <p:nvPr>
            <p:ph type="body" sz="quarter" idx="4294967295"/>
          </p:nvPr>
        </p:nvSpPr>
        <p:spPr>
          <a:xfrm>
            <a:off x="1257300" y="4223104"/>
            <a:ext cx="5101199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Listen/Arrays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(Verschachtelte) Schleifen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Libraries einbinden und anwenden</a:t>
            </a:r>
          </a:p>
        </p:txBody>
      </p:sp>
      <p:sp>
        <p:nvSpPr>
          <p:cNvPr id="209" name="Erstellen von zwei Stringvariablen mit dem Namen auf dem Klingelschild: einmal (doorbell) mit und einmal ohne Vokale (doorbell_no_vowels)"/>
          <p:cNvSpPr txBox="1"/>
          <p:nvPr/>
        </p:nvSpPr>
        <p:spPr>
          <a:xfrm>
            <a:off x="9856589" y="1175017"/>
            <a:ext cx="6418783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Erstellen von zwei Stringvariablen mit dem Namen auf dem Klingelschild: einmal (doorbell) mit und einmal ohne Vokale (doorbell_no_vowels)</a:t>
            </a:r>
          </a:p>
        </p:txBody>
      </p:sp>
      <p:sp>
        <p:nvSpPr>
          <p:cNvPr id="210" name="Ausgabe der Stringvariable ohne Vokale (soll das mystische Klingelschild repräsentieren)"/>
          <p:cNvSpPr txBox="1"/>
          <p:nvPr/>
        </p:nvSpPr>
        <p:spPr>
          <a:xfrm>
            <a:off x="7852927" y="11652517"/>
            <a:ext cx="5687652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Ausgabe der Stringvariable ohne Vokale (soll das mystische Klingelschild repräsentieren)</a:t>
            </a:r>
          </a:p>
        </p:txBody>
      </p:sp>
      <p:pic>
        <p:nvPicPr>
          <p:cNvPr id="211" name="Inhaltsplatzhalter 17" descr="Inhaltsplatzhalter 17"/>
          <p:cNvPicPr>
            <a:picLocks noChangeAspect="1"/>
          </p:cNvPicPr>
          <p:nvPr/>
        </p:nvPicPr>
        <p:blipFill>
          <a:blip r:embed="rId3">
            <a:extLst/>
          </a:blip>
          <a:srcRect l="0" t="0" r="7863" b="0"/>
          <a:stretch>
            <a:fillRect/>
          </a:stretch>
        </p:blipFill>
        <p:spPr>
          <a:xfrm>
            <a:off x="6715713" y="4161078"/>
            <a:ext cx="16047556" cy="6951174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12" name="Line"/>
          <p:cNvSpPr/>
          <p:nvPr/>
        </p:nvSpPr>
        <p:spPr>
          <a:xfrm flipH="1">
            <a:off x="10200025" y="3108378"/>
            <a:ext cx="978719" cy="1195002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Übergeben der Stringvariable mit dem vollständigen Namen an die Lösungsfunktion"/>
          <p:cNvSpPr txBox="1"/>
          <p:nvPr/>
        </p:nvSpPr>
        <p:spPr>
          <a:xfrm>
            <a:off x="18331850" y="11652517"/>
            <a:ext cx="5687651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Übergeben der Stringvariable mit dem vollständigen Namen an die Lösungsfunktion 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22016477" y="11000496"/>
            <a:ext cx="214017" cy="675543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8230113" y="6190325"/>
            <a:ext cx="1419065" cy="5485714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