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62" r:id="rId5"/>
    <p:sldId id="266" r:id="rId6"/>
    <p:sldId id="267" r:id="rId7"/>
    <p:sldId id="268" r:id="rId8"/>
    <p:sldId id="263" r:id="rId9"/>
    <p:sldId id="270" r:id="rId10"/>
    <p:sldId id="271" r:id="rId11"/>
    <p:sldId id="272" r:id="rId12"/>
    <p:sldId id="269" r:id="rId13"/>
    <p:sldId id="260" r:id="rId14"/>
    <p:sldId id="261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96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6873-FE8F-4C8E-AEE3-C7B5546A72D1}" type="datetimeFigureOut">
              <a:rPr lang="de-DE" smtClean="0"/>
              <a:t>28.11.2020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96EC9-3E0B-4B7C-80BA-0EE4B25787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458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6873-FE8F-4C8E-AEE3-C7B5546A72D1}" type="datetimeFigureOut">
              <a:rPr lang="de-DE" smtClean="0"/>
              <a:t>28.11.2020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96EC9-3E0B-4B7C-80BA-0EE4B25787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9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6873-FE8F-4C8E-AEE3-C7B5546A72D1}" type="datetimeFigureOut">
              <a:rPr lang="de-DE" smtClean="0"/>
              <a:t>28.11.2020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96EC9-3E0B-4B7C-80BA-0EE4B25787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6333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6873-FE8F-4C8E-AEE3-C7B5546A72D1}" type="datetimeFigureOut">
              <a:rPr lang="de-DE" smtClean="0"/>
              <a:t>28.11.2020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96EC9-3E0B-4B7C-80BA-0EE4B25787EE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7460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6873-FE8F-4C8E-AEE3-C7B5546A72D1}" type="datetimeFigureOut">
              <a:rPr lang="de-DE" smtClean="0"/>
              <a:t>28.11.2020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96EC9-3E0B-4B7C-80BA-0EE4B25787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722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6873-FE8F-4C8E-AEE3-C7B5546A72D1}" type="datetimeFigureOut">
              <a:rPr lang="de-DE" smtClean="0"/>
              <a:t>28.11.2020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96EC9-3E0B-4B7C-80BA-0EE4B25787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0489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6873-FE8F-4C8E-AEE3-C7B5546A72D1}" type="datetimeFigureOut">
              <a:rPr lang="de-DE" smtClean="0"/>
              <a:t>28.11.2020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96EC9-3E0B-4B7C-80BA-0EE4B25787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4370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6873-FE8F-4C8E-AEE3-C7B5546A72D1}" type="datetimeFigureOut">
              <a:rPr lang="de-DE" smtClean="0"/>
              <a:t>28.11.2020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96EC9-3E0B-4B7C-80BA-0EE4B25787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166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6873-FE8F-4C8E-AEE3-C7B5546A72D1}" type="datetimeFigureOut">
              <a:rPr lang="de-DE" smtClean="0"/>
              <a:t>28.11.2020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96EC9-3E0B-4B7C-80BA-0EE4B25787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2091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6873-FE8F-4C8E-AEE3-C7B5546A72D1}" type="datetimeFigureOut">
              <a:rPr lang="de-DE" smtClean="0"/>
              <a:t>28.11.2020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96EC9-3E0B-4B7C-80BA-0EE4B25787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609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6873-FE8F-4C8E-AEE3-C7B5546A72D1}" type="datetimeFigureOut">
              <a:rPr lang="de-DE" smtClean="0"/>
              <a:t>28.11.2020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96EC9-3E0B-4B7C-80BA-0EE4B25787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208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6873-FE8F-4C8E-AEE3-C7B5546A72D1}" type="datetimeFigureOut">
              <a:rPr lang="de-DE" smtClean="0"/>
              <a:t>28.11.2020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96EC9-3E0B-4B7C-80BA-0EE4B25787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2507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6873-FE8F-4C8E-AEE3-C7B5546A72D1}" type="datetimeFigureOut">
              <a:rPr lang="de-DE" smtClean="0"/>
              <a:t>28.11.2020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96EC9-3E0B-4B7C-80BA-0EE4B25787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4023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6873-FE8F-4C8E-AEE3-C7B5546A72D1}" type="datetimeFigureOut">
              <a:rPr lang="de-DE" smtClean="0"/>
              <a:t>28.11.2020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96EC9-3E0B-4B7C-80BA-0EE4B25787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974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6873-FE8F-4C8E-AEE3-C7B5546A72D1}" type="datetimeFigureOut">
              <a:rPr lang="de-DE" smtClean="0"/>
              <a:t>28.11.2020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96EC9-3E0B-4B7C-80BA-0EE4B25787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5531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6873-FE8F-4C8E-AEE3-C7B5546A72D1}" type="datetimeFigureOut">
              <a:rPr lang="de-DE" smtClean="0"/>
              <a:t>28.11.2020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96EC9-3E0B-4B7C-80BA-0EE4B25787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881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6873-FE8F-4C8E-AEE3-C7B5546A72D1}" type="datetimeFigureOut">
              <a:rPr lang="de-DE" smtClean="0"/>
              <a:t>28.11.2020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96EC9-3E0B-4B7C-80BA-0EE4B25787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5065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8156873-FE8F-4C8E-AEE3-C7B5546A72D1}" type="datetimeFigureOut">
              <a:rPr lang="de-DE" smtClean="0"/>
              <a:t>28.11.2020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96EC9-3E0B-4B7C-80BA-0EE4B25787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5621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D07F1-7AC2-472A-B460-49323E137A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Level 1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78D4DBD-EF6D-4825-9435-14F2310BE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390155"/>
          </a:xfrm>
        </p:spPr>
        <p:txBody>
          <a:bodyPr/>
          <a:lstStyle/>
          <a:p>
            <a:r>
              <a:rPr lang="de-DE" dirty="0"/>
              <a:t>„Das versteck“</a:t>
            </a:r>
          </a:p>
          <a:p>
            <a:endParaRPr lang="de-DE" dirty="0"/>
          </a:p>
          <a:p>
            <a:r>
              <a:rPr lang="de-DE" sz="1050" dirty="0"/>
              <a:t>Schwierigkeitsgrad - EINFACH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5686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3A32F6-92C8-4E1A-8E79-1478F1678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LERNZIELE LVL 5: Cast, Listen/Arrays, </a:t>
            </a:r>
            <a:r>
              <a:rPr lang="de-DE" sz="2400" dirty="0" err="1"/>
              <a:t>Tuple</a:t>
            </a:r>
            <a:r>
              <a:rPr lang="de-DE" sz="2400" dirty="0"/>
              <a:t>, Schleifen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96A0EA-99E6-4C63-9E98-83FE9B827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312" y="1276986"/>
            <a:ext cx="4396338" cy="576262"/>
          </a:xfrm>
        </p:spPr>
        <p:txBody>
          <a:bodyPr/>
          <a:lstStyle/>
          <a:p>
            <a:r>
              <a:rPr lang="de-DE" dirty="0"/>
              <a:t>Code Lösung: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C874576-D125-4FFD-841A-50CD5002BF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27002" y="1276986"/>
            <a:ext cx="3215272" cy="576262"/>
          </a:xfrm>
        </p:spPr>
        <p:txBody>
          <a:bodyPr/>
          <a:lstStyle/>
          <a:p>
            <a:r>
              <a:rPr lang="de-DE" dirty="0"/>
              <a:t>Erläuterung: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0CC3410-BBFD-453E-BEB3-7053B475E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67329" y="1853248"/>
            <a:ext cx="3183503" cy="4284662"/>
          </a:xfrm>
        </p:spPr>
        <p:txBody>
          <a:bodyPr>
            <a:normAutofit fontScale="77500" lnSpcReduction="20000"/>
          </a:bodyPr>
          <a:lstStyle/>
          <a:p>
            <a:r>
              <a:rPr lang="de-DE" sz="1500" dirty="0">
                <a:latin typeface="+mn-lt"/>
                <a:cs typeface="Arial" panose="020B0604020202020204" pitchFamily="34" charset="0"/>
              </a:rPr>
              <a:t>1. Erstellen: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1200" dirty="0">
                <a:latin typeface="+mn-lt"/>
                <a:cs typeface="Arial" panose="020B0604020202020204" pitchFamily="34" charset="0"/>
              </a:rPr>
              <a:t>Array mit den Elementen 0-10, um das Bild und das Datum zu haben (</a:t>
            </a:r>
            <a:r>
              <a:rPr lang="de-DE" sz="1200" dirty="0" err="1">
                <a:latin typeface="+mn-lt"/>
                <a:cs typeface="Arial" panose="020B0604020202020204" pitchFamily="34" charset="0"/>
              </a:rPr>
              <a:t>picture_lines</a:t>
            </a:r>
            <a:r>
              <a:rPr lang="de-DE" sz="1200" dirty="0">
                <a:latin typeface="+mn-lt"/>
                <a:cs typeface="Arial" panose="020B0604020202020204" pitchFamily="34" charset="0"/>
              </a:rPr>
              <a:t>)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1200" dirty="0">
                <a:latin typeface="+mn-lt"/>
                <a:cs typeface="Arial" panose="020B0604020202020204" pitchFamily="34" charset="0"/>
              </a:rPr>
              <a:t>Leeres Array für das korrigierten Zeilen des Bildes (</a:t>
            </a:r>
            <a:r>
              <a:rPr lang="de-DE" sz="1200" dirty="0" err="1">
                <a:latin typeface="+mn-lt"/>
                <a:cs typeface="Arial" panose="020B0604020202020204" pitchFamily="34" charset="0"/>
              </a:rPr>
              <a:t>aligned_picture_lines</a:t>
            </a:r>
            <a:r>
              <a:rPr lang="de-DE" sz="1200" dirty="0">
                <a:latin typeface="+mn-lt"/>
                <a:cs typeface="Arial" panose="020B0604020202020204" pitchFamily="34" charset="0"/>
              </a:rPr>
              <a:t>)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1200" dirty="0">
                <a:latin typeface="+mn-lt"/>
                <a:cs typeface="Arial" panose="020B0604020202020204" pitchFamily="34" charset="0"/>
              </a:rPr>
              <a:t>Array, in dem das Datum überführt wird (</a:t>
            </a:r>
            <a:r>
              <a:rPr lang="de-DE" sz="1200" dirty="0" err="1">
                <a:latin typeface="+mn-lt"/>
                <a:cs typeface="Arial" panose="020B0604020202020204" pitchFamily="34" charset="0"/>
              </a:rPr>
              <a:t>date_from_picture</a:t>
            </a:r>
            <a:r>
              <a:rPr lang="de-DE" sz="1200" dirty="0">
                <a:latin typeface="+mn-lt"/>
                <a:cs typeface="Arial" panose="020B0604020202020204" pitchFamily="34" charset="0"/>
              </a:rPr>
              <a:t>)</a:t>
            </a:r>
            <a:endParaRPr lang="de-DE" sz="1400" dirty="0">
              <a:latin typeface="+mn-lt"/>
              <a:cs typeface="Arial" panose="020B0604020202020204" pitchFamily="34" charset="0"/>
            </a:endParaRPr>
          </a:p>
          <a:p>
            <a:r>
              <a:rPr lang="de-DE" sz="1500" dirty="0">
                <a:latin typeface="+mn-lt"/>
                <a:cs typeface="Arial" panose="020B0604020202020204" pitchFamily="34" charset="0"/>
              </a:rPr>
              <a:t>2. Die ersten 8 Elemente des Arrays mit den verschobenen Linien durchgehen (</a:t>
            </a:r>
            <a:r>
              <a:rPr lang="de-DE" sz="1500" dirty="0" err="1">
                <a:latin typeface="+mn-lt"/>
                <a:cs typeface="Arial" panose="020B0604020202020204" pitchFamily="34" charset="0"/>
              </a:rPr>
              <a:t>for</a:t>
            </a:r>
            <a:r>
              <a:rPr lang="de-DE" sz="1500" dirty="0">
                <a:latin typeface="+mn-lt"/>
                <a:cs typeface="Arial" panose="020B0604020202020204" pitchFamily="34" charset="0"/>
              </a:rPr>
              <a:t>-Schleife mit </a:t>
            </a:r>
            <a:r>
              <a:rPr lang="de-DE" sz="1500" dirty="0" err="1">
                <a:latin typeface="+mn-lt"/>
                <a:cs typeface="Arial" panose="020B0604020202020204" pitchFamily="34" charset="0"/>
              </a:rPr>
              <a:t>enumerate</a:t>
            </a:r>
            <a:r>
              <a:rPr lang="de-DE" sz="1500" dirty="0">
                <a:latin typeface="+mn-lt"/>
                <a:cs typeface="Arial" panose="020B0604020202020204" pitchFamily="34" charset="0"/>
              </a:rPr>
              <a:t>) und je Element den Inhalt in eine Liste konvertieren und in Variable packen (</a:t>
            </a:r>
            <a:r>
              <a:rPr lang="de-DE" sz="1500" dirty="0" err="1">
                <a:latin typeface="+mn-lt"/>
                <a:cs typeface="Arial" panose="020B0604020202020204" pitchFamily="34" charset="0"/>
              </a:rPr>
              <a:t>picture_line</a:t>
            </a:r>
            <a:r>
              <a:rPr lang="de-DE" sz="1500" dirty="0">
                <a:latin typeface="+mn-lt"/>
                <a:cs typeface="Arial" panose="020B0604020202020204" pitchFamily="34" charset="0"/>
              </a:rPr>
              <a:t>)</a:t>
            </a:r>
          </a:p>
          <a:p>
            <a:r>
              <a:rPr lang="de-DE" sz="1500" dirty="0">
                <a:latin typeface="+mn-lt"/>
                <a:cs typeface="Arial" panose="020B0604020202020204" pitchFamily="34" charset="0"/>
              </a:rPr>
              <a:t>3. Elemente Löschen (del) </a:t>
            </a:r>
            <a:r>
              <a:rPr lang="de-DE" sz="1500" dirty="0">
                <a:latin typeface="+mn-lt"/>
                <a:cs typeface="Arial" panose="020B0604020202020204" pitchFamily="34" charset="0"/>
                <a:sym typeface="Wingdings" panose="05000000000000000000" pitchFamily="2" charset="2"/>
              </a:rPr>
              <a:t> so viele, wie in den jeweiligen Datums-Element (</a:t>
            </a:r>
            <a:r>
              <a:rPr lang="de-DE" sz="1500" dirty="0" err="1">
                <a:latin typeface="+mn-lt"/>
                <a:cs typeface="Arial" panose="020B0604020202020204" pitchFamily="34" charset="0"/>
                <a:sym typeface="Wingdings" panose="05000000000000000000" pitchFamily="2" charset="2"/>
              </a:rPr>
              <a:t>date_from_picture</a:t>
            </a:r>
            <a:r>
              <a:rPr lang="de-DE" sz="1500" dirty="0">
                <a:latin typeface="+mn-lt"/>
                <a:cs typeface="Arial" panose="020B0604020202020204" pitchFamily="34" charset="0"/>
                <a:sym typeface="Wingdings" panose="05000000000000000000" pitchFamily="2" charset="2"/>
              </a:rPr>
              <a:t>[i]) </a:t>
            </a:r>
            <a:r>
              <a:rPr lang="de-DE" sz="1500" dirty="0" err="1">
                <a:latin typeface="+mn-lt"/>
                <a:cs typeface="Arial" panose="020B0604020202020204" pitchFamily="34" charset="0"/>
                <a:sym typeface="Wingdings" panose="05000000000000000000" pitchFamily="2" charset="2"/>
              </a:rPr>
              <a:t>angebeben</a:t>
            </a:r>
            <a:endParaRPr lang="de-DE" sz="1500" dirty="0">
              <a:latin typeface="+mn-lt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de-DE" sz="1500" dirty="0">
                <a:latin typeface="+mn-lt"/>
                <a:cs typeface="Arial" panose="020B0604020202020204" pitchFamily="34" charset="0"/>
                <a:sym typeface="Wingdings" panose="05000000000000000000" pitchFamily="2" charset="2"/>
              </a:rPr>
              <a:t>4. Zurückkonvertieren in String (.</a:t>
            </a:r>
            <a:r>
              <a:rPr lang="de-DE" sz="1500" dirty="0" err="1">
                <a:latin typeface="+mn-lt"/>
                <a:cs typeface="Arial" panose="020B0604020202020204" pitchFamily="34" charset="0"/>
                <a:sym typeface="Wingdings" panose="05000000000000000000" pitchFamily="2" charset="2"/>
              </a:rPr>
              <a:t>join</a:t>
            </a:r>
            <a:r>
              <a:rPr lang="de-DE" sz="1500" dirty="0">
                <a:latin typeface="+mn-lt"/>
                <a:cs typeface="Arial" panose="020B0604020202020204" pitchFamily="34" charset="0"/>
                <a:sym typeface="Wingdings" panose="05000000000000000000" pitchFamily="2" charset="2"/>
              </a:rPr>
              <a:t>) und erneute in Variable (</a:t>
            </a:r>
            <a:r>
              <a:rPr lang="de-DE" sz="1500" dirty="0" err="1">
                <a:latin typeface="+mn-lt"/>
                <a:cs typeface="Arial" panose="020B0604020202020204" pitchFamily="34" charset="0"/>
                <a:sym typeface="Wingdings" panose="05000000000000000000" pitchFamily="2" charset="2"/>
              </a:rPr>
              <a:t>picture_line</a:t>
            </a:r>
            <a:r>
              <a:rPr lang="de-DE" sz="1500" dirty="0">
                <a:latin typeface="+mn-lt"/>
                <a:cs typeface="Arial" panose="020B0604020202020204" pitchFamily="34" charset="0"/>
                <a:sym typeface="Wingdings" panose="05000000000000000000" pitchFamily="2" charset="2"/>
              </a:rPr>
              <a:t>) packen</a:t>
            </a:r>
          </a:p>
          <a:p>
            <a:r>
              <a:rPr lang="de-DE" sz="1500" dirty="0">
                <a:latin typeface="+mn-lt"/>
                <a:cs typeface="Arial" panose="020B0604020202020204" pitchFamily="34" charset="0"/>
                <a:sym typeface="Wingdings" panose="05000000000000000000" pitchFamily="2" charset="2"/>
              </a:rPr>
              <a:t>5. Zurückkonvertieren String dem Array mit den korrigieren Zeilen hinzufügen (</a:t>
            </a:r>
            <a:r>
              <a:rPr lang="de-DE" sz="1500" dirty="0" err="1">
                <a:latin typeface="+mn-lt"/>
                <a:cs typeface="Arial" panose="020B0604020202020204" pitchFamily="34" charset="0"/>
                <a:sym typeface="Wingdings" panose="05000000000000000000" pitchFamily="2" charset="2"/>
              </a:rPr>
              <a:t>append</a:t>
            </a:r>
            <a:r>
              <a:rPr lang="de-DE" sz="1500" dirty="0">
                <a:latin typeface="+mn-lt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</a:p>
          <a:p>
            <a:endParaRPr lang="de-DE" sz="1500" dirty="0">
              <a:latin typeface="+mn-lt"/>
              <a:cs typeface="Arial" panose="020B0604020202020204" pitchFamily="34" charset="0"/>
            </a:endParaRPr>
          </a:p>
          <a:p>
            <a:pPr lvl="1"/>
            <a:endParaRPr lang="de-DE" sz="13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D53C6E5-B02D-4EA6-BAA0-3DAFF131DBD3}"/>
              </a:ext>
            </a:extLst>
          </p:cNvPr>
          <p:cNvSpPr txBox="1"/>
          <p:nvPr/>
        </p:nvSpPr>
        <p:spPr>
          <a:xfrm>
            <a:off x="3088433" y="3429000"/>
            <a:ext cx="38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7BB87ED-28EC-44B1-B412-F971D2CE1104}"/>
              </a:ext>
            </a:extLst>
          </p:cNvPr>
          <p:cNvSpPr txBox="1"/>
          <p:nvPr/>
        </p:nvSpPr>
        <p:spPr>
          <a:xfrm>
            <a:off x="1103312" y="279169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cs typeface="Arial" panose="020B0604020202020204" pitchFamily="34" charset="0"/>
              </a:rPr>
              <a:t>1.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1A815C3-1E94-4BD1-9FA4-4498FFC503E5}"/>
              </a:ext>
            </a:extLst>
          </p:cNvPr>
          <p:cNvSpPr txBox="1"/>
          <p:nvPr/>
        </p:nvSpPr>
        <p:spPr>
          <a:xfrm>
            <a:off x="2454841" y="3957260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cs typeface="Arial" panose="020B0604020202020204" pitchFamily="34" charset="0"/>
              </a:rPr>
              <a:t>2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9" name="Inhaltsplatzhalter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670A948E-5FB7-40D6-80DC-FB18ACD6D1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44" y="1889371"/>
            <a:ext cx="6571985" cy="2924869"/>
          </a:xfrm>
        </p:spPr>
      </p:pic>
    </p:spTree>
    <p:extLst>
      <p:ext uri="{BB962C8B-B14F-4D97-AF65-F5344CB8AC3E}">
        <p14:creationId xmlns:p14="http://schemas.microsoft.com/office/powerpoint/2010/main" val="776464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3A32F6-92C8-4E1A-8E79-1478F1678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LVL 5: Anpassung </a:t>
            </a:r>
            <a:r>
              <a:rPr lang="de-DE" sz="2400" dirty="0" err="1"/>
              <a:t>Notification</a:t>
            </a:r>
            <a:r>
              <a:rPr lang="de-DE" sz="2400" dirty="0"/>
              <a:t> und Ergebnisausgabe in escape.js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96A0EA-99E6-4C63-9E98-83FE9B827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312" y="1276986"/>
            <a:ext cx="4396338" cy="576262"/>
          </a:xfrm>
        </p:spPr>
        <p:txBody>
          <a:bodyPr/>
          <a:lstStyle/>
          <a:p>
            <a:r>
              <a:rPr lang="de-DE" dirty="0"/>
              <a:t>Code: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C874576-D125-4FFD-841A-50CD5002BF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27002" y="1276986"/>
            <a:ext cx="3215272" cy="576262"/>
          </a:xfrm>
        </p:spPr>
        <p:txBody>
          <a:bodyPr/>
          <a:lstStyle/>
          <a:p>
            <a:r>
              <a:rPr lang="de-DE" dirty="0"/>
              <a:t>Erläuterung: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0CC3410-BBFD-453E-BEB3-7053B475E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67329" y="1853248"/>
            <a:ext cx="3183503" cy="4284662"/>
          </a:xfrm>
        </p:spPr>
        <p:txBody>
          <a:bodyPr>
            <a:normAutofit/>
          </a:bodyPr>
          <a:lstStyle/>
          <a:p>
            <a:r>
              <a:rPr lang="de-DE" sz="1500" dirty="0">
                <a:latin typeface="+mn-lt"/>
                <a:cs typeface="Arial" panose="020B0604020202020204" pitchFamily="34" charset="0"/>
              </a:rPr>
              <a:t>1. Ausgabe der </a:t>
            </a:r>
            <a:r>
              <a:rPr lang="de-DE" sz="1500" dirty="0" err="1">
                <a:latin typeface="+mn-lt"/>
                <a:cs typeface="Arial" panose="020B0604020202020204" pitchFamily="34" charset="0"/>
              </a:rPr>
              <a:t>Notification</a:t>
            </a:r>
            <a:r>
              <a:rPr lang="de-DE" sz="1500" dirty="0">
                <a:latin typeface="+mn-lt"/>
                <a:cs typeface="Arial" panose="020B0604020202020204" pitchFamily="34" charset="0"/>
              </a:rPr>
              <a:t>-Message in HTML zur korrekten Darstellung des Bildes </a:t>
            </a:r>
          </a:p>
          <a:p>
            <a:pPr marL="0" indent="0">
              <a:buNone/>
            </a:pPr>
            <a:r>
              <a:rPr lang="de-DE" sz="1500" dirty="0">
                <a:latin typeface="+mn-lt"/>
                <a:cs typeface="Arial" panose="020B0604020202020204" pitchFamily="34" charset="0"/>
                <a:sym typeface="Wingdings" panose="05000000000000000000" pitchFamily="2" charset="2"/>
              </a:rPr>
              <a:t>     .</a:t>
            </a:r>
            <a:r>
              <a:rPr lang="de-DE" sz="1500" dirty="0" err="1">
                <a:latin typeface="+mn-lt"/>
                <a:cs typeface="Arial" panose="020B0604020202020204" pitchFamily="34" charset="0"/>
                <a:sym typeface="Wingdings" panose="05000000000000000000" pitchFamily="2" charset="2"/>
              </a:rPr>
              <a:t>text</a:t>
            </a:r>
            <a:r>
              <a:rPr lang="de-DE" sz="1500" dirty="0">
                <a:latin typeface="+mn-lt"/>
                <a:cs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lang="de-DE" sz="1500" dirty="0" err="1">
                <a:latin typeface="+mn-lt"/>
                <a:cs typeface="Arial" panose="020B0604020202020204" pitchFamily="34" charset="0"/>
                <a:sym typeface="Wingdings" panose="05000000000000000000" pitchFamily="2" charset="2"/>
              </a:rPr>
              <a:t>message</a:t>
            </a:r>
            <a:r>
              <a:rPr lang="de-DE" sz="1500" dirty="0">
                <a:latin typeface="+mn-lt"/>
                <a:cs typeface="Arial" panose="020B0604020202020204" pitchFamily="34" charset="0"/>
                <a:sym typeface="Wingdings" panose="05000000000000000000" pitchFamily="2" charset="2"/>
              </a:rPr>
              <a:t> zu 	.</a:t>
            </a:r>
            <a:r>
              <a:rPr lang="de-DE" sz="1500" dirty="0" err="1">
                <a:latin typeface="+mn-lt"/>
                <a:cs typeface="Arial" panose="020B0604020202020204" pitchFamily="34" charset="0"/>
                <a:sym typeface="Wingdings" panose="05000000000000000000" pitchFamily="2" charset="2"/>
              </a:rPr>
              <a:t>html</a:t>
            </a:r>
            <a:r>
              <a:rPr lang="de-DE" sz="1500" dirty="0">
                <a:latin typeface="+mn-lt"/>
                <a:cs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lang="de-DE" sz="1500" dirty="0" err="1">
                <a:latin typeface="+mn-lt"/>
                <a:cs typeface="Arial" panose="020B0604020202020204" pitchFamily="34" charset="0"/>
                <a:sym typeface="Wingdings" panose="05000000000000000000" pitchFamily="2" charset="2"/>
              </a:rPr>
              <a:t>message</a:t>
            </a:r>
            <a:r>
              <a:rPr lang="de-DE" sz="1500" dirty="0">
                <a:latin typeface="+mn-lt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</a:p>
          <a:p>
            <a:r>
              <a:rPr lang="de-DE" sz="1500" dirty="0">
                <a:latin typeface="+mn-lt"/>
                <a:cs typeface="Arial" panose="020B0604020202020204" pitchFamily="34" charset="0"/>
                <a:sym typeface="Wingdings" panose="05000000000000000000" pitchFamily="2" charset="2"/>
              </a:rPr>
              <a:t>2. </a:t>
            </a:r>
            <a:r>
              <a:rPr lang="de-DE" sz="1500" dirty="0" err="1">
                <a:latin typeface="+mn-lt"/>
                <a:cs typeface="Arial" panose="020B0604020202020204" pitchFamily="34" charset="0"/>
                <a:sym typeface="Wingdings" panose="05000000000000000000" pitchFamily="2" charset="2"/>
              </a:rPr>
              <a:t>Notification</a:t>
            </a:r>
            <a:r>
              <a:rPr lang="de-DE" sz="1500" dirty="0">
                <a:latin typeface="+mn-lt"/>
                <a:cs typeface="Arial" panose="020B0604020202020204" pitchFamily="34" charset="0"/>
                <a:sym typeface="Wingdings" panose="05000000000000000000" pitchFamily="2" charset="2"/>
              </a:rPr>
              <a:t>-Message mit </a:t>
            </a:r>
            <a:r>
              <a:rPr lang="de-DE" sz="1500" dirty="0" err="1">
                <a:latin typeface="+mn-lt"/>
                <a:cs typeface="Arial" panose="020B0604020202020204" pitchFamily="34" charset="0"/>
                <a:sym typeface="Wingdings" panose="05000000000000000000" pitchFamily="2" charset="2"/>
              </a:rPr>
              <a:t>html</a:t>
            </a:r>
            <a:r>
              <a:rPr lang="de-DE" sz="1500" dirty="0">
                <a:latin typeface="+mn-lt"/>
                <a:cs typeface="Arial" panose="020B0604020202020204" pitchFamily="34" charset="0"/>
                <a:sym typeface="Wingdings" panose="05000000000000000000" pitchFamily="2" charset="2"/>
              </a:rPr>
              <a:t> (&lt;</a:t>
            </a:r>
            <a:r>
              <a:rPr lang="de-DE" sz="1500" dirty="0" err="1">
                <a:latin typeface="+mn-lt"/>
                <a:cs typeface="Arial" panose="020B0604020202020204" pitchFamily="34" charset="0"/>
                <a:sym typeface="Wingdings" panose="05000000000000000000" pitchFamily="2" charset="2"/>
              </a:rPr>
              <a:t>br</a:t>
            </a:r>
            <a:r>
              <a:rPr lang="de-DE" sz="1500" dirty="0">
                <a:latin typeface="+mn-lt"/>
                <a:cs typeface="Arial" panose="020B0604020202020204" pitchFamily="34" charset="0"/>
                <a:sym typeface="Wingdings" panose="05000000000000000000" pitchFamily="2" charset="2"/>
              </a:rPr>
              <a:t>&gt;) versehen (</a:t>
            </a:r>
            <a:r>
              <a:rPr lang="de-DE" sz="1500" dirty="0" err="1">
                <a:latin typeface="+mn-lt"/>
                <a:cs typeface="Arial" panose="020B0604020202020204" pitchFamily="34" charset="0"/>
                <a:sym typeface="Wingdings" panose="05000000000000000000" pitchFamily="2" charset="2"/>
              </a:rPr>
              <a:t>var</a:t>
            </a:r>
            <a:r>
              <a:rPr lang="de-DE" sz="1500" dirty="0">
                <a:latin typeface="+mn-lt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de-DE" sz="1500" dirty="0" err="1">
                <a:latin typeface="+mn-lt"/>
                <a:cs typeface="Arial" panose="020B0604020202020204" pitchFamily="34" charset="0"/>
                <a:sym typeface="Wingdings" panose="05000000000000000000" pitchFamily="2" charset="2"/>
              </a:rPr>
              <a:t>html_msg</a:t>
            </a:r>
            <a:r>
              <a:rPr lang="de-DE" sz="1500" dirty="0">
                <a:latin typeface="+mn-lt"/>
                <a:cs typeface="Arial" panose="020B0604020202020204" pitchFamily="34" charset="0"/>
                <a:sym typeface="Wingdings" panose="05000000000000000000" pitchFamily="2" charset="2"/>
              </a:rPr>
              <a:t>) </a:t>
            </a:r>
            <a:endParaRPr lang="de-DE" sz="1500" dirty="0">
              <a:latin typeface="+mn-lt"/>
              <a:cs typeface="Arial" panose="020B0604020202020204" pitchFamily="34" charset="0"/>
            </a:endParaRPr>
          </a:p>
          <a:p>
            <a:r>
              <a:rPr lang="de-DE" sz="1500" dirty="0">
                <a:latin typeface="+mn-lt"/>
                <a:cs typeface="Arial" panose="020B0604020202020204" pitchFamily="34" charset="0"/>
              </a:rPr>
              <a:t>3. Verarbeitung von Arrays sicherstellen, d. h. wenn die zurückgegebene Lösung ein Array ist (</a:t>
            </a:r>
            <a:r>
              <a:rPr lang="de-DE" sz="1500" dirty="0" err="1">
                <a:latin typeface="+mn-lt"/>
                <a:cs typeface="Arial" panose="020B0604020202020204" pitchFamily="34" charset="0"/>
              </a:rPr>
              <a:t>if</a:t>
            </a:r>
            <a:r>
              <a:rPr lang="de-DE" sz="1500" dirty="0">
                <a:latin typeface="+mn-lt"/>
                <a:cs typeface="Arial" panose="020B0604020202020204" pitchFamily="34" charset="0"/>
              </a:rPr>
              <a:t> … == Array) </a:t>
            </a:r>
            <a:r>
              <a:rPr lang="de-DE" sz="1500" dirty="0">
                <a:latin typeface="+mn-lt"/>
                <a:cs typeface="Arial" panose="020B0604020202020204" pitchFamily="34" charset="0"/>
                <a:sym typeface="Wingdings" panose="05000000000000000000" pitchFamily="2" charset="2"/>
              </a:rPr>
              <a:t>sollen die Inhalte je Element an die </a:t>
            </a:r>
            <a:r>
              <a:rPr lang="de-DE" sz="1500" dirty="0" err="1">
                <a:latin typeface="+mn-lt"/>
                <a:cs typeface="Arial" panose="020B0604020202020204" pitchFamily="34" charset="0"/>
                <a:sym typeface="Wingdings" panose="05000000000000000000" pitchFamily="2" charset="2"/>
              </a:rPr>
              <a:t>Notification</a:t>
            </a:r>
            <a:r>
              <a:rPr lang="de-DE" sz="1500" dirty="0">
                <a:latin typeface="+mn-lt"/>
                <a:cs typeface="Arial" panose="020B0604020202020204" pitchFamily="34" charset="0"/>
                <a:sym typeface="Wingdings" panose="05000000000000000000" pitchFamily="2" charset="2"/>
              </a:rPr>
              <a:t>-Message angefügt werden (</a:t>
            </a:r>
            <a:r>
              <a:rPr lang="de-DE" sz="1500" dirty="0" err="1">
                <a:latin typeface="+mn-lt"/>
                <a:cs typeface="Arial" panose="020B0604020202020204" pitchFamily="34" charset="0"/>
                <a:sym typeface="Wingdings" panose="05000000000000000000" pitchFamily="2" charset="2"/>
              </a:rPr>
              <a:t>forEach</a:t>
            </a:r>
            <a:r>
              <a:rPr lang="de-DE" sz="1500" dirty="0">
                <a:latin typeface="+mn-lt"/>
                <a:cs typeface="Arial" panose="020B0604020202020204" pitchFamily="34" charset="0"/>
                <a:sym typeface="Wingdings" panose="05000000000000000000" pitchFamily="2" charset="2"/>
              </a:rPr>
              <a:t>) </a:t>
            </a:r>
          </a:p>
          <a:p>
            <a:pPr lvl="1"/>
            <a:endParaRPr lang="de-DE" sz="13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D53C6E5-B02D-4EA6-BAA0-3DAFF131DBD3}"/>
              </a:ext>
            </a:extLst>
          </p:cNvPr>
          <p:cNvSpPr txBox="1"/>
          <p:nvPr/>
        </p:nvSpPr>
        <p:spPr>
          <a:xfrm>
            <a:off x="3088433" y="3429000"/>
            <a:ext cx="38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7BB87ED-28EC-44B1-B412-F971D2CE1104}"/>
              </a:ext>
            </a:extLst>
          </p:cNvPr>
          <p:cNvSpPr txBox="1"/>
          <p:nvPr/>
        </p:nvSpPr>
        <p:spPr>
          <a:xfrm>
            <a:off x="1103312" y="279169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cs typeface="Arial" panose="020B0604020202020204" pitchFamily="34" charset="0"/>
              </a:rPr>
              <a:t>1.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1A815C3-1E94-4BD1-9FA4-4498FFC503E5}"/>
              </a:ext>
            </a:extLst>
          </p:cNvPr>
          <p:cNvSpPr txBox="1"/>
          <p:nvPr/>
        </p:nvSpPr>
        <p:spPr>
          <a:xfrm>
            <a:off x="2454841" y="3957260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cs typeface="Arial" panose="020B0604020202020204" pitchFamily="34" charset="0"/>
              </a:rPr>
              <a:t>2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0" name="Inhaltsplatzhalter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63F883EA-BD9C-4D34-A1AD-C122C18C56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65" y="1953052"/>
            <a:ext cx="4845333" cy="1317020"/>
          </a:xfrm>
        </p:spPr>
      </p:pic>
      <p:pic>
        <p:nvPicPr>
          <p:cNvPr id="13" name="Grafik 12" descr="Ein Bild, das Text enthält.&#10;&#10;Automatisch generierte Beschreibung">
            <a:extLst>
              <a:ext uri="{FF2B5EF4-FFF2-40B4-BE49-F238E27FC236}">
                <a16:creationId xmlns:a16="http://schemas.microsoft.com/office/drawing/2014/main" id="{3B1E9D80-515E-43F5-9865-1BCD0D8F1F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65" y="3371066"/>
            <a:ext cx="3441791" cy="2778314"/>
          </a:xfrm>
          <a:prstGeom prst="rect">
            <a:avLst/>
          </a:prstGeom>
        </p:spPr>
      </p:pic>
      <p:pic>
        <p:nvPicPr>
          <p:cNvPr id="15" name="Grafik 14" descr="Ein Bild, das Text enthält.&#10;&#10;Automatisch generierte Beschreibung">
            <a:extLst>
              <a:ext uri="{FF2B5EF4-FFF2-40B4-BE49-F238E27FC236}">
                <a16:creationId xmlns:a16="http://schemas.microsoft.com/office/drawing/2014/main" id="{DB0AEFA7-F30C-473C-B658-2377012C8B8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52"/>
          <a:stretch/>
        </p:blipFill>
        <p:spPr>
          <a:xfrm>
            <a:off x="4665122" y="3734762"/>
            <a:ext cx="2110766" cy="2050922"/>
          </a:xfrm>
          <a:prstGeom prst="rect">
            <a:avLst/>
          </a:prstGeom>
        </p:spPr>
      </p:pic>
      <p:sp>
        <p:nvSpPr>
          <p:cNvPr id="18" name="Textplatzhalter 2">
            <a:extLst>
              <a:ext uri="{FF2B5EF4-FFF2-40B4-BE49-F238E27FC236}">
                <a16:creationId xmlns:a16="http://schemas.microsoft.com/office/drawing/2014/main" id="{9A9B897D-F910-4B1C-B099-FCBC645C2A02}"/>
              </a:ext>
            </a:extLst>
          </p:cNvPr>
          <p:cNvSpPr txBox="1">
            <a:spLocks/>
          </p:cNvSpPr>
          <p:nvPr/>
        </p:nvSpPr>
        <p:spPr>
          <a:xfrm>
            <a:off x="4623440" y="3270071"/>
            <a:ext cx="2152447" cy="4802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400" b="0" i="0" kern="120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de-DE" dirty="0"/>
              <a:t>Ausgabe:</a:t>
            </a:r>
          </a:p>
        </p:txBody>
      </p:sp>
    </p:spTree>
    <p:extLst>
      <p:ext uri="{BB962C8B-B14F-4D97-AF65-F5344CB8AC3E}">
        <p14:creationId xmlns:p14="http://schemas.microsoft.com/office/powerpoint/2010/main" val="4198940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D07F1-7AC2-472A-B460-49323E137A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Level 6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78D4DBD-EF6D-4825-9435-14F2310BE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390155"/>
          </a:xfrm>
        </p:spPr>
        <p:txBody>
          <a:bodyPr/>
          <a:lstStyle/>
          <a:p>
            <a:r>
              <a:rPr lang="de-DE" dirty="0"/>
              <a:t>„Der Code“</a:t>
            </a:r>
          </a:p>
          <a:p>
            <a:endParaRPr lang="de-DE" dirty="0"/>
          </a:p>
          <a:p>
            <a:r>
              <a:rPr lang="de-DE" sz="1050" dirty="0"/>
              <a:t>Schwierigkeitsgrad - schwer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1418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AEA9C1-1725-413A-9321-825A374BA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LERNZIELE LVL6: Methoden, Modulo-Operator, euklidischer Algorithmus, </a:t>
            </a:r>
            <a:r>
              <a:rPr lang="de-DE" sz="2400" dirty="0" err="1"/>
              <a:t>For</a:t>
            </a:r>
            <a:r>
              <a:rPr lang="de-DE" sz="2400" dirty="0"/>
              <a:t>-Schleife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0EDE7A-1383-4F84-B696-954E8379C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312" y="1905000"/>
            <a:ext cx="5589037" cy="576262"/>
          </a:xfrm>
        </p:spPr>
        <p:txBody>
          <a:bodyPr/>
          <a:lstStyle/>
          <a:p>
            <a:r>
              <a:rPr lang="de-DE" dirty="0"/>
              <a:t>Code Rätsel: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5BF3F745-2C28-440B-BD13-BDE86E565E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03313" y="3154147"/>
            <a:ext cx="5589587" cy="246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084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F18A92-3DAE-4B83-B5FD-AC97C9CDB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LERNZIELE LVL6: Methoden, Modulo-Operator, euklidischer Algorithmus, </a:t>
            </a:r>
            <a:r>
              <a:rPr lang="de-DE" sz="2400" dirty="0" err="1"/>
              <a:t>For</a:t>
            </a:r>
            <a:r>
              <a:rPr lang="de-DE" sz="2400" dirty="0"/>
              <a:t>-Schleife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8E0138-88A1-4166-8734-D25E15DEBF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Code Lösung: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ABCBE57B-D5D3-45FE-8B8E-8D5CC824BE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41361" y="2514600"/>
            <a:ext cx="4119691" cy="3741738"/>
          </a:xfrm>
          <a:prstGeom prst="rect">
            <a:avLst/>
          </a:prstGeo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74365AF-8644-4D9D-9D5C-C8A1E52C92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92351" y="1905000"/>
            <a:ext cx="3358483" cy="576262"/>
          </a:xfrm>
        </p:spPr>
        <p:txBody>
          <a:bodyPr/>
          <a:lstStyle/>
          <a:p>
            <a:r>
              <a:rPr lang="de-DE" dirty="0"/>
              <a:t>Erläuterung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9B654D2-F3AC-4B45-B524-D03FC722EE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92351" y="2514600"/>
            <a:ext cx="3627306" cy="3741738"/>
          </a:xfrm>
        </p:spPr>
        <p:txBody>
          <a:bodyPr>
            <a:normAutofit/>
          </a:bodyPr>
          <a:lstStyle/>
          <a:p>
            <a:r>
              <a:rPr lang="de-DE" sz="1500" dirty="0"/>
              <a:t>1. Aufruf der verschiedenen Funktionen</a:t>
            </a:r>
          </a:p>
          <a:p>
            <a:r>
              <a:rPr lang="de-DE" sz="1500" dirty="0"/>
              <a:t>2. euklidische Algorithmus (Inverse)</a:t>
            </a:r>
          </a:p>
          <a:p>
            <a:r>
              <a:rPr lang="de-DE" sz="1500" dirty="0"/>
              <a:t>3. Entschlüsselung (nur kleine Buchstaben und Sonderzeichen werden angehangen)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BFA84E2-8513-4392-A17B-CAF95DB3A275}"/>
              </a:ext>
            </a:extLst>
          </p:cNvPr>
          <p:cNvSpPr txBox="1"/>
          <p:nvPr/>
        </p:nvSpPr>
        <p:spPr>
          <a:xfrm>
            <a:off x="1144555" y="2533014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cs typeface="Arial" panose="020B0604020202020204" pitchFamily="34" charset="0"/>
              </a:rPr>
              <a:t>1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9F76E88-72BE-4EA3-85D5-8AFEB4C114C7}"/>
              </a:ext>
            </a:extLst>
          </p:cNvPr>
          <p:cNvSpPr txBox="1"/>
          <p:nvPr/>
        </p:nvSpPr>
        <p:spPr>
          <a:xfrm>
            <a:off x="1324947" y="2997379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cs typeface="Arial" panose="020B0604020202020204" pitchFamily="34" charset="0"/>
              </a:rPr>
              <a:t>1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0D33BC4-6E7B-4528-BD3B-8276EE866FC8}"/>
              </a:ext>
            </a:extLst>
          </p:cNvPr>
          <p:cNvSpPr txBox="1"/>
          <p:nvPr/>
        </p:nvSpPr>
        <p:spPr>
          <a:xfrm>
            <a:off x="1408533" y="2587238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cs typeface="Arial" panose="020B0604020202020204" pitchFamily="34" charset="0"/>
              </a:rPr>
              <a:t>1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8339F66-B5C6-49CF-9DE4-793CE3A4427B}"/>
              </a:ext>
            </a:extLst>
          </p:cNvPr>
          <p:cNvSpPr txBox="1"/>
          <p:nvPr/>
        </p:nvSpPr>
        <p:spPr>
          <a:xfrm>
            <a:off x="1641799" y="3556743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cs typeface="Arial" panose="020B0604020202020204" pitchFamily="34" charset="0"/>
              </a:rPr>
              <a:t>2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4FF211B-A404-4C9E-A90D-0D135DA5BE92}"/>
              </a:ext>
            </a:extLst>
          </p:cNvPr>
          <p:cNvSpPr txBox="1"/>
          <p:nvPr/>
        </p:nvSpPr>
        <p:spPr>
          <a:xfrm>
            <a:off x="1250303" y="5286017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cs typeface="Arial" panose="020B0604020202020204" pitchFamily="34" charset="0"/>
              </a:rPr>
              <a:t>3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0039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03230E-9FC6-4E74-B06F-0C0E6278B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Solution- </a:t>
            </a:r>
            <a:r>
              <a:rPr lang="de-DE" sz="2400" dirty="0" err="1"/>
              <a:t>Standalone</a:t>
            </a:r>
            <a:r>
              <a:rPr lang="de-DE" sz="2400" dirty="0"/>
              <a:t> LVL 6 –Part 1 Entschlüsselung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F472BBC-A0A6-4EDF-B161-5A30C82CAE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066"/>
          <a:stretch/>
        </p:blipFill>
        <p:spPr>
          <a:xfrm>
            <a:off x="1177957" y="1763486"/>
            <a:ext cx="6930345" cy="405223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73D5F93-CD6E-4FBA-A475-5E9E75481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957" y="5815716"/>
            <a:ext cx="2946173" cy="74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382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7594DE-4510-4C13-9914-A11E7A5BD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Solution- </a:t>
            </a:r>
            <a:r>
              <a:rPr lang="de-DE" sz="2400" dirty="0" err="1"/>
              <a:t>Standalone</a:t>
            </a:r>
            <a:r>
              <a:rPr lang="de-DE" sz="2400" dirty="0"/>
              <a:t> LVL 6 –Part 2 Verschlüsselung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E4AA49A9-8F3D-43CE-AF25-66B1564F41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03313" y="2799185"/>
            <a:ext cx="5594069" cy="2612876"/>
          </a:xfrm>
          <a:prstGeom prst="rect">
            <a:avLst/>
          </a:prstGeom>
        </p:spPr>
      </p:pic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0899CFB-79D6-4EA7-8D78-EE077E13CC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92901" y="2514600"/>
            <a:ext cx="4690446" cy="3741738"/>
          </a:xfrm>
        </p:spPr>
        <p:txBody>
          <a:bodyPr>
            <a:normAutofit/>
          </a:bodyPr>
          <a:lstStyle/>
          <a:p>
            <a:r>
              <a:rPr lang="de-DE" sz="1500" dirty="0"/>
              <a:t>1. Methode zum Verschlüsseln Buchstaben</a:t>
            </a:r>
          </a:p>
          <a:p>
            <a:r>
              <a:rPr lang="de-DE" sz="1500" dirty="0"/>
              <a:t>2. Keys/Schlüsselpaar</a:t>
            </a:r>
          </a:p>
          <a:p>
            <a:r>
              <a:rPr lang="de-DE" sz="1500" dirty="0"/>
              <a:t>3. check ob Alphabet-Zeichen</a:t>
            </a:r>
          </a:p>
          <a:p>
            <a:r>
              <a:rPr lang="de-DE" sz="1500" dirty="0"/>
              <a:t>4.kein Alphabet-Zeichen dann übernehme einfach</a:t>
            </a:r>
          </a:p>
          <a:p>
            <a:r>
              <a:rPr lang="de-DE" sz="1500" dirty="0"/>
              <a:t>5. Verschlüsselung</a:t>
            </a:r>
          </a:p>
          <a:p>
            <a:r>
              <a:rPr lang="de-DE" sz="1500" dirty="0"/>
              <a:t>6. setze verschlüsselte Nachricht zusammen</a:t>
            </a:r>
          </a:p>
          <a:p>
            <a:r>
              <a:rPr lang="de-DE" sz="1500" dirty="0"/>
              <a:t>7. Ausgabe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0D618D1-DD95-484C-A965-53820338FE91}"/>
              </a:ext>
            </a:extLst>
          </p:cNvPr>
          <p:cNvSpPr txBox="1"/>
          <p:nvPr/>
        </p:nvSpPr>
        <p:spPr>
          <a:xfrm>
            <a:off x="1103313" y="279918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1.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C0D979D-03A7-4ADD-A7D5-E7FE2DF58E74}"/>
              </a:ext>
            </a:extLst>
          </p:cNvPr>
          <p:cNvSpPr txBox="1"/>
          <p:nvPr/>
        </p:nvSpPr>
        <p:spPr>
          <a:xfrm>
            <a:off x="1000676" y="345310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2.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CAFC07E-3B75-404E-A4CC-D72908CFC20A}"/>
              </a:ext>
            </a:extLst>
          </p:cNvPr>
          <p:cNvSpPr txBox="1"/>
          <p:nvPr/>
        </p:nvSpPr>
        <p:spPr>
          <a:xfrm>
            <a:off x="1189189" y="411517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3.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3191883-BE8E-4FE8-A929-4D6D3619EA0A}"/>
              </a:ext>
            </a:extLst>
          </p:cNvPr>
          <p:cNvSpPr txBox="1"/>
          <p:nvPr/>
        </p:nvSpPr>
        <p:spPr>
          <a:xfrm>
            <a:off x="1377702" y="424791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4.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4E568E6-9C59-4DC9-9B6F-407EEAF87C22}"/>
              </a:ext>
            </a:extLst>
          </p:cNvPr>
          <p:cNvSpPr txBox="1"/>
          <p:nvPr/>
        </p:nvSpPr>
        <p:spPr>
          <a:xfrm>
            <a:off x="1339052" y="45325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5.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FAF0A3B-8490-42E4-9F06-D5ADA3B9146B}"/>
              </a:ext>
            </a:extLst>
          </p:cNvPr>
          <p:cNvSpPr txBox="1"/>
          <p:nvPr/>
        </p:nvSpPr>
        <p:spPr>
          <a:xfrm>
            <a:off x="1339052" y="476225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6.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80202DF-C435-469A-AA7E-DF467C64FAC8}"/>
              </a:ext>
            </a:extLst>
          </p:cNvPr>
          <p:cNvSpPr txBox="1"/>
          <p:nvPr/>
        </p:nvSpPr>
        <p:spPr>
          <a:xfrm>
            <a:off x="1032670" y="507098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7.</a:t>
            </a:r>
          </a:p>
        </p:txBody>
      </p:sp>
    </p:spTree>
    <p:extLst>
      <p:ext uri="{BB962C8B-B14F-4D97-AF65-F5344CB8AC3E}">
        <p14:creationId xmlns:p14="http://schemas.microsoft.com/office/powerpoint/2010/main" val="1415997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3A32F6-92C8-4E1A-8E79-1478F1678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LERNZIELE LVL1: Methoden, List, </a:t>
            </a:r>
            <a:r>
              <a:rPr lang="de-DE" sz="2400" dirty="0" err="1"/>
              <a:t>Tuple</a:t>
            </a:r>
            <a:r>
              <a:rPr lang="de-DE" sz="2400" dirty="0"/>
              <a:t>, Formeln/Algorithmen, </a:t>
            </a:r>
            <a:r>
              <a:rPr lang="de-DE" sz="2400" dirty="0" err="1"/>
              <a:t>call</a:t>
            </a:r>
            <a:r>
              <a:rPr lang="de-DE" sz="2400" dirty="0"/>
              <a:t>, </a:t>
            </a:r>
            <a:r>
              <a:rPr lang="de-DE" sz="2400" dirty="0" err="1"/>
              <a:t>append</a:t>
            </a:r>
            <a:r>
              <a:rPr lang="de-DE" sz="2400" dirty="0"/>
              <a:t>, </a:t>
            </a:r>
            <a:r>
              <a:rPr lang="de-DE" sz="2400" dirty="0" err="1"/>
              <a:t>random</a:t>
            </a:r>
            <a:r>
              <a:rPr lang="de-DE" sz="2400" dirty="0"/>
              <a:t>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96A0EA-99E6-4C63-9E98-83FE9B8275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Code Rätsel: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C874576-D125-4FFD-841A-50CD5002BF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35562" y="1905000"/>
            <a:ext cx="3215272" cy="576262"/>
          </a:xfrm>
        </p:spPr>
        <p:txBody>
          <a:bodyPr/>
          <a:lstStyle/>
          <a:p>
            <a:r>
              <a:rPr lang="de-DE" dirty="0"/>
              <a:t>Erläuterung: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0CC3410-BBFD-453E-BEB3-7053B475E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67330" y="2481262"/>
            <a:ext cx="3183503" cy="4284662"/>
          </a:xfrm>
        </p:spPr>
        <p:txBody>
          <a:bodyPr>
            <a:normAutofit/>
          </a:bodyPr>
          <a:lstStyle/>
          <a:p>
            <a:r>
              <a:rPr lang="de-DE" sz="1500" dirty="0">
                <a:latin typeface="+mn-lt"/>
                <a:cs typeface="Arial" panose="020B0604020202020204" pitchFamily="34" charset="0"/>
              </a:rPr>
              <a:t>1. Erstellen eines Tupel/mehrere mit Radom Aufruf</a:t>
            </a:r>
          </a:p>
          <a:p>
            <a:r>
              <a:rPr lang="de-DE" sz="1500" dirty="0">
                <a:latin typeface="+mn-lt"/>
                <a:cs typeface="Arial" panose="020B0604020202020204" pitchFamily="34" charset="0"/>
              </a:rPr>
              <a:t>2. Aufruf des </a:t>
            </a:r>
            <a:r>
              <a:rPr lang="de-DE" sz="1500" dirty="0" err="1">
                <a:latin typeface="+mn-lt"/>
                <a:cs typeface="Arial" panose="020B0604020202020204" pitchFamily="34" charset="0"/>
              </a:rPr>
              <a:t>Tuple</a:t>
            </a:r>
            <a:r>
              <a:rPr lang="de-DE" sz="1500" dirty="0">
                <a:latin typeface="+mn-lt"/>
                <a:cs typeface="Arial" panose="020B0604020202020204" pitchFamily="34" charset="0"/>
              </a:rPr>
              <a:t> innerhalb des Textes als String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D53C6E5-B02D-4EA6-BAA0-3DAFF131DBD3}"/>
              </a:ext>
            </a:extLst>
          </p:cNvPr>
          <p:cNvSpPr txBox="1"/>
          <p:nvPr/>
        </p:nvSpPr>
        <p:spPr>
          <a:xfrm>
            <a:off x="3088433" y="3429000"/>
            <a:ext cx="38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A8A5313-5338-4D98-A48D-7BFBA3BF4A04}"/>
              </a:ext>
            </a:extLst>
          </p:cNvPr>
          <p:cNvSpPr txBox="1"/>
          <p:nvPr/>
        </p:nvSpPr>
        <p:spPr>
          <a:xfrm>
            <a:off x="3700478" y="4850363"/>
            <a:ext cx="38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</a:t>
            </a:r>
          </a:p>
        </p:txBody>
      </p:sp>
      <p:pic>
        <p:nvPicPr>
          <p:cNvPr id="15" name="Inhaltsplatzhalter 14">
            <a:extLst>
              <a:ext uri="{FF2B5EF4-FFF2-40B4-BE49-F238E27FC236}">
                <a16:creationId xmlns:a16="http://schemas.microsoft.com/office/drawing/2014/main" id="{84E5EC54-5ACC-44CC-BC84-3FEFCE78B0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03313" y="2533014"/>
            <a:ext cx="5544034" cy="3074684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F7BB87ED-28EC-44B1-B412-F971D2CE1104}"/>
              </a:ext>
            </a:extLst>
          </p:cNvPr>
          <p:cNvSpPr txBox="1"/>
          <p:nvPr/>
        </p:nvSpPr>
        <p:spPr>
          <a:xfrm>
            <a:off x="1103312" y="279169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cs typeface="Arial" panose="020B0604020202020204" pitchFamily="34" charset="0"/>
              </a:rPr>
              <a:t>1.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1A815C3-1E94-4BD1-9FA4-4498FFC503E5}"/>
              </a:ext>
            </a:extLst>
          </p:cNvPr>
          <p:cNvSpPr txBox="1"/>
          <p:nvPr/>
        </p:nvSpPr>
        <p:spPr>
          <a:xfrm>
            <a:off x="2454841" y="3957260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cs typeface="Arial" panose="020B0604020202020204" pitchFamily="34" charset="0"/>
              </a:rPr>
              <a:t>2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8344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5299F0-C5AB-4167-8F9C-E8434C002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LERNZIELE LVL1: Methoden, List, </a:t>
            </a:r>
            <a:r>
              <a:rPr lang="de-DE" sz="2400" dirty="0" err="1"/>
              <a:t>Tuple</a:t>
            </a:r>
            <a:r>
              <a:rPr lang="de-DE" sz="2400" dirty="0"/>
              <a:t>, Formeln/Algorithmen, </a:t>
            </a:r>
            <a:r>
              <a:rPr lang="de-DE" sz="2400" dirty="0" err="1"/>
              <a:t>call</a:t>
            </a:r>
            <a:r>
              <a:rPr lang="de-DE" sz="2400" dirty="0"/>
              <a:t>, </a:t>
            </a:r>
            <a:r>
              <a:rPr lang="de-DE" sz="2400" dirty="0" err="1"/>
              <a:t>append</a:t>
            </a:r>
            <a:r>
              <a:rPr lang="de-DE" sz="2400" dirty="0"/>
              <a:t>, </a:t>
            </a:r>
            <a:r>
              <a:rPr lang="de-DE" sz="2400" dirty="0" err="1"/>
              <a:t>random</a:t>
            </a:r>
            <a:r>
              <a:rPr lang="de-DE" sz="2400" dirty="0"/>
              <a:t>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6B85EF-8E74-4637-8A95-3E87C149BA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Code Lösung: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E6D4481-AE44-48B0-B000-C7C88CA35D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03313" y="3863884"/>
            <a:ext cx="4395787" cy="1043170"/>
          </a:xfrm>
          <a:prstGeom prst="rect">
            <a:avLst/>
          </a:prstGeo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243750-CF09-49A1-A14D-979EECFA28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905000"/>
            <a:ext cx="3954834" cy="576262"/>
          </a:xfrm>
        </p:spPr>
        <p:txBody>
          <a:bodyPr/>
          <a:lstStyle/>
          <a:p>
            <a:r>
              <a:rPr lang="de-DE" dirty="0"/>
              <a:t>Erläuterung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A6B5F9C-97AA-4049-B87A-AB13E22B04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514600"/>
            <a:ext cx="3954834" cy="3741738"/>
          </a:xfrm>
        </p:spPr>
        <p:txBody>
          <a:bodyPr>
            <a:normAutofit/>
          </a:bodyPr>
          <a:lstStyle/>
          <a:p>
            <a:r>
              <a:rPr lang="de-DE" sz="1500" dirty="0"/>
              <a:t>1. Aufruf der</a:t>
            </a:r>
          </a:p>
          <a:p>
            <a:r>
              <a:rPr lang="de-DE" sz="1500" dirty="0"/>
              <a:t>2 Variable „m“ als List</a:t>
            </a:r>
          </a:p>
          <a:p>
            <a:r>
              <a:rPr lang="de-DE" sz="1500" dirty="0"/>
              <a:t>3. Anwendung der Formel mit den Werten des </a:t>
            </a:r>
            <a:r>
              <a:rPr lang="de-DE" sz="1500" dirty="0" err="1"/>
              <a:t>Tuple</a:t>
            </a:r>
            <a:r>
              <a:rPr lang="de-DE" sz="1500" dirty="0"/>
              <a:t> an das Ende der List (</a:t>
            </a:r>
            <a:r>
              <a:rPr lang="de-DE" sz="1500" dirty="0" err="1"/>
              <a:t>x,y</a:t>
            </a:r>
            <a:r>
              <a:rPr lang="de-DE" sz="1500" dirty="0"/>
              <a:t>)</a:t>
            </a:r>
          </a:p>
          <a:p>
            <a:endParaRPr lang="de-DE" sz="1500" dirty="0"/>
          </a:p>
          <a:p>
            <a:endParaRPr lang="de-DE" sz="1500" dirty="0"/>
          </a:p>
          <a:p>
            <a:r>
              <a:rPr lang="de-DE" sz="1500" dirty="0"/>
              <a:t>4. Rückgabe von „m“ als List</a:t>
            </a:r>
          </a:p>
        </p:txBody>
      </p:sp>
      <p:pic>
        <p:nvPicPr>
          <p:cNvPr id="8" name="Inhaltsplatzhalter 14">
            <a:extLst>
              <a:ext uri="{FF2B5EF4-FFF2-40B4-BE49-F238E27FC236}">
                <a16:creationId xmlns:a16="http://schemas.microsoft.com/office/drawing/2014/main" id="{631478C1-6F12-42C1-A36A-17D1F4ECF1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0757" b="78904"/>
          <a:stretch/>
        </p:blipFill>
        <p:spPr>
          <a:xfrm>
            <a:off x="7415275" y="3778879"/>
            <a:ext cx="1878014" cy="75136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E170461D-D21D-48E6-8F0E-6BF3F9D33C15}"/>
              </a:ext>
            </a:extLst>
          </p:cNvPr>
          <p:cNvSpPr txBox="1"/>
          <p:nvPr/>
        </p:nvSpPr>
        <p:spPr>
          <a:xfrm>
            <a:off x="886409" y="3730007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cs typeface="Arial" panose="020B0604020202020204" pitchFamily="34" charset="0"/>
              </a:rPr>
              <a:t>1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283F6F3-72D6-493A-A6B5-BF8BD0671833}"/>
              </a:ext>
            </a:extLst>
          </p:cNvPr>
          <p:cNvSpPr txBox="1"/>
          <p:nvPr/>
        </p:nvSpPr>
        <p:spPr>
          <a:xfrm>
            <a:off x="1103313" y="3905541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cs typeface="Arial" panose="020B0604020202020204" pitchFamily="34" charset="0"/>
              </a:rPr>
              <a:t>2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C9A912-27BB-4D79-8DCF-355B14DF4969}"/>
              </a:ext>
            </a:extLst>
          </p:cNvPr>
          <p:cNvSpPr txBox="1"/>
          <p:nvPr/>
        </p:nvSpPr>
        <p:spPr>
          <a:xfrm>
            <a:off x="1093853" y="4131864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cs typeface="Arial" panose="020B0604020202020204" pitchFamily="34" charset="0"/>
              </a:rPr>
              <a:t>3.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E116481-3A6A-4F50-A96A-DE722A2BD586}"/>
              </a:ext>
            </a:extLst>
          </p:cNvPr>
          <p:cNvSpPr txBox="1"/>
          <p:nvPr/>
        </p:nvSpPr>
        <p:spPr>
          <a:xfrm>
            <a:off x="1093724" y="4555985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cs typeface="Arial" panose="020B0604020202020204" pitchFamily="34" charset="0"/>
              </a:rPr>
              <a:t>4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2622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03230E-9FC6-4E74-B06F-0C0E6278B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Solution - </a:t>
            </a:r>
            <a:r>
              <a:rPr lang="de-DE" sz="2400" dirty="0" err="1"/>
              <a:t>Standalone</a:t>
            </a:r>
            <a:r>
              <a:rPr lang="de-DE" sz="2400" dirty="0"/>
              <a:t> LVL 1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D05627-5823-497A-BAA9-CB64DDC7A1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0E7223F-FDD1-44B1-BBCF-C161E1B075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6FB95CA-C0B4-4852-A128-6AAABCE2B1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0C4FAAD-1D4A-4980-89BE-3EC62CF2240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7859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D07F1-7AC2-472A-B460-49323E137A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Level 2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78D4DBD-EF6D-4825-9435-14F2310BE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390155"/>
          </a:xfrm>
        </p:spPr>
        <p:txBody>
          <a:bodyPr/>
          <a:lstStyle/>
          <a:p>
            <a:r>
              <a:rPr lang="de-DE" dirty="0"/>
              <a:t>„Das KLINGELSCHILD“</a:t>
            </a:r>
          </a:p>
          <a:p>
            <a:endParaRPr lang="de-DE" dirty="0"/>
          </a:p>
          <a:p>
            <a:r>
              <a:rPr lang="de-DE" sz="1050" dirty="0"/>
              <a:t>Schwierigkeitsgrad – EINFACH bis Mittelschwer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6765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3A32F6-92C8-4E1A-8E79-1478F1678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LERNZIELE LVL 2: Cast, Listen/Arrays, </a:t>
            </a:r>
            <a:r>
              <a:rPr lang="de-DE" sz="2400" dirty="0" err="1"/>
              <a:t>Tuple</a:t>
            </a:r>
            <a:r>
              <a:rPr lang="de-DE" sz="2400" dirty="0"/>
              <a:t>, (verschachtelte) Schleifen, Libraries einbinden und anwenden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96A0EA-99E6-4C63-9E98-83FE9B827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1683" y="1545047"/>
            <a:ext cx="4396338" cy="576262"/>
          </a:xfrm>
        </p:spPr>
        <p:txBody>
          <a:bodyPr/>
          <a:lstStyle/>
          <a:p>
            <a:r>
              <a:rPr lang="de-DE" dirty="0"/>
              <a:t>Code Rätsel: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C874576-D125-4FFD-841A-50CD5002BF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35562" y="1539100"/>
            <a:ext cx="3215272" cy="576262"/>
          </a:xfrm>
        </p:spPr>
        <p:txBody>
          <a:bodyPr/>
          <a:lstStyle/>
          <a:p>
            <a:r>
              <a:rPr lang="de-DE" dirty="0"/>
              <a:t>Erläuterung: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0CC3410-BBFD-453E-BEB3-7053B475E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157397" y="2142929"/>
            <a:ext cx="3183503" cy="4284662"/>
          </a:xfrm>
        </p:spPr>
        <p:txBody>
          <a:bodyPr>
            <a:normAutofit/>
          </a:bodyPr>
          <a:lstStyle/>
          <a:p>
            <a:r>
              <a:rPr lang="de-DE" sz="1500" dirty="0">
                <a:latin typeface="+mn-lt"/>
                <a:cs typeface="Arial" panose="020B0604020202020204" pitchFamily="34" charset="0"/>
              </a:rPr>
              <a:t>1. Erstellen von zwei Stringvariablen mit dem Namen auf dem Klingelschild: einmal (</a:t>
            </a:r>
            <a:r>
              <a:rPr lang="de-DE" sz="1500" dirty="0" err="1">
                <a:latin typeface="+mn-lt"/>
                <a:cs typeface="Arial" panose="020B0604020202020204" pitchFamily="34" charset="0"/>
              </a:rPr>
              <a:t>doorbell</a:t>
            </a:r>
            <a:r>
              <a:rPr lang="de-DE" sz="1500" dirty="0">
                <a:latin typeface="+mn-lt"/>
                <a:cs typeface="Arial" panose="020B0604020202020204" pitchFamily="34" charset="0"/>
              </a:rPr>
              <a:t>) mit und einmal ohne Vokale (</a:t>
            </a:r>
            <a:r>
              <a:rPr lang="de-DE" sz="1500" dirty="0" err="1">
                <a:latin typeface="+mn-lt"/>
                <a:cs typeface="Arial" panose="020B0604020202020204" pitchFamily="34" charset="0"/>
              </a:rPr>
              <a:t>doorbell_no_vowels</a:t>
            </a:r>
            <a:r>
              <a:rPr lang="de-DE" sz="1500" dirty="0">
                <a:latin typeface="+mn-lt"/>
                <a:cs typeface="Arial" panose="020B0604020202020204" pitchFamily="34" charset="0"/>
              </a:rPr>
              <a:t>)</a:t>
            </a:r>
          </a:p>
          <a:p>
            <a:r>
              <a:rPr lang="de-DE" sz="1500" dirty="0">
                <a:latin typeface="+mn-lt"/>
                <a:cs typeface="Arial" panose="020B0604020202020204" pitchFamily="34" charset="0"/>
              </a:rPr>
              <a:t>2. Ausgabe der Stringvariable ohne Vokale (soll das mystische Klingelschild repräsentieren)</a:t>
            </a:r>
          </a:p>
          <a:p>
            <a:r>
              <a:rPr lang="de-DE" sz="1500" dirty="0">
                <a:latin typeface="+mn-lt"/>
                <a:cs typeface="Arial" panose="020B0604020202020204" pitchFamily="34" charset="0"/>
              </a:rPr>
              <a:t>3. Übergeben der Stringvariable mit dem vollständigen Namen an die Lösungsfunktion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D53C6E5-B02D-4EA6-BAA0-3DAFF131DBD3}"/>
              </a:ext>
            </a:extLst>
          </p:cNvPr>
          <p:cNvSpPr txBox="1"/>
          <p:nvPr/>
        </p:nvSpPr>
        <p:spPr>
          <a:xfrm>
            <a:off x="3088433" y="3429000"/>
            <a:ext cx="38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A8A5313-5338-4D98-A48D-7BFBA3BF4A04}"/>
              </a:ext>
            </a:extLst>
          </p:cNvPr>
          <p:cNvSpPr txBox="1"/>
          <p:nvPr/>
        </p:nvSpPr>
        <p:spPr>
          <a:xfrm>
            <a:off x="3700478" y="4850363"/>
            <a:ext cx="38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7BB87ED-28EC-44B1-B412-F971D2CE1104}"/>
              </a:ext>
            </a:extLst>
          </p:cNvPr>
          <p:cNvSpPr txBox="1"/>
          <p:nvPr/>
        </p:nvSpPr>
        <p:spPr>
          <a:xfrm>
            <a:off x="1103312" y="279169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cs typeface="Arial" panose="020B0604020202020204" pitchFamily="34" charset="0"/>
              </a:rPr>
              <a:t>1.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1A815C3-1E94-4BD1-9FA4-4498FFC503E5}"/>
              </a:ext>
            </a:extLst>
          </p:cNvPr>
          <p:cNvSpPr txBox="1"/>
          <p:nvPr/>
        </p:nvSpPr>
        <p:spPr>
          <a:xfrm>
            <a:off x="2454841" y="3957260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cs typeface="Arial" panose="020B0604020202020204" pitchFamily="34" charset="0"/>
              </a:rPr>
              <a:t>2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8" name="Inhaltsplatzhalter 17" descr="Ein Bild, das Text enthält.&#10;&#10;Automatisch generierte Beschreibung">
            <a:extLst>
              <a:ext uri="{FF2B5EF4-FFF2-40B4-BE49-F238E27FC236}">
                <a16:creationId xmlns:a16="http://schemas.microsoft.com/office/drawing/2014/main" id="{26D865FB-578F-4D42-803B-1A2D613A5C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64"/>
          <a:stretch/>
        </p:blipFill>
        <p:spPr>
          <a:xfrm>
            <a:off x="305119" y="2142929"/>
            <a:ext cx="6790717" cy="2941473"/>
          </a:xfrm>
        </p:spPr>
      </p:pic>
    </p:spTree>
    <p:extLst>
      <p:ext uri="{BB962C8B-B14F-4D97-AF65-F5344CB8AC3E}">
        <p14:creationId xmlns:p14="http://schemas.microsoft.com/office/powerpoint/2010/main" val="410770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3A32F6-92C8-4E1A-8E79-1478F1678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LERNZIELE LVL 2: Cast, Listen/Arrays, </a:t>
            </a:r>
            <a:r>
              <a:rPr lang="de-DE" sz="2400" dirty="0" err="1"/>
              <a:t>Tuple</a:t>
            </a:r>
            <a:r>
              <a:rPr lang="de-DE" sz="2400" dirty="0"/>
              <a:t>, (verschachtelte) Schleifen, Libraries einbinden und anwenden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96A0EA-99E6-4C63-9E98-83FE9B827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313" y="1482968"/>
            <a:ext cx="4396338" cy="576262"/>
          </a:xfrm>
        </p:spPr>
        <p:txBody>
          <a:bodyPr/>
          <a:lstStyle/>
          <a:p>
            <a:r>
              <a:rPr lang="de-DE" dirty="0"/>
              <a:t>Code Lösung: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C874576-D125-4FFD-841A-50CD5002BF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35562" y="1482968"/>
            <a:ext cx="3215272" cy="576262"/>
          </a:xfrm>
        </p:spPr>
        <p:txBody>
          <a:bodyPr/>
          <a:lstStyle/>
          <a:p>
            <a:r>
              <a:rPr lang="de-DE" dirty="0"/>
              <a:t>Erläuterung: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0CC3410-BBFD-453E-BEB3-7053B475E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67330" y="2059230"/>
            <a:ext cx="3183503" cy="4284662"/>
          </a:xfrm>
        </p:spPr>
        <p:txBody>
          <a:bodyPr>
            <a:normAutofit fontScale="92500" lnSpcReduction="10000"/>
          </a:bodyPr>
          <a:lstStyle/>
          <a:p>
            <a:r>
              <a:rPr lang="de-DE" sz="1500" dirty="0">
                <a:latin typeface="+mn-lt"/>
                <a:cs typeface="Arial" panose="020B0604020202020204" pitchFamily="34" charset="0"/>
              </a:rPr>
              <a:t>1. Erstellen:</a:t>
            </a:r>
          </a:p>
          <a:p>
            <a:pPr marL="685800" lvl="1">
              <a:buFontTx/>
              <a:buChar char="-"/>
            </a:pPr>
            <a:r>
              <a:rPr lang="de-DE" sz="1300" dirty="0">
                <a:latin typeface="+mn-lt"/>
                <a:cs typeface="Arial" panose="020B0604020202020204" pitchFamily="34" charset="0"/>
              </a:rPr>
              <a:t>Array mit allen vokalen in alphabetischer Reihenfolge (</a:t>
            </a:r>
            <a:r>
              <a:rPr lang="de-DE" sz="1300" dirty="0" err="1">
                <a:latin typeface="+mn-lt"/>
                <a:cs typeface="Arial" panose="020B0604020202020204" pitchFamily="34" charset="0"/>
              </a:rPr>
              <a:t>vowels_alphabetical_order</a:t>
            </a:r>
            <a:r>
              <a:rPr lang="de-DE" sz="1300" dirty="0">
                <a:latin typeface="+mn-lt"/>
                <a:cs typeface="Arial" panose="020B0604020202020204" pitchFamily="34" charset="0"/>
              </a:rPr>
              <a:t>)</a:t>
            </a:r>
          </a:p>
          <a:p>
            <a:pPr marL="685800" lvl="1">
              <a:buFontTx/>
              <a:buChar char="-"/>
            </a:pPr>
            <a:r>
              <a:rPr lang="de-DE" sz="1300" dirty="0">
                <a:latin typeface="+mn-lt"/>
                <a:cs typeface="Arial" panose="020B0604020202020204" pitchFamily="34" charset="0"/>
              </a:rPr>
              <a:t>Leeres Array für die Vokale in der richtigen Reihenfolge wie sie im Namen vorkommen (</a:t>
            </a:r>
            <a:r>
              <a:rPr lang="de-DE" sz="1300" dirty="0" err="1">
                <a:latin typeface="+mn-lt"/>
                <a:cs typeface="Arial" panose="020B0604020202020204" pitchFamily="34" charset="0"/>
              </a:rPr>
              <a:t>doorbell_solution_vowels</a:t>
            </a:r>
            <a:r>
              <a:rPr lang="de-DE" sz="1300">
                <a:latin typeface="+mn-lt"/>
                <a:cs typeface="Arial" panose="020B0604020202020204" pitchFamily="34" charset="0"/>
              </a:rPr>
              <a:t>)</a:t>
            </a:r>
            <a:endParaRPr lang="de-DE" sz="1300" dirty="0">
              <a:latin typeface="+mn-lt"/>
              <a:cs typeface="Arial" panose="020B0604020202020204" pitchFamily="34" charset="0"/>
            </a:endParaRPr>
          </a:p>
          <a:p>
            <a:r>
              <a:rPr lang="de-DE" sz="1500" dirty="0">
                <a:latin typeface="+mn-lt"/>
                <a:cs typeface="Arial" panose="020B0604020202020204" pitchFamily="34" charset="0"/>
              </a:rPr>
              <a:t>2. Extrahieren der Vokale aus </a:t>
            </a:r>
            <a:r>
              <a:rPr lang="de-DE" sz="1500" dirty="0" err="1">
                <a:latin typeface="+mn-lt"/>
                <a:cs typeface="Arial" panose="020B0604020202020204" pitchFamily="34" charset="0"/>
              </a:rPr>
              <a:t>vollst</a:t>
            </a:r>
            <a:r>
              <a:rPr lang="de-DE" sz="1500" dirty="0">
                <a:latin typeface="+mn-lt"/>
                <a:cs typeface="Arial" panose="020B0604020202020204" pitchFamily="34" charset="0"/>
              </a:rPr>
              <a:t>. Namen (</a:t>
            </a:r>
            <a:r>
              <a:rPr lang="de-DE" sz="1500" dirty="0" err="1">
                <a:latin typeface="+mn-lt"/>
                <a:cs typeface="Arial" panose="020B0604020202020204" pitchFamily="34" charset="0"/>
              </a:rPr>
              <a:t>for</a:t>
            </a:r>
            <a:r>
              <a:rPr lang="de-DE" sz="1500" dirty="0">
                <a:latin typeface="+mn-lt"/>
                <a:cs typeface="Arial" panose="020B0604020202020204" pitchFamily="34" charset="0"/>
              </a:rPr>
              <a:t>-Schleife)</a:t>
            </a:r>
          </a:p>
          <a:p>
            <a:r>
              <a:rPr lang="de-DE" sz="1500" dirty="0">
                <a:latin typeface="+mn-lt"/>
                <a:cs typeface="Arial" panose="020B0604020202020204" pitchFamily="34" charset="0"/>
              </a:rPr>
              <a:t>3. Alle Kombinationen (</a:t>
            </a:r>
            <a:r>
              <a:rPr lang="de-DE" sz="1500" dirty="0" err="1">
                <a:latin typeface="+mn-lt"/>
                <a:cs typeface="Arial" panose="020B0604020202020204" pitchFamily="34" charset="0"/>
              </a:rPr>
              <a:t>list</a:t>
            </a:r>
            <a:r>
              <a:rPr lang="de-DE" sz="1500" dirty="0">
                <a:latin typeface="+mn-lt"/>
                <a:cs typeface="Arial" panose="020B0604020202020204" pitchFamily="34" charset="0"/>
              </a:rPr>
              <a:t>(</a:t>
            </a:r>
            <a:r>
              <a:rPr lang="de-DE" sz="1500" dirty="0" err="1">
                <a:latin typeface="+mn-lt"/>
                <a:cs typeface="Arial" panose="020B0604020202020204" pitchFamily="34" charset="0"/>
              </a:rPr>
              <a:t>product</a:t>
            </a:r>
            <a:r>
              <a:rPr lang="de-DE" sz="1500" dirty="0">
                <a:latin typeface="+mn-lt"/>
                <a:cs typeface="Arial" panose="020B0604020202020204" pitchFamily="34" charset="0"/>
              </a:rPr>
              <a:t>…))erstellen und in Liste (</a:t>
            </a:r>
            <a:r>
              <a:rPr lang="de-DE" sz="1500" dirty="0" err="1">
                <a:latin typeface="+mn-lt"/>
                <a:cs typeface="Arial" panose="020B0604020202020204" pitchFamily="34" charset="0"/>
              </a:rPr>
              <a:t>combinations_list</a:t>
            </a:r>
            <a:r>
              <a:rPr lang="de-DE" sz="1500" dirty="0">
                <a:latin typeface="+mn-lt"/>
                <a:cs typeface="Arial" panose="020B0604020202020204" pitchFamily="34" charset="0"/>
              </a:rPr>
              <a:t>) überführen </a:t>
            </a:r>
          </a:p>
          <a:p>
            <a:r>
              <a:rPr lang="de-DE" sz="1500" dirty="0">
                <a:latin typeface="+mn-lt"/>
                <a:cs typeface="Arial" panose="020B0604020202020204" pitchFamily="34" charset="0"/>
              </a:rPr>
              <a:t>4. Die Liste durchiterieren (</a:t>
            </a:r>
            <a:r>
              <a:rPr lang="de-DE" sz="1500" dirty="0" err="1">
                <a:latin typeface="+mn-lt"/>
                <a:cs typeface="Arial" panose="020B0604020202020204" pitchFamily="34" charset="0"/>
              </a:rPr>
              <a:t>for</a:t>
            </a:r>
            <a:r>
              <a:rPr lang="de-DE" sz="1500" dirty="0">
                <a:latin typeface="+mn-lt"/>
                <a:cs typeface="Arial" panose="020B0604020202020204" pitchFamily="34" charset="0"/>
              </a:rPr>
              <a:t>-Schleife) und die Position (</a:t>
            </a:r>
            <a:r>
              <a:rPr lang="de-DE" sz="1500" dirty="0" err="1">
                <a:latin typeface="+mn-lt"/>
                <a:cs typeface="Arial" panose="020B0604020202020204" pitchFamily="34" charset="0"/>
              </a:rPr>
              <a:t>position_counter</a:t>
            </a:r>
            <a:r>
              <a:rPr lang="de-DE" sz="1500" dirty="0">
                <a:latin typeface="+mn-lt"/>
                <a:cs typeface="Arial" panose="020B0604020202020204" pitchFamily="34" charset="0"/>
              </a:rPr>
              <a:t>), an der die richtige Kombination (aus Schritt 2) steht, ausgeben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D53C6E5-B02D-4EA6-BAA0-3DAFF131DBD3}"/>
              </a:ext>
            </a:extLst>
          </p:cNvPr>
          <p:cNvSpPr txBox="1"/>
          <p:nvPr/>
        </p:nvSpPr>
        <p:spPr>
          <a:xfrm>
            <a:off x="3088433" y="3006968"/>
            <a:ext cx="38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A8A5313-5338-4D98-A48D-7BFBA3BF4A04}"/>
              </a:ext>
            </a:extLst>
          </p:cNvPr>
          <p:cNvSpPr txBox="1"/>
          <p:nvPr/>
        </p:nvSpPr>
        <p:spPr>
          <a:xfrm>
            <a:off x="3700478" y="4428331"/>
            <a:ext cx="38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7BB87ED-28EC-44B1-B412-F971D2CE1104}"/>
              </a:ext>
            </a:extLst>
          </p:cNvPr>
          <p:cNvSpPr txBox="1"/>
          <p:nvPr/>
        </p:nvSpPr>
        <p:spPr>
          <a:xfrm>
            <a:off x="1103312" y="2369664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cs typeface="Arial" panose="020B0604020202020204" pitchFamily="34" charset="0"/>
              </a:rPr>
              <a:t>1.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1A815C3-1E94-4BD1-9FA4-4498FFC503E5}"/>
              </a:ext>
            </a:extLst>
          </p:cNvPr>
          <p:cNvSpPr txBox="1"/>
          <p:nvPr/>
        </p:nvSpPr>
        <p:spPr>
          <a:xfrm>
            <a:off x="2454841" y="3535228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cs typeface="Arial" panose="020B0604020202020204" pitchFamily="34" charset="0"/>
              </a:rPr>
              <a:t>2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8" name="Inhaltsplatzhalter 17" descr="Ein Bild, das Text enthält.&#10;&#10;Automatisch generierte Beschreibung">
            <a:extLst>
              <a:ext uri="{FF2B5EF4-FFF2-40B4-BE49-F238E27FC236}">
                <a16:creationId xmlns:a16="http://schemas.microsoft.com/office/drawing/2014/main" id="{1970890F-98F2-4413-9CA3-30FE954204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72" y="2117450"/>
            <a:ext cx="6413534" cy="3265391"/>
          </a:xfrm>
        </p:spPr>
      </p:pic>
    </p:spTree>
    <p:extLst>
      <p:ext uri="{BB962C8B-B14F-4D97-AF65-F5344CB8AC3E}">
        <p14:creationId xmlns:p14="http://schemas.microsoft.com/office/powerpoint/2010/main" val="2607861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D07F1-7AC2-472A-B460-49323E137A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Level 5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78D4DBD-EF6D-4825-9435-14F2310BE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390155"/>
          </a:xfrm>
        </p:spPr>
        <p:txBody>
          <a:bodyPr/>
          <a:lstStyle/>
          <a:p>
            <a:r>
              <a:rPr lang="de-DE" dirty="0"/>
              <a:t>„</a:t>
            </a:r>
            <a:r>
              <a:rPr lang="de-DE" dirty="0" err="1"/>
              <a:t>dAs</a:t>
            </a:r>
            <a:r>
              <a:rPr lang="de-DE" dirty="0"/>
              <a:t> </a:t>
            </a:r>
            <a:r>
              <a:rPr lang="de-DE" dirty="0" err="1"/>
              <a:t>bild</a:t>
            </a:r>
            <a:r>
              <a:rPr lang="de-DE" dirty="0"/>
              <a:t>“</a:t>
            </a:r>
          </a:p>
          <a:p>
            <a:endParaRPr lang="de-DE" dirty="0"/>
          </a:p>
          <a:p>
            <a:r>
              <a:rPr lang="de-DE" sz="1050" dirty="0"/>
              <a:t>Schwierigkeitsgrad - schwer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119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3A32F6-92C8-4E1A-8E79-1478F1678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LERNZIELE LVL 5: Cast, Listen/Arrays, </a:t>
            </a:r>
            <a:r>
              <a:rPr lang="de-DE" sz="2400" dirty="0" err="1"/>
              <a:t>Tuple</a:t>
            </a:r>
            <a:r>
              <a:rPr lang="de-DE" sz="2400" dirty="0"/>
              <a:t>, Schleifen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96A0EA-99E6-4C63-9E98-83FE9B827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7744" y="1341633"/>
            <a:ext cx="4396338" cy="576262"/>
          </a:xfrm>
        </p:spPr>
        <p:txBody>
          <a:bodyPr/>
          <a:lstStyle/>
          <a:p>
            <a:r>
              <a:rPr lang="de-DE" dirty="0"/>
              <a:t>Code Rätsel: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C874576-D125-4FFD-841A-50CD5002BF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67330" y="1341633"/>
            <a:ext cx="3215272" cy="576262"/>
          </a:xfrm>
        </p:spPr>
        <p:txBody>
          <a:bodyPr/>
          <a:lstStyle/>
          <a:p>
            <a:r>
              <a:rPr lang="de-DE" dirty="0"/>
              <a:t>Erläuterung: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0CC3410-BBFD-453E-BEB3-7053B475E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24465" y="1999595"/>
            <a:ext cx="3183503" cy="4284662"/>
          </a:xfrm>
        </p:spPr>
        <p:txBody>
          <a:bodyPr>
            <a:normAutofit lnSpcReduction="10000"/>
          </a:bodyPr>
          <a:lstStyle/>
          <a:p>
            <a:r>
              <a:rPr lang="de-DE" sz="1500" dirty="0">
                <a:latin typeface="+mn-lt"/>
                <a:cs typeface="Arial" panose="020B0604020202020204" pitchFamily="34" charset="0"/>
              </a:rPr>
              <a:t>1. Erstellen: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1200" dirty="0">
                <a:latin typeface="+mn-lt"/>
                <a:cs typeface="Arial" panose="020B0604020202020204" pitchFamily="34" charset="0"/>
              </a:rPr>
              <a:t>aktuelles Datum in TTMMJJJJ-Format (d, </a:t>
            </a:r>
            <a:r>
              <a:rPr lang="de-DE" sz="1200" dirty="0" err="1">
                <a:latin typeface="+mn-lt"/>
                <a:cs typeface="Arial" panose="020B0604020202020204" pitchFamily="34" charset="0"/>
              </a:rPr>
              <a:t>d_num_raw</a:t>
            </a:r>
            <a:r>
              <a:rPr lang="de-DE" sz="1200" dirty="0">
                <a:latin typeface="+mn-lt"/>
                <a:cs typeface="Arial" panose="020B0604020202020204" pitchFamily="34" charset="0"/>
              </a:rPr>
              <a:t>)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1200" dirty="0">
                <a:latin typeface="+mn-lt"/>
                <a:cs typeface="Arial" panose="020B0604020202020204" pitchFamily="34" charset="0"/>
              </a:rPr>
              <a:t>Array, welches die jeweiligen Zahlen des Datums enthält (</a:t>
            </a:r>
            <a:r>
              <a:rPr lang="de-DE" sz="1200" dirty="0" err="1">
                <a:latin typeface="+mn-lt"/>
                <a:cs typeface="Arial" panose="020B0604020202020204" pitchFamily="34" charset="0"/>
              </a:rPr>
              <a:t>d_num</a:t>
            </a:r>
            <a:r>
              <a:rPr lang="de-DE" sz="1200" dirty="0">
                <a:latin typeface="+mn-lt"/>
                <a:cs typeface="Arial" panose="020B0604020202020204" pitchFamily="34" charset="0"/>
              </a:rPr>
              <a:t>)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1200" dirty="0">
                <a:latin typeface="+mn-lt"/>
                <a:cs typeface="Arial" panose="020B0604020202020204" pitchFamily="34" charset="0"/>
              </a:rPr>
              <a:t>Array mit den 8 Zeilen des Bildes</a:t>
            </a:r>
            <a:r>
              <a:rPr lang="de-DE" sz="1400" dirty="0">
                <a:latin typeface="+mn-lt"/>
                <a:cs typeface="Arial" panose="020B0604020202020204" pitchFamily="34" charset="0"/>
              </a:rPr>
              <a:t> (</a:t>
            </a:r>
            <a:r>
              <a:rPr lang="de-DE" sz="1400" dirty="0" err="1">
                <a:latin typeface="+mn-lt"/>
                <a:cs typeface="Arial" panose="020B0604020202020204" pitchFamily="34" charset="0"/>
              </a:rPr>
              <a:t>static_chars</a:t>
            </a:r>
            <a:r>
              <a:rPr lang="de-DE" sz="1400" dirty="0">
                <a:latin typeface="+mn-lt"/>
                <a:cs typeface="Arial" panose="020B0604020202020204" pitchFamily="34" charset="0"/>
              </a:rPr>
              <a:t>)</a:t>
            </a:r>
          </a:p>
          <a:p>
            <a:r>
              <a:rPr lang="de-DE" sz="1500" dirty="0">
                <a:latin typeface="+mn-lt"/>
                <a:cs typeface="Arial" panose="020B0604020202020204" pitchFamily="34" charset="0"/>
              </a:rPr>
              <a:t>2. Überführen des Arrays mit dem Bild in die Task Messages und hinzufügen von Punkten abhängig von der Zahl je Element im Datums-Array </a:t>
            </a:r>
            <a:r>
              <a:rPr lang="de-DE" sz="1500" dirty="0">
                <a:latin typeface="+mn-lt"/>
                <a:cs typeface="Arial" panose="020B0604020202020204" pitchFamily="34" charset="0"/>
                <a:sym typeface="Wingdings" panose="05000000000000000000" pitchFamily="2" charset="2"/>
              </a:rPr>
              <a:t> Verschieben wird „simuliert“</a:t>
            </a:r>
            <a:endParaRPr lang="de-DE" sz="1500" dirty="0">
              <a:latin typeface="+mn-lt"/>
              <a:cs typeface="Arial" panose="020B0604020202020204" pitchFamily="34" charset="0"/>
            </a:endParaRPr>
          </a:p>
          <a:p>
            <a:r>
              <a:rPr lang="de-DE" sz="1500" dirty="0">
                <a:latin typeface="+mn-lt"/>
                <a:cs typeface="Arial" panose="020B0604020202020204" pitchFamily="34" charset="0"/>
              </a:rPr>
              <a:t>3. Task-Messages Array übergeben an die Lösungsfunktion</a:t>
            </a:r>
          </a:p>
          <a:p>
            <a:pPr lvl="1"/>
            <a:endParaRPr lang="de-DE" sz="13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D53C6E5-B02D-4EA6-BAA0-3DAFF131DBD3}"/>
              </a:ext>
            </a:extLst>
          </p:cNvPr>
          <p:cNvSpPr txBox="1"/>
          <p:nvPr/>
        </p:nvSpPr>
        <p:spPr>
          <a:xfrm>
            <a:off x="3088433" y="3429000"/>
            <a:ext cx="38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A8A5313-5338-4D98-A48D-7BFBA3BF4A04}"/>
              </a:ext>
            </a:extLst>
          </p:cNvPr>
          <p:cNvSpPr txBox="1"/>
          <p:nvPr/>
        </p:nvSpPr>
        <p:spPr>
          <a:xfrm>
            <a:off x="3700478" y="4850363"/>
            <a:ext cx="38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7BB87ED-28EC-44B1-B412-F971D2CE1104}"/>
              </a:ext>
            </a:extLst>
          </p:cNvPr>
          <p:cNvSpPr txBox="1"/>
          <p:nvPr/>
        </p:nvSpPr>
        <p:spPr>
          <a:xfrm>
            <a:off x="1103312" y="2791696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cs typeface="Arial" panose="020B0604020202020204" pitchFamily="34" charset="0"/>
              </a:rPr>
              <a:t>1.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1A815C3-1E94-4BD1-9FA4-4498FFC503E5}"/>
              </a:ext>
            </a:extLst>
          </p:cNvPr>
          <p:cNvSpPr txBox="1"/>
          <p:nvPr/>
        </p:nvSpPr>
        <p:spPr>
          <a:xfrm>
            <a:off x="2454841" y="3957260"/>
            <a:ext cx="72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cs typeface="Arial" panose="020B0604020202020204" pitchFamily="34" charset="0"/>
              </a:rPr>
              <a:t>2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8" name="Inhaltsplatzhalter 17" descr="Ein Bild, das Text enthält.&#10;&#10;Automatisch generierte Beschreibung">
            <a:extLst>
              <a:ext uri="{FF2B5EF4-FFF2-40B4-BE49-F238E27FC236}">
                <a16:creationId xmlns:a16="http://schemas.microsoft.com/office/drawing/2014/main" id="{BC24B495-1D4B-4D7F-A0F1-5419349A12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14" y="1917895"/>
            <a:ext cx="5628299" cy="4284662"/>
          </a:xfrm>
        </p:spPr>
      </p:pic>
    </p:spTree>
    <p:extLst>
      <p:ext uri="{BB962C8B-B14F-4D97-AF65-F5344CB8AC3E}">
        <p14:creationId xmlns:p14="http://schemas.microsoft.com/office/powerpoint/2010/main" val="39975017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883</Words>
  <Application>Microsoft Office PowerPoint</Application>
  <PresentationFormat>Breitbild</PresentationFormat>
  <Paragraphs>133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Symbol</vt:lpstr>
      <vt:lpstr>Wingdings 3</vt:lpstr>
      <vt:lpstr>Ion</vt:lpstr>
      <vt:lpstr>Level 1</vt:lpstr>
      <vt:lpstr>LERNZIELE LVL1: Methoden, List, Tuple, Formeln/Algorithmen, call, append, random </vt:lpstr>
      <vt:lpstr>LERNZIELE LVL1: Methoden, List, Tuple, Formeln/Algorithmen, call, append, random </vt:lpstr>
      <vt:lpstr>Solution - Standalone LVL 1</vt:lpstr>
      <vt:lpstr>Level 2</vt:lpstr>
      <vt:lpstr>LERNZIELE LVL 2: Cast, Listen/Arrays, Tuple, (verschachtelte) Schleifen, Libraries einbinden und anwenden</vt:lpstr>
      <vt:lpstr>LERNZIELE LVL 2: Cast, Listen/Arrays, Tuple, (verschachtelte) Schleifen, Libraries einbinden und anwenden</vt:lpstr>
      <vt:lpstr>Level 5</vt:lpstr>
      <vt:lpstr>LERNZIELE LVL 5: Cast, Listen/Arrays, Tuple, Schleifen</vt:lpstr>
      <vt:lpstr>LERNZIELE LVL 5: Cast, Listen/Arrays, Tuple, Schleifen</vt:lpstr>
      <vt:lpstr>LVL 5: Anpassung Notification und Ergebnisausgabe in escape.js</vt:lpstr>
      <vt:lpstr>Level 6</vt:lpstr>
      <vt:lpstr>LERNZIELE LVL6: Methoden, Modulo-Operator, euklidischer Algorithmus, For-Schleife</vt:lpstr>
      <vt:lpstr>LERNZIELE LVL6: Methoden, Modulo-Operator, euklidischer Algorithmus, For-Schleife</vt:lpstr>
      <vt:lpstr>Solution- Standalone LVL 6 –Part 1 Entschlüsselung</vt:lpstr>
      <vt:lpstr>Solution- Standalone LVL 6 –Part 2 Verschlüsselung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 1</dc:title>
  <dc:creator>Christoph</dc:creator>
  <cp:lastModifiedBy>thomas reimann</cp:lastModifiedBy>
  <cp:revision>15</cp:revision>
  <dcterms:created xsi:type="dcterms:W3CDTF">2020-11-13T10:29:51Z</dcterms:created>
  <dcterms:modified xsi:type="dcterms:W3CDTF">2020-11-28T22:00:41Z</dcterms:modified>
</cp:coreProperties>
</file>