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64" autoAdjust="0"/>
    <p:restoredTop sz="96377" autoAdjust="0"/>
  </p:normalViewPr>
  <p:slideViewPr>
    <p:cSldViewPr>
      <p:cViewPr>
        <p:scale>
          <a:sx n="130" d="100"/>
          <a:sy n="130" d="100"/>
        </p:scale>
        <p:origin x="1022" y="-53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6B353-732F-4A63-A197-584FD35D249A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8279D-5155-42AF-828E-ADE03DC46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74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</a:t>
            </a:r>
            <a:r>
              <a:rPr lang="en-US" baseline="0" dirty="0" smtClean="0"/>
              <a:t> to get contact names for new projects.  Ask Donna who ultimately will set-up the new projects in TRAX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8279D-5155-42AF-828E-ADE03DC4607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2103-56F6-4F31-9C13-E04B679BFFC3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51EA-2976-4EE7-A00A-BAD00F566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7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2103-56F6-4F31-9C13-E04B679BFFC3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51EA-2976-4EE7-A00A-BAD00F566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9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52637"/>
            <a:ext cx="2263140" cy="7516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52637"/>
            <a:ext cx="6621780" cy="7516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2103-56F6-4F31-9C13-E04B679BFFC3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51EA-2976-4EE7-A00A-BAD00F566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0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2103-56F6-4F31-9C13-E04B679BFFC3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51EA-2976-4EE7-A00A-BAD00F566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8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2103-56F6-4F31-9C13-E04B679BFFC3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51EA-2976-4EE7-A00A-BAD00F566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1"/>
            <a:ext cx="444246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1"/>
            <a:ext cx="444246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2103-56F6-4F31-9C13-E04B679BFFC3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51EA-2976-4EE7-A00A-BAD00F566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2103-56F6-4F31-9C13-E04B679BFFC3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51EA-2976-4EE7-A00A-BAD00F566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2103-56F6-4F31-9C13-E04B679BFFC3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51EA-2976-4EE7-A00A-BAD00F566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3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2103-56F6-4F31-9C13-E04B679BFFC3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51EA-2976-4EE7-A00A-BAD00F566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3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2103-56F6-4F31-9C13-E04B679BFFC3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51EA-2976-4EE7-A00A-BAD00F566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2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4"/>
            <a:ext cx="6035040" cy="912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2103-56F6-4F31-9C13-E04B679BFFC3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51EA-2976-4EE7-A00A-BAD00F566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5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1"/>
            <a:ext cx="90525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92103-56F6-4F31-9C13-E04B679BFFC3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551EA-2976-4EE7-A00A-BAD00F566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6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00300" y="330200"/>
            <a:ext cx="6617709" cy="6444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2195" b="1" dirty="0" smtClean="0">
                <a:solidFill>
                  <a:srgbClr val="2B2A29"/>
                </a:solidFill>
                <a:latin typeface="Arial"/>
              </a:rPr>
              <a:t>Manager Guidelines for Accurate Time Reporting </a:t>
            </a:r>
          </a:p>
          <a:p>
            <a:pPr>
              <a:lnSpc>
                <a:spcPts val="26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6400" y="876300"/>
            <a:ext cx="3040897" cy="3302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55" b="1" dirty="0" smtClean="0">
                <a:solidFill>
                  <a:srgbClr val="FEFFFF"/>
                </a:solidFill>
                <a:latin typeface="Arial"/>
              </a:rPr>
              <a:t>Why Should I Care About Accurate Reporting? </a:t>
            </a:r>
          </a:p>
          <a:p>
            <a:pPr>
              <a:lnSpc>
                <a:spcPts val="1200"/>
              </a:lnSpc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400" y="1181100"/>
            <a:ext cx="274915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10" smtClean="0">
                <a:solidFill>
                  <a:srgbClr val="2B2A29"/>
                </a:solidFill>
                <a:latin typeface="Arial"/>
              </a:rPr>
              <a:t>Allocating our people</a:t>
            </a:r>
            <a:r>
              <a:rPr lang="en-US" sz="810" smtClean="0">
                <a:solidFill>
                  <a:srgbClr val="2B2A29"/>
                </a:solidFill>
                <a:latin typeface="Arial"/>
                <a:cs typeface="Arial"/>
              </a:rPr>
              <a:t>’s time spent on projects is a reflection </a:t>
            </a:r>
            <a:br>
              <a:rPr lang="en-US" sz="810" smtClean="0">
                <a:solidFill>
                  <a:srgbClr val="2B2A29"/>
                </a:solidFill>
                <a:latin typeface="Arial"/>
                <a:cs typeface="Arial"/>
              </a:rPr>
            </a:br>
            <a:r>
              <a:rPr lang="en-US" sz="810" smtClean="0">
                <a:solidFill>
                  <a:srgbClr val="2B2A29"/>
                </a:solidFill>
                <a:latin typeface="Arial"/>
                <a:cs typeface="Arial"/>
              </a:rPr>
              <a:t>of our efforts and project accounting. Accurate resource </a:t>
            </a:r>
          </a:p>
          <a:p>
            <a:pPr>
              <a:lnSpc>
                <a:spcPts val="900"/>
              </a:lnSpc>
            </a:pPr>
            <a:endParaRPr lang="en-US" sz="810">
              <a:solidFill>
                <a:srgbClr val="2B2A29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400" y="1422400"/>
            <a:ext cx="2765181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10" dirty="0" smtClean="0">
                <a:solidFill>
                  <a:srgbClr val="2B2A29"/>
                </a:solidFill>
                <a:latin typeface="Arial"/>
              </a:rPr>
              <a:t>reporting provides a more realistic reflection of your team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’s </a:t>
            </a:r>
            <a:b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</a:b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efforts and allows the department to plan more effectively in </a:t>
            </a:r>
            <a:b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</a:b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alignment with our strategic priorities. Project resources are </a:t>
            </a:r>
            <a:b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</a:b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divided into activities according to the chart below: </a:t>
            </a:r>
          </a:p>
          <a:p>
            <a:pPr>
              <a:lnSpc>
                <a:spcPts val="900"/>
              </a:lnSpc>
            </a:pPr>
            <a:endParaRPr lang="en-US" sz="810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400" y="2159000"/>
            <a:ext cx="1402885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340" b="1" dirty="0" smtClean="0">
                <a:solidFill>
                  <a:srgbClr val="FEFFFF"/>
                </a:solidFill>
                <a:latin typeface="Arial"/>
              </a:rPr>
              <a:t>ATG Work Types </a:t>
            </a:r>
          </a:p>
          <a:p>
            <a:pPr>
              <a:lnSpc>
                <a:spcPts val="1600"/>
              </a:lnSpc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9900" y="2527300"/>
            <a:ext cx="2511906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219200" algn="l"/>
              </a:tabLst>
              <a:defRPr/>
            </a:pPr>
            <a:r>
              <a:rPr lang="en-US" sz="865" b="1" dirty="0" smtClean="0">
                <a:solidFill>
                  <a:srgbClr val="2B2A29"/>
                </a:solidFill>
                <a:latin typeface="Arial"/>
              </a:rPr>
              <a:t>Work Type 1 (KTLO) </a:t>
            </a:r>
            <a:r>
              <a:rPr lang="en-US" sz="865" dirty="0" smtClean="0">
                <a:solidFill>
                  <a:srgbClr val="2B2A29"/>
                </a:solidFill>
                <a:latin typeface="Arial"/>
              </a:rPr>
              <a:t>	&lt;$10K and never CapEx 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219200" algn="l"/>
              </a:tabLst>
              <a:defRPr/>
            </a:pPr>
            <a:endParaRPr lang="en-US" sz="865" b="1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9100" y="2895600"/>
            <a:ext cx="1671933" cy="2853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65" dirty="0" smtClean="0">
                <a:solidFill>
                  <a:srgbClr val="2B2A29"/>
                </a:solidFill>
                <a:latin typeface="Arial"/>
              </a:rPr>
              <a:t>&lt;$25K; never CapEx; No training, </a:t>
            </a:r>
          </a:p>
          <a:p>
            <a:pPr>
              <a:lnSpc>
                <a:spcPts val="1000"/>
              </a:lnSpc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59199" y="876300"/>
            <a:ext cx="2737061" cy="3077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55" b="1" dirty="0" smtClean="0">
                <a:solidFill>
                  <a:srgbClr val="FEFFFF"/>
                </a:solidFill>
                <a:latin typeface="Arial"/>
              </a:rPr>
              <a:t>Remediating Timesheets</a:t>
            </a:r>
            <a:endParaRPr lang="en-US" sz="1055" b="1" dirty="0" smtClean="0">
              <a:solidFill>
                <a:srgbClr val="FEFFFF"/>
              </a:solidFill>
              <a:latin typeface="Arial"/>
            </a:endParaRPr>
          </a:p>
          <a:p>
            <a:pPr>
              <a:lnSpc>
                <a:spcPts val="1200"/>
              </a:lnSpc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59200" y="1143000"/>
            <a:ext cx="2749151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770" b="1" dirty="0">
                <a:solidFill>
                  <a:srgbClr val="2B2A29"/>
                </a:solidFill>
                <a:latin typeface="Arial"/>
                <a:cs typeface="Arial"/>
              </a:rPr>
              <a:t>Not Submitted or Missing</a:t>
            </a:r>
            <a:r>
              <a:rPr lang="en-US" sz="770" dirty="0">
                <a:solidFill>
                  <a:srgbClr val="2B2A29"/>
                </a:solidFill>
                <a:latin typeface="Arial"/>
                <a:cs typeface="Arial"/>
              </a:rPr>
              <a:t>:  FTE’s and </a:t>
            </a:r>
            <a:r>
              <a:rPr lang="en-US" sz="770" dirty="0" smtClean="0">
                <a:solidFill>
                  <a:srgbClr val="2B2A29"/>
                </a:solidFill>
                <a:latin typeface="Arial"/>
                <a:cs typeface="Arial"/>
              </a:rPr>
              <a:t>contractors </a:t>
            </a:r>
            <a:r>
              <a:rPr lang="en-US" sz="770" dirty="0">
                <a:solidFill>
                  <a:srgbClr val="2B2A29"/>
                </a:solidFill>
                <a:latin typeface="Arial"/>
                <a:cs typeface="Arial"/>
              </a:rPr>
              <a:t>(or </a:t>
            </a:r>
          </a:p>
          <a:p>
            <a:pPr>
              <a:lnSpc>
                <a:spcPts val="900"/>
              </a:lnSpc>
            </a:pPr>
            <a:r>
              <a:rPr lang="en-US" sz="770" dirty="0">
                <a:solidFill>
                  <a:srgbClr val="2B2A29"/>
                </a:solidFill>
                <a:latin typeface="Arial"/>
                <a:cs typeface="Arial"/>
              </a:rPr>
              <a:t>     supplier) must submit.  </a:t>
            </a:r>
            <a:r>
              <a:rPr lang="en-US" sz="770" dirty="0">
                <a:solidFill>
                  <a:srgbClr val="2B2A29"/>
                </a:solidFill>
                <a:latin typeface="Arial"/>
                <a:cs typeface="Arial"/>
              </a:rPr>
              <a:t>If contractor </a:t>
            </a:r>
            <a:r>
              <a:rPr lang="en-US" sz="770" dirty="0" smtClean="0">
                <a:solidFill>
                  <a:srgbClr val="2B2A29"/>
                </a:solidFill>
                <a:latin typeface="Arial"/>
                <a:cs typeface="Arial"/>
              </a:rPr>
              <a:t>is no longer employed,  </a:t>
            </a:r>
            <a:endParaRPr lang="en-US" sz="770" dirty="0">
              <a:solidFill>
                <a:srgbClr val="2B2A29"/>
              </a:solidFill>
              <a:latin typeface="Arial"/>
              <a:cs typeface="Arial"/>
            </a:endParaRPr>
          </a:p>
          <a:p>
            <a:pPr>
              <a:lnSpc>
                <a:spcPts val="900"/>
              </a:lnSpc>
            </a:pPr>
            <a:r>
              <a:rPr lang="en-US" sz="770" dirty="0">
                <a:solidFill>
                  <a:srgbClr val="2B2A29"/>
                </a:solidFill>
                <a:latin typeface="Arial"/>
                <a:cs typeface="Arial"/>
              </a:rPr>
              <a:t> </a:t>
            </a:r>
            <a:r>
              <a:rPr lang="en-US" sz="770" dirty="0">
                <a:solidFill>
                  <a:srgbClr val="2B2A29"/>
                </a:solidFill>
                <a:latin typeface="Arial"/>
                <a:cs typeface="Arial"/>
              </a:rPr>
              <a:t>    </a:t>
            </a:r>
            <a:r>
              <a:rPr lang="en-US" sz="770" dirty="0" smtClean="0">
                <a:solidFill>
                  <a:srgbClr val="2B2A29"/>
                </a:solidFill>
                <a:latin typeface="Arial"/>
                <a:cs typeface="Arial"/>
              </a:rPr>
              <a:t>their supplier must </a:t>
            </a:r>
            <a:r>
              <a:rPr lang="en-US" sz="770" dirty="0">
                <a:solidFill>
                  <a:srgbClr val="2B2A29"/>
                </a:solidFill>
                <a:latin typeface="Arial"/>
                <a:cs typeface="Arial"/>
              </a:rPr>
              <a:t>submit. </a:t>
            </a:r>
          </a:p>
          <a:p>
            <a:pPr>
              <a:lnSpc>
                <a:spcPts val="900"/>
              </a:lnSpc>
            </a:pPr>
            <a:r>
              <a:rPr lang="en-US" sz="770" b="1" dirty="0">
                <a:solidFill>
                  <a:srgbClr val="2B2A29"/>
                </a:solidFill>
                <a:latin typeface="Arial"/>
                <a:cs typeface="Arial"/>
              </a:rPr>
              <a:t>Submitted</a:t>
            </a:r>
            <a:r>
              <a:rPr lang="en-US" sz="770" dirty="0">
                <a:solidFill>
                  <a:srgbClr val="2B2A29"/>
                </a:solidFill>
                <a:latin typeface="Arial"/>
                <a:cs typeface="Arial"/>
              </a:rPr>
              <a:t>:  Managers must approve/reject.</a:t>
            </a:r>
          </a:p>
          <a:p>
            <a:pPr>
              <a:lnSpc>
                <a:spcPts val="900"/>
              </a:lnSpc>
            </a:pPr>
            <a:r>
              <a:rPr lang="en-US" sz="770" dirty="0">
                <a:solidFill>
                  <a:srgbClr val="2B2A29"/>
                </a:solidFill>
                <a:latin typeface="Arial"/>
                <a:cs typeface="Arial"/>
              </a:rPr>
              <a:t>Note:  Contractors leaving before scheduled end date must</a:t>
            </a:r>
          </a:p>
          <a:p>
            <a:pPr>
              <a:lnSpc>
                <a:spcPts val="900"/>
              </a:lnSpc>
            </a:pPr>
            <a:r>
              <a:rPr lang="en-US" sz="770" dirty="0">
                <a:solidFill>
                  <a:srgbClr val="2B2A29"/>
                </a:solidFill>
                <a:latin typeface="Arial"/>
                <a:cs typeface="Arial"/>
              </a:rPr>
              <a:t> </a:t>
            </a:r>
            <a:r>
              <a:rPr lang="en-US" sz="770" dirty="0">
                <a:solidFill>
                  <a:srgbClr val="2B2A29"/>
                </a:solidFill>
                <a:latin typeface="Arial"/>
                <a:cs typeface="Arial"/>
              </a:rPr>
              <a:t>    be terminated by managers. TRAX </a:t>
            </a:r>
            <a:r>
              <a:rPr lang="en-US" sz="770" dirty="0" err="1">
                <a:solidFill>
                  <a:srgbClr val="2B2A29"/>
                </a:solidFill>
                <a:latin typeface="Arial"/>
                <a:cs typeface="Arial"/>
              </a:rPr>
              <a:t>Suppt</a:t>
            </a:r>
            <a:r>
              <a:rPr lang="en-US" sz="770" dirty="0">
                <a:solidFill>
                  <a:srgbClr val="2B2A29"/>
                </a:solidFill>
                <a:latin typeface="Arial"/>
                <a:cs typeface="Arial"/>
              </a:rPr>
              <a:t> (</a:t>
            </a:r>
            <a:r>
              <a:rPr lang="en-US" sz="770" dirty="0" smtClean="0">
                <a:solidFill>
                  <a:srgbClr val="2B2A29"/>
                </a:solidFill>
                <a:latin typeface="Arial"/>
                <a:cs typeface="Arial"/>
              </a:rPr>
              <a:t>866)233-5463.</a:t>
            </a:r>
            <a:endParaRPr lang="en-US" sz="770" dirty="0">
              <a:solidFill>
                <a:srgbClr val="2B2A29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59200" y="1981200"/>
            <a:ext cx="2269852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55" b="1" dirty="0" smtClean="0">
                <a:solidFill>
                  <a:srgbClr val="FEFFFF"/>
                </a:solidFill>
                <a:latin typeface="Arial"/>
              </a:rPr>
              <a:t>Commenting Helps You </a:t>
            </a:r>
            <a:r>
              <a:rPr lang="en-US" sz="1055" b="1" dirty="0" smtClean="0">
                <a:solidFill>
                  <a:srgbClr val="FEFFFF"/>
                </a:solidFill>
                <a:latin typeface="Arial"/>
                <a:cs typeface="Arial"/>
              </a:rPr>
              <a:t>— and Us! </a:t>
            </a:r>
          </a:p>
          <a:p>
            <a:pPr>
              <a:lnSpc>
                <a:spcPts val="1200"/>
              </a:lnSpc>
            </a:pPr>
            <a:endParaRPr lang="en-US" sz="1055" b="1" dirty="0">
              <a:solidFill>
                <a:srgbClr val="FEFFFF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9200" y="2247900"/>
            <a:ext cx="2516715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10" smtClean="0">
                <a:solidFill>
                  <a:srgbClr val="2B2A29"/>
                </a:solidFill>
                <a:latin typeface="Arial"/>
              </a:rPr>
              <a:t>It</a:t>
            </a:r>
            <a:r>
              <a:rPr lang="en-US" sz="810" smtClean="0">
                <a:solidFill>
                  <a:srgbClr val="2B2A29"/>
                </a:solidFill>
                <a:latin typeface="Arial"/>
                <a:cs typeface="Arial"/>
              </a:rPr>
              <a:t>’s important to enter comments in the comments field </a:t>
            </a:r>
            <a:br>
              <a:rPr lang="en-US" sz="810" smtClean="0">
                <a:solidFill>
                  <a:srgbClr val="2B2A29"/>
                </a:solidFill>
                <a:latin typeface="Arial"/>
                <a:cs typeface="Arial"/>
              </a:rPr>
            </a:br>
            <a:r>
              <a:rPr lang="en-US" sz="810" smtClean="0">
                <a:solidFill>
                  <a:srgbClr val="2B2A29"/>
                </a:solidFill>
                <a:latin typeface="Arial"/>
                <a:cs typeface="Arial"/>
              </a:rPr>
              <a:t>when: </a:t>
            </a:r>
          </a:p>
          <a:p>
            <a:pPr>
              <a:lnSpc>
                <a:spcPts val="900"/>
              </a:lnSpc>
            </a:pPr>
            <a:endParaRPr lang="en-US" sz="810">
              <a:solidFill>
                <a:srgbClr val="2B2A29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48100" y="2552700"/>
            <a:ext cx="2531142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•  Time is spent working on different deliverables </a:t>
            </a:r>
            <a:b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</a:b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	within the same phase of a project in the same day. </a:t>
            </a:r>
          </a:p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endParaRPr lang="en-US" sz="810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48100" y="2857500"/>
            <a:ext cx="2648161" cy="103874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•  Time spent working on an emergency task or </a:t>
            </a:r>
          </a:p>
          <a:p>
            <a:pPr>
              <a:lnSpc>
                <a:spcPts val="900"/>
              </a:lnSpc>
            </a:pPr>
            <a:r>
              <a:rPr lang="en-US" sz="810" dirty="0" smtClean="0">
                <a:solidFill>
                  <a:srgbClr val="2B2A29"/>
                </a:solidFill>
                <a:latin typeface="Arial"/>
              </a:rPr>
              <a:t>    departmental project that is not yet set up to bill against</a:t>
            </a:r>
          </a:p>
          <a:p>
            <a:pPr>
              <a:lnSpc>
                <a:spcPts val="900"/>
              </a:lnSpc>
            </a:pPr>
            <a:r>
              <a:rPr lang="en-US" sz="810" dirty="0" smtClean="0">
                <a:solidFill>
                  <a:srgbClr val="2B2A29"/>
                </a:solidFill>
                <a:latin typeface="Arial"/>
              </a:rPr>
              <a:t>    a project in TRAX. Using the relevant Type 01 </a:t>
            </a:r>
          </a:p>
          <a:p>
            <a:pPr>
              <a:lnSpc>
                <a:spcPts val="900"/>
              </a:lnSpc>
            </a:pPr>
            <a:r>
              <a:rPr lang="en-US" sz="810" dirty="0" smtClean="0">
                <a:solidFill>
                  <a:srgbClr val="2B2A29"/>
                </a:solidFill>
                <a:latin typeface="Arial"/>
              </a:rPr>
              <a:t>    TRAX code, use the comments field to specify the </a:t>
            </a:r>
          </a:p>
          <a:p>
            <a:pPr>
              <a:lnSpc>
                <a:spcPts val="900"/>
              </a:lnSpc>
            </a:pPr>
            <a:r>
              <a:rPr lang="en-US" sz="810" dirty="0" smtClean="0">
                <a:solidFill>
                  <a:srgbClr val="2B2A29"/>
                </a:solidFill>
                <a:latin typeface="Arial"/>
              </a:rPr>
              <a:t>     work. </a:t>
            </a:r>
          </a:p>
          <a:p>
            <a:pPr>
              <a:lnSpc>
                <a:spcPts val="900"/>
              </a:lnSpc>
            </a:pPr>
            <a:endParaRPr lang="en-US" sz="810" dirty="0" smtClean="0">
              <a:solidFill>
                <a:srgbClr val="2B2A29"/>
              </a:solidFill>
              <a:latin typeface="Arial"/>
            </a:endParaRPr>
          </a:p>
          <a:p>
            <a:pPr>
              <a:lnSpc>
                <a:spcPts val="900"/>
              </a:lnSpc>
            </a:pPr>
            <a:r>
              <a:rPr lang="en-US" sz="810" dirty="0" smtClean="0">
                <a:solidFill>
                  <a:srgbClr val="2B2A29"/>
                </a:solidFill>
                <a:latin typeface="Arial"/>
              </a:rPr>
              <a:t> </a:t>
            </a:r>
          </a:p>
          <a:p>
            <a:pPr>
              <a:lnSpc>
                <a:spcPts val="900"/>
              </a:lnSpc>
            </a:pP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 </a:t>
            </a:r>
          </a:p>
          <a:p>
            <a:pPr>
              <a:lnSpc>
                <a:spcPts val="900"/>
              </a:lnSpc>
            </a:pPr>
            <a:endParaRPr lang="en-US" sz="810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56400" y="876300"/>
            <a:ext cx="647613" cy="3302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55" b="1" smtClean="0">
                <a:solidFill>
                  <a:srgbClr val="FEFFFF"/>
                </a:solidFill>
                <a:latin typeface="Arial"/>
              </a:rPr>
              <a:t>Accuracy </a:t>
            </a:r>
          </a:p>
          <a:p>
            <a:pPr>
              <a:lnSpc>
                <a:spcPts val="1200"/>
              </a:lnSpc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70700" y="1143000"/>
            <a:ext cx="2390078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770" smtClean="0">
                <a:solidFill>
                  <a:srgbClr val="2B2A29"/>
                </a:solidFill>
                <a:latin typeface="Arial"/>
                <a:cs typeface="Arial"/>
              </a:rPr>
              <a:t>•  Ensure your team members have the correct project </a:t>
            </a:r>
            <a:br>
              <a:rPr lang="en-US" sz="770" smtClean="0">
                <a:solidFill>
                  <a:srgbClr val="2B2A29"/>
                </a:solidFill>
                <a:latin typeface="Arial"/>
                <a:cs typeface="Arial"/>
              </a:rPr>
            </a:br>
            <a:r>
              <a:rPr lang="en-US" sz="770" smtClean="0">
                <a:solidFill>
                  <a:srgbClr val="2B2A29"/>
                </a:solidFill>
                <a:latin typeface="Arial"/>
                <a:cs typeface="Arial"/>
              </a:rPr>
              <a:t>	codes assigned to them for accurate reporting. </a:t>
            </a:r>
          </a:p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endParaRPr lang="en-US" sz="770">
              <a:solidFill>
                <a:srgbClr val="2B2A29"/>
              </a:solidFill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70700" y="1435100"/>
            <a:ext cx="2547172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770" dirty="0" smtClean="0">
                <a:solidFill>
                  <a:srgbClr val="2B2A29"/>
                </a:solidFill>
                <a:latin typeface="Arial"/>
                <a:cs typeface="Arial"/>
              </a:rPr>
              <a:t>•  Encourage your team to enter time on a daily basis; this </a:t>
            </a:r>
            <a:br>
              <a:rPr lang="en-US" sz="770" dirty="0" smtClean="0">
                <a:solidFill>
                  <a:srgbClr val="2B2A29"/>
                </a:solidFill>
                <a:latin typeface="Arial"/>
                <a:cs typeface="Arial"/>
              </a:rPr>
            </a:br>
            <a:r>
              <a:rPr lang="en-US" sz="770" dirty="0" smtClean="0">
                <a:solidFill>
                  <a:srgbClr val="2B2A29"/>
                </a:solidFill>
                <a:latin typeface="Arial"/>
                <a:cs typeface="Arial"/>
              </a:rPr>
              <a:t>	will promote accuracy and take less time to complete </a:t>
            </a:r>
          </a:p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endParaRPr lang="en-US" sz="770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0400" y="1689100"/>
            <a:ext cx="1643079" cy="2628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770" smtClean="0">
                <a:solidFill>
                  <a:srgbClr val="2B2A29"/>
                </a:solidFill>
                <a:latin typeface="Arial"/>
              </a:rPr>
              <a:t>than waiting until the end of the week </a:t>
            </a:r>
          </a:p>
          <a:p>
            <a:pPr>
              <a:lnSpc>
                <a:spcPts val="900"/>
              </a:lnSpc>
            </a:pP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70700" y="1866900"/>
            <a:ext cx="2311530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770" smtClean="0">
                <a:solidFill>
                  <a:srgbClr val="2B2A29"/>
                </a:solidFill>
                <a:latin typeface="Arial"/>
                <a:cs typeface="Arial"/>
              </a:rPr>
              <a:t>•  Review your team’s actual timesheets (not just the </a:t>
            </a:r>
            <a:br>
              <a:rPr lang="en-US" sz="770" smtClean="0">
                <a:solidFill>
                  <a:srgbClr val="2B2A29"/>
                </a:solidFill>
                <a:latin typeface="Arial"/>
                <a:cs typeface="Arial"/>
              </a:rPr>
            </a:br>
            <a:r>
              <a:rPr lang="en-US" sz="770" smtClean="0">
                <a:solidFill>
                  <a:srgbClr val="2B2A29"/>
                </a:solidFill>
                <a:latin typeface="Arial"/>
                <a:cs typeface="Arial"/>
              </a:rPr>
              <a:t>	summary line item) </a:t>
            </a:r>
          </a:p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endParaRPr lang="en-US" sz="770">
              <a:solidFill>
                <a:srgbClr val="2B2A29"/>
              </a:solidFill>
              <a:latin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70700" y="2159000"/>
            <a:ext cx="2596865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770" dirty="0" smtClean="0">
                <a:solidFill>
                  <a:srgbClr val="2B2A29"/>
                </a:solidFill>
                <a:latin typeface="Arial"/>
                <a:cs typeface="Arial"/>
              </a:rPr>
              <a:t>•  Time must be entered by Close of Business Friday of the </a:t>
            </a:r>
          </a:p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770" dirty="0" smtClean="0">
                <a:solidFill>
                  <a:srgbClr val="2B2A29"/>
                </a:solidFill>
                <a:latin typeface="Arial"/>
                <a:cs typeface="Arial"/>
              </a:rPr>
              <a:t>current week using the correct codes </a:t>
            </a:r>
          </a:p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endParaRPr lang="en-US" sz="770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00900" y="2463800"/>
            <a:ext cx="2465419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770" b="1" dirty="0" smtClean="0">
                <a:solidFill>
                  <a:srgbClr val="2B2A29"/>
                </a:solidFill>
                <a:latin typeface="Arial"/>
                <a:cs typeface="Arial"/>
              </a:rPr>
              <a:t>•  You must approve time no later than Close of </a:t>
            </a:r>
          </a:p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770" b="1" dirty="0" smtClean="0">
                <a:solidFill>
                  <a:srgbClr val="2B2A29"/>
                </a:solidFill>
                <a:latin typeface="Arial"/>
                <a:cs typeface="Arial"/>
              </a:rPr>
              <a:t>Business</a:t>
            </a:r>
            <a:r>
              <a:rPr lang="en-US" sz="770" b="1" dirty="0">
                <a:solidFill>
                  <a:srgbClr val="2B2A29"/>
                </a:solidFill>
                <a:latin typeface="Arial"/>
                <a:cs typeface="Arial"/>
              </a:rPr>
              <a:t> </a:t>
            </a:r>
            <a:r>
              <a:rPr lang="en-US" sz="770" b="1" dirty="0" smtClean="0">
                <a:solidFill>
                  <a:srgbClr val="2B2A29"/>
                </a:solidFill>
                <a:latin typeface="Arial"/>
                <a:cs typeface="Arial"/>
              </a:rPr>
              <a:t>Monday in order for the back-end process </a:t>
            </a:r>
          </a:p>
          <a:p>
            <a:pPr>
              <a:lnSpc>
                <a:spcPts val="900"/>
              </a:lnSpc>
              <a:tabLst>
                <a:tab pos="139700" algn="l"/>
              </a:tabLst>
              <a:defRPr/>
            </a:pPr>
            <a:r>
              <a:rPr lang="en-US" sz="770" b="1" dirty="0" smtClean="0">
                <a:solidFill>
                  <a:srgbClr val="2B2A29"/>
                </a:solidFill>
                <a:latin typeface="Arial"/>
                <a:cs typeface="Arial"/>
              </a:rPr>
              <a:t>to </a:t>
            </a:r>
            <a:r>
              <a:rPr lang="en-US" sz="770" b="1" dirty="0">
                <a:solidFill>
                  <a:srgbClr val="2B2A29"/>
                </a:solidFill>
                <a:latin typeface="Arial"/>
              </a:rPr>
              <a:t>occur on Tuesday/Wednesday. </a:t>
            </a:r>
          </a:p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endParaRPr lang="en-US" sz="770" b="1" dirty="0" smtClean="0">
              <a:solidFill>
                <a:srgbClr val="2B2A29"/>
              </a:solidFill>
              <a:latin typeface="Arial"/>
              <a:cs typeface="Arial"/>
            </a:endParaRPr>
          </a:p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endParaRPr lang="en-US" sz="770" b="1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00900" y="2895600"/>
            <a:ext cx="2188100" cy="2308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770" smtClean="0">
                <a:solidFill>
                  <a:srgbClr val="2B2A29"/>
                </a:solidFill>
                <a:latin typeface="Arial"/>
                <a:cs typeface="Arial"/>
              </a:rPr>
              <a:t>•  Any time not submitted/approved will carry over </a:t>
            </a:r>
          </a:p>
          <a:p>
            <a:pPr>
              <a:lnSpc>
                <a:spcPts val="900"/>
              </a:lnSpc>
            </a:pPr>
            <a:endParaRPr lang="en-US" sz="770">
              <a:solidFill>
                <a:srgbClr val="2B2A29"/>
              </a:solidFill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0400" y="2984500"/>
            <a:ext cx="684483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27000" algn="l"/>
              </a:tabLst>
              <a:defRPr/>
            </a:pPr>
            <a:r>
              <a:rPr lang="en-US" sz="865" b="1" smtClean="0">
                <a:solidFill>
                  <a:srgbClr val="2B2A29"/>
                </a:solidFill>
                <a:latin typeface="Arial"/>
              </a:rPr>
              <a:t>Work Type 2 </a:t>
            </a:r>
            <a:br>
              <a:rPr lang="en-US" sz="865" b="1" smtClean="0">
                <a:solidFill>
                  <a:srgbClr val="2B2A29"/>
                </a:solidFill>
                <a:latin typeface="Arial"/>
              </a:rPr>
            </a:br>
            <a:r>
              <a:rPr lang="en-US" sz="865" b="1" smtClean="0">
                <a:solidFill>
                  <a:srgbClr val="2B2A29"/>
                </a:solidFill>
                <a:latin typeface="Arial"/>
              </a:rPr>
              <a:t>	(Small) </a:t>
            </a:r>
          </a:p>
          <a:p>
            <a:pPr marL="0" marR="0" lvl="0" indent="0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27000" algn="l"/>
              </a:tabLst>
              <a:defRPr/>
            </a:pPr>
            <a:endParaRPr lang="en-US" sz="865" b="1">
              <a:solidFill>
                <a:srgbClr val="2B2A29"/>
              </a:solidFill>
              <a:latin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0400" y="3708400"/>
            <a:ext cx="684483" cy="4131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76200" algn="l"/>
              </a:tabLst>
              <a:defRPr/>
            </a:pPr>
            <a:r>
              <a:rPr lang="en-US" sz="865" b="1" dirty="0" smtClean="0">
                <a:solidFill>
                  <a:srgbClr val="2B2A29"/>
                </a:solidFill>
                <a:latin typeface="Arial"/>
              </a:rPr>
              <a:t>Work Type 3 </a:t>
            </a:r>
            <a:br>
              <a:rPr lang="en-US" sz="865" b="1" dirty="0" smtClean="0">
                <a:solidFill>
                  <a:srgbClr val="2B2A29"/>
                </a:solidFill>
                <a:latin typeface="Arial"/>
              </a:rPr>
            </a:br>
            <a:r>
              <a:rPr lang="en-US" sz="865" b="1" dirty="0" smtClean="0">
                <a:solidFill>
                  <a:srgbClr val="2B2A29"/>
                </a:solidFill>
                <a:latin typeface="Arial"/>
              </a:rPr>
              <a:t>	(Medium)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76200" algn="l"/>
              </a:tabLst>
              <a:defRPr/>
            </a:pPr>
            <a:endParaRPr lang="en-US" sz="865" b="1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89100" y="3022600"/>
            <a:ext cx="1466748" cy="4131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sz="865" dirty="0" smtClean="0">
                <a:solidFill>
                  <a:srgbClr val="2B2A29"/>
                </a:solidFill>
                <a:latin typeface="Arial"/>
              </a:rPr>
              <a:t>business readiness or project </a:t>
            </a:r>
            <a:br>
              <a:rPr lang="en-US" sz="865" dirty="0" smtClean="0">
                <a:solidFill>
                  <a:srgbClr val="2B2A29"/>
                </a:solidFill>
                <a:latin typeface="Arial"/>
              </a:rPr>
            </a:br>
            <a:r>
              <a:rPr lang="en-US" sz="865" dirty="0" smtClean="0">
                <a:solidFill>
                  <a:srgbClr val="2B2A29"/>
                </a:solidFill>
                <a:latin typeface="Arial"/>
              </a:rPr>
              <a:t>management support needed </a:t>
            </a:r>
          </a:p>
          <a:p>
            <a:pPr>
              <a:lnSpc>
                <a:spcPts val="1100"/>
              </a:lnSpc>
            </a:pPr>
            <a:endParaRPr lang="en-US" sz="865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9100" y="3505200"/>
            <a:ext cx="1569340" cy="8363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sz="865" dirty="0" smtClean="0">
                <a:solidFill>
                  <a:srgbClr val="2B2A29"/>
                </a:solidFill>
                <a:latin typeface="Arial"/>
              </a:rPr>
              <a:t>&gt;$25K and &lt; $100K; CapEx </a:t>
            </a:r>
            <a:br>
              <a:rPr lang="en-US" sz="865" dirty="0" smtClean="0">
                <a:solidFill>
                  <a:srgbClr val="2B2A29"/>
                </a:solidFill>
                <a:latin typeface="Arial"/>
              </a:rPr>
            </a:br>
            <a:r>
              <a:rPr lang="en-US" sz="865" dirty="0" smtClean="0">
                <a:solidFill>
                  <a:srgbClr val="2B2A29"/>
                </a:solidFill>
                <a:latin typeface="Arial"/>
              </a:rPr>
              <a:t>and/or OpEx; Training required, </a:t>
            </a:r>
            <a:br>
              <a:rPr lang="en-US" sz="865" dirty="0" smtClean="0">
                <a:solidFill>
                  <a:srgbClr val="2B2A29"/>
                </a:solidFill>
                <a:latin typeface="Arial"/>
              </a:rPr>
            </a:br>
            <a:r>
              <a:rPr lang="en-US" sz="865" dirty="0" smtClean="0">
                <a:solidFill>
                  <a:srgbClr val="2B2A29"/>
                </a:solidFill>
                <a:latin typeface="Arial"/>
              </a:rPr>
              <a:t>business readiness and project </a:t>
            </a:r>
            <a:br>
              <a:rPr lang="en-US" sz="865" dirty="0" smtClean="0">
                <a:solidFill>
                  <a:srgbClr val="2B2A29"/>
                </a:solidFill>
                <a:latin typeface="Arial"/>
              </a:rPr>
            </a:br>
            <a:r>
              <a:rPr lang="en-US" sz="865" dirty="0" smtClean="0">
                <a:solidFill>
                  <a:srgbClr val="2B2A29"/>
                </a:solidFill>
                <a:latin typeface="Arial"/>
              </a:rPr>
              <a:t>management support may be </a:t>
            </a:r>
            <a:br>
              <a:rPr lang="en-US" sz="865" dirty="0" smtClean="0">
                <a:solidFill>
                  <a:srgbClr val="2B2A29"/>
                </a:solidFill>
                <a:latin typeface="Arial"/>
              </a:rPr>
            </a:br>
            <a:r>
              <a:rPr lang="en-US" sz="865" dirty="0" smtClean="0">
                <a:solidFill>
                  <a:srgbClr val="2B2A29"/>
                </a:solidFill>
                <a:latin typeface="Arial"/>
              </a:rPr>
              <a:t>required </a:t>
            </a:r>
          </a:p>
          <a:p>
            <a:pPr>
              <a:lnSpc>
                <a:spcPts val="1100"/>
              </a:lnSpc>
            </a:pPr>
            <a:endParaRPr lang="en-US" sz="865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59200" y="3670300"/>
            <a:ext cx="678071" cy="3302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55" b="1" dirty="0" smtClean="0">
                <a:solidFill>
                  <a:srgbClr val="FEFFFF"/>
                </a:solidFill>
                <a:latin typeface="Arial"/>
              </a:rPr>
              <a:t>Reporting </a:t>
            </a:r>
          </a:p>
          <a:p>
            <a:pPr>
              <a:lnSpc>
                <a:spcPts val="1200"/>
              </a:lnSpc>
            </a:pP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48100" y="3975100"/>
            <a:ext cx="2548775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810" smtClean="0">
                <a:solidFill>
                  <a:srgbClr val="2B2A29"/>
                </a:solidFill>
                <a:latin typeface="Arial"/>
                <a:cs typeface="Arial"/>
              </a:rPr>
              <a:t>•  The hours recorded by employees and contractors </a:t>
            </a:r>
            <a:br>
              <a:rPr lang="en-US" sz="810" smtClean="0">
                <a:solidFill>
                  <a:srgbClr val="2B2A29"/>
                </a:solidFill>
                <a:latin typeface="Arial"/>
                <a:cs typeface="Arial"/>
              </a:rPr>
            </a:br>
            <a:r>
              <a:rPr lang="en-US" sz="810" smtClean="0">
                <a:solidFill>
                  <a:srgbClr val="2B2A29"/>
                </a:solidFill>
                <a:latin typeface="Arial"/>
                <a:cs typeface="Arial"/>
              </a:rPr>
              <a:t>	in TRAX will be available in TRAX Reports on a real </a:t>
            </a:r>
          </a:p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endParaRPr lang="en-US" sz="810">
              <a:solidFill>
                <a:srgbClr val="2B2A29"/>
              </a:solidFill>
              <a:latin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87800" y="4229100"/>
            <a:ext cx="522579" cy="2628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10" smtClean="0">
                <a:solidFill>
                  <a:srgbClr val="2B2A29"/>
                </a:solidFill>
                <a:latin typeface="Arial"/>
              </a:rPr>
              <a:t>time basis. </a:t>
            </a:r>
          </a:p>
          <a:p>
            <a:pPr>
              <a:lnSpc>
                <a:spcPts val="900"/>
              </a:lnSpc>
            </a:pP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48100" y="4394200"/>
            <a:ext cx="2467022" cy="2308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10" smtClean="0">
                <a:solidFill>
                  <a:srgbClr val="2B2A29"/>
                </a:solidFill>
                <a:latin typeface="Arial"/>
                <a:cs typeface="Arial"/>
              </a:rPr>
              <a:t>•  In TRAX, select the Reports tab to display the avail-</a:t>
            </a:r>
          </a:p>
          <a:p>
            <a:pPr>
              <a:lnSpc>
                <a:spcPts val="900"/>
              </a:lnSpc>
            </a:pPr>
            <a:endParaRPr lang="en-US" sz="810">
              <a:solidFill>
                <a:srgbClr val="2B2A29"/>
              </a:solidFill>
              <a:latin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40600" y="3022600"/>
            <a:ext cx="990656" cy="2404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10" smtClean="0">
                <a:solidFill>
                  <a:srgbClr val="2B2A29"/>
                </a:solidFill>
                <a:latin typeface="Arial"/>
              </a:rPr>
              <a:t>to the following week </a:t>
            </a:r>
          </a:p>
          <a:p>
            <a:pPr>
              <a:lnSpc>
                <a:spcPts val="800"/>
              </a:lnSpc>
            </a:pP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200900" y="3187700"/>
            <a:ext cx="2115964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810" smtClean="0">
                <a:solidFill>
                  <a:srgbClr val="2B2A29"/>
                </a:solidFill>
                <a:latin typeface="Arial"/>
                <a:cs typeface="Arial"/>
              </a:rPr>
              <a:t>•  Ensure accuracy by comparing the forecast </a:t>
            </a:r>
            <a:br>
              <a:rPr lang="en-US" sz="810" smtClean="0">
                <a:solidFill>
                  <a:srgbClr val="2B2A29"/>
                </a:solidFill>
                <a:latin typeface="Arial"/>
                <a:cs typeface="Arial"/>
              </a:rPr>
            </a:br>
            <a:r>
              <a:rPr lang="en-US" sz="810" smtClean="0">
                <a:solidFill>
                  <a:srgbClr val="2B2A29"/>
                </a:solidFill>
                <a:latin typeface="Arial"/>
                <a:cs typeface="Arial"/>
              </a:rPr>
              <a:t>	against actual time recorded. </a:t>
            </a:r>
          </a:p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endParaRPr lang="en-US" sz="810">
              <a:solidFill>
                <a:srgbClr val="2B2A29"/>
              </a:solidFill>
              <a:latin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70700" y="3492500"/>
            <a:ext cx="2479846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810" smtClean="0">
                <a:solidFill>
                  <a:srgbClr val="2B2A29"/>
                </a:solidFill>
                <a:latin typeface="Arial"/>
                <a:cs typeface="Arial"/>
              </a:rPr>
              <a:t>•  Investigate entries with no comments when you are </a:t>
            </a:r>
            <a:br>
              <a:rPr lang="en-US" sz="810" smtClean="0">
                <a:solidFill>
                  <a:srgbClr val="2B2A29"/>
                </a:solidFill>
                <a:latin typeface="Arial"/>
                <a:cs typeface="Arial"/>
              </a:rPr>
            </a:br>
            <a:r>
              <a:rPr lang="en-US" sz="810" smtClean="0">
                <a:solidFill>
                  <a:srgbClr val="2B2A29"/>
                </a:solidFill>
                <a:latin typeface="Arial"/>
                <a:cs typeface="Arial"/>
              </a:rPr>
              <a:t>	unsure of how/why time is recorded. </a:t>
            </a:r>
          </a:p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endParaRPr lang="en-US" sz="810">
              <a:solidFill>
                <a:srgbClr val="2B2A29"/>
              </a:solidFill>
              <a:latin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70700" y="3797300"/>
            <a:ext cx="2234586" cy="2308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10" smtClean="0">
                <a:solidFill>
                  <a:srgbClr val="2B2A29"/>
                </a:solidFill>
                <a:latin typeface="Arial"/>
                <a:cs typeface="Arial"/>
              </a:rPr>
              <a:t>•  Ensure PTO/Holiday time is coded accurately. </a:t>
            </a:r>
          </a:p>
          <a:p>
            <a:pPr>
              <a:lnSpc>
                <a:spcPts val="900"/>
              </a:lnSpc>
            </a:pPr>
            <a:endParaRPr lang="en-US" sz="810">
              <a:solidFill>
                <a:srgbClr val="2B2A29"/>
              </a:solidFill>
              <a:latin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31000" y="4038600"/>
            <a:ext cx="302967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b="1" dirty="0" smtClean="0">
                <a:solidFill>
                  <a:srgbClr val="FEFFFF"/>
                </a:solidFill>
                <a:latin typeface="Arial"/>
              </a:rPr>
              <a:t>Timesheet Status - What Does It All Mean? </a:t>
            </a:r>
          </a:p>
          <a:p>
            <a:pPr>
              <a:lnSpc>
                <a:spcPts val="1400"/>
              </a:lnSpc>
            </a:pP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001000" y="4381500"/>
            <a:ext cx="1487587" cy="2628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10" dirty="0" smtClean="0">
                <a:solidFill>
                  <a:srgbClr val="2B2A29"/>
                </a:solidFill>
                <a:latin typeface="Arial"/>
              </a:rPr>
              <a:t>No time was entered/saved to a </a:t>
            </a:r>
          </a:p>
          <a:p>
            <a:pPr>
              <a:lnSpc>
                <a:spcPts val="900"/>
              </a:lnSpc>
            </a:pP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0400" y="4686300"/>
            <a:ext cx="684483" cy="4131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27000" algn="l"/>
              </a:tabLst>
              <a:defRPr/>
            </a:pPr>
            <a:r>
              <a:rPr lang="en-US" sz="865" b="1" smtClean="0">
                <a:solidFill>
                  <a:srgbClr val="2B2A29"/>
                </a:solidFill>
                <a:latin typeface="Arial"/>
              </a:rPr>
              <a:t>Work Type 4 </a:t>
            </a:r>
            <a:br>
              <a:rPr lang="en-US" sz="865" b="1" smtClean="0">
                <a:solidFill>
                  <a:srgbClr val="2B2A29"/>
                </a:solidFill>
                <a:latin typeface="Arial"/>
              </a:rPr>
            </a:br>
            <a:r>
              <a:rPr lang="en-US" sz="865" b="1" smtClean="0">
                <a:solidFill>
                  <a:srgbClr val="2B2A29"/>
                </a:solidFill>
                <a:latin typeface="Arial"/>
              </a:rPr>
              <a:t>	(Large)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27000" algn="l"/>
              </a:tabLst>
              <a:defRPr/>
            </a:pPr>
            <a:endParaRPr lang="en-US" sz="865" b="1">
              <a:solidFill>
                <a:srgbClr val="2B2A29"/>
              </a:solidFill>
              <a:latin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0400" y="5702300"/>
            <a:ext cx="684483" cy="4131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27000" algn="l"/>
              </a:tabLst>
              <a:defRPr/>
            </a:pPr>
            <a:r>
              <a:rPr lang="en-US" sz="865" b="1" dirty="0" smtClean="0">
                <a:solidFill>
                  <a:srgbClr val="2B2A29"/>
                </a:solidFill>
                <a:latin typeface="Arial"/>
              </a:rPr>
              <a:t>Work Type 5 </a:t>
            </a:r>
            <a:br>
              <a:rPr lang="en-US" sz="865" b="1" dirty="0" smtClean="0">
                <a:solidFill>
                  <a:srgbClr val="2B2A29"/>
                </a:solidFill>
                <a:latin typeface="Arial"/>
              </a:rPr>
            </a:br>
            <a:r>
              <a:rPr lang="en-US" sz="865" b="1" dirty="0" smtClean="0">
                <a:solidFill>
                  <a:srgbClr val="2B2A29"/>
                </a:solidFill>
                <a:latin typeface="Arial"/>
              </a:rPr>
              <a:t>	(Large) </a:t>
            </a: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27000" algn="l"/>
              </a:tabLst>
              <a:defRPr/>
            </a:pPr>
            <a:endParaRPr lang="en-US" sz="865" b="1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6400" y="6384255"/>
            <a:ext cx="1297663" cy="397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245" b="1" dirty="0" smtClean="0">
                <a:solidFill>
                  <a:srgbClr val="FEFFFF"/>
                </a:solidFill>
                <a:latin typeface="Arial"/>
              </a:rPr>
              <a:t>Troubleshooting </a:t>
            </a:r>
          </a:p>
          <a:p>
            <a:pPr>
              <a:lnSpc>
                <a:spcPts val="1500"/>
              </a:lnSpc>
            </a:pP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689100" y="4445000"/>
            <a:ext cx="1484381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65" dirty="0" smtClean="0">
                <a:solidFill>
                  <a:srgbClr val="2B2A29"/>
                </a:solidFill>
                <a:latin typeface="Arial"/>
              </a:rPr>
              <a:t>&gt;$100K; CapEx and/or OpEx; </a:t>
            </a:r>
            <a:br>
              <a:rPr lang="en-US" sz="865" dirty="0" smtClean="0">
                <a:solidFill>
                  <a:srgbClr val="2B2A29"/>
                </a:solidFill>
                <a:latin typeface="Arial"/>
              </a:rPr>
            </a:br>
            <a:r>
              <a:rPr lang="en-US" sz="865" dirty="0" smtClean="0">
                <a:solidFill>
                  <a:srgbClr val="2B2A29"/>
                </a:solidFill>
                <a:latin typeface="Arial"/>
              </a:rPr>
              <a:t>Initiatives are housed within </a:t>
            </a:r>
            <a:br>
              <a:rPr lang="en-US" sz="865" dirty="0" smtClean="0">
                <a:solidFill>
                  <a:srgbClr val="2B2A29"/>
                </a:solidFill>
                <a:latin typeface="Arial"/>
              </a:rPr>
            </a:br>
            <a:r>
              <a:rPr lang="en-US" sz="865" dirty="0" smtClean="0">
                <a:solidFill>
                  <a:srgbClr val="2B2A29"/>
                </a:solidFill>
                <a:latin typeface="Arial"/>
              </a:rPr>
              <a:t>specific divisions; project </a:t>
            </a:r>
          </a:p>
          <a:p>
            <a:pPr>
              <a:lnSpc>
                <a:spcPts val="800"/>
              </a:lnSpc>
            </a:pPr>
            <a:endParaRPr lang="en-US" sz="865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89100" y="4826000"/>
            <a:ext cx="1527662" cy="5542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sz="865" smtClean="0">
                <a:solidFill>
                  <a:srgbClr val="2B2A29"/>
                </a:solidFill>
                <a:latin typeface="Arial"/>
              </a:rPr>
              <a:t>management resource usually </a:t>
            </a:r>
            <a:br>
              <a:rPr lang="en-US" sz="865" smtClean="0">
                <a:solidFill>
                  <a:srgbClr val="2B2A29"/>
                </a:solidFill>
                <a:latin typeface="Arial"/>
              </a:rPr>
            </a:br>
            <a:r>
              <a:rPr lang="en-US" sz="865" smtClean="0">
                <a:solidFill>
                  <a:srgbClr val="2B2A29"/>
                </a:solidFill>
                <a:latin typeface="Arial"/>
              </a:rPr>
              <a:t>required; change management </a:t>
            </a:r>
            <a:br>
              <a:rPr lang="en-US" sz="865" smtClean="0">
                <a:solidFill>
                  <a:srgbClr val="2B2A29"/>
                </a:solidFill>
                <a:latin typeface="Arial"/>
              </a:rPr>
            </a:br>
            <a:r>
              <a:rPr lang="en-US" sz="865" smtClean="0">
                <a:solidFill>
                  <a:srgbClr val="2B2A29"/>
                </a:solidFill>
                <a:latin typeface="Arial"/>
              </a:rPr>
              <a:t>and communications required </a:t>
            </a:r>
          </a:p>
          <a:p>
            <a:pPr>
              <a:lnSpc>
                <a:spcPts val="1100"/>
              </a:lnSpc>
            </a:pPr>
            <a:endParaRPr lang="en-US" sz="865">
              <a:solidFill>
                <a:srgbClr val="2B2A29"/>
              </a:solidFill>
              <a:latin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89100" y="5422900"/>
            <a:ext cx="1641475" cy="97744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sz="865" dirty="0" smtClean="0">
                <a:solidFill>
                  <a:srgbClr val="2B2A29"/>
                </a:solidFill>
                <a:latin typeface="Arial"/>
              </a:rPr>
              <a:t>&gt;$100K; CapEx and/or OpEx; </a:t>
            </a:r>
            <a:br>
              <a:rPr lang="en-US" sz="865" dirty="0" smtClean="0">
                <a:solidFill>
                  <a:srgbClr val="2B2A29"/>
                </a:solidFill>
                <a:latin typeface="Arial"/>
              </a:rPr>
            </a:br>
            <a:r>
              <a:rPr lang="en-US" sz="865" dirty="0" smtClean="0">
                <a:solidFill>
                  <a:srgbClr val="2B2A29"/>
                </a:solidFill>
                <a:latin typeface="Arial"/>
              </a:rPr>
              <a:t>Usually involve multiple business </a:t>
            </a:r>
            <a:br>
              <a:rPr lang="en-US" sz="865" dirty="0" smtClean="0">
                <a:solidFill>
                  <a:srgbClr val="2B2A29"/>
                </a:solidFill>
                <a:latin typeface="Arial"/>
              </a:rPr>
            </a:br>
            <a:r>
              <a:rPr lang="en-US" sz="865" dirty="0" smtClean="0">
                <a:solidFill>
                  <a:srgbClr val="2B2A29"/>
                </a:solidFill>
                <a:latin typeface="Arial"/>
              </a:rPr>
              <a:t>delivery units; project manage-</a:t>
            </a:r>
            <a:br>
              <a:rPr lang="en-US" sz="865" dirty="0" smtClean="0">
                <a:solidFill>
                  <a:srgbClr val="2B2A29"/>
                </a:solidFill>
                <a:latin typeface="Arial"/>
              </a:rPr>
            </a:br>
            <a:r>
              <a:rPr lang="en-US" sz="865" dirty="0" smtClean="0">
                <a:solidFill>
                  <a:srgbClr val="2B2A29"/>
                </a:solidFill>
                <a:latin typeface="Arial"/>
              </a:rPr>
              <a:t>ment resource usually required; </a:t>
            </a:r>
            <a:br>
              <a:rPr lang="en-US" sz="865" dirty="0" smtClean="0">
                <a:solidFill>
                  <a:srgbClr val="2B2A29"/>
                </a:solidFill>
                <a:latin typeface="Arial"/>
              </a:rPr>
            </a:br>
            <a:r>
              <a:rPr lang="en-US" sz="865" dirty="0" smtClean="0">
                <a:solidFill>
                  <a:srgbClr val="2B2A29"/>
                </a:solidFill>
                <a:latin typeface="Arial"/>
              </a:rPr>
              <a:t>significant change management </a:t>
            </a:r>
            <a:br>
              <a:rPr lang="en-US" sz="865" dirty="0" smtClean="0">
                <a:solidFill>
                  <a:srgbClr val="2B2A29"/>
                </a:solidFill>
                <a:latin typeface="Arial"/>
              </a:rPr>
            </a:br>
            <a:r>
              <a:rPr lang="en-US" sz="865" dirty="0" smtClean="0">
                <a:solidFill>
                  <a:srgbClr val="2B2A29"/>
                </a:solidFill>
                <a:latin typeface="Arial"/>
              </a:rPr>
              <a:t>and communications required </a:t>
            </a:r>
          </a:p>
          <a:p>
            <a:pPr>
              <a:lnSpc>
                <a:spcPts val="1100"/>
              </a:lnSpc>
            </a:pPr>
            <a:endParaRPr lang="en-US" sz="865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87800" y="4521200"/>
            <a:ext cx="2229778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10" dirty="0" smtClean="0">
                <a:solidFill>
                  <a:srgbClr val="2B2A29"/>
                </a:solidFill>
                <a:latin typeface="Arial"/>
              </a:rPr>
              <a:t>able reports. This will help monitor project hours </a:t>
            </a:r>
            <a:br>
              <a:rPr lang="en-US" sz="810" dirty="0" smtClean="0">
                <a:solidFill>
                  <a:srgbClr val="2B2A29"/>
                </a:solidFill>
                <a:latin typeface="Arial"/>
              </a:rPr>
            </a:br>
            <a:r>
              <a:rPr lang="en-US" sz="810" dirty="0" smtClean="0">
                <a:solidFill>
                  <a:srgbClr val="2B2A29"/>
                </a:solidFill>
                <a:latin typeface="Arial"/>
              </a:rPr>
              <a:t>daily to determine: </a:t>
            </a:r>
          </a:p>
          <a:p>
            <a:pPr>
              <a:lnSpc>
                <a:spcPts val="900"/>
              </a:lnSpc>
            </a:pPr>
            <a:endParaRPr lang="en-US" sz="810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78300" y="4813300"/>
            <a:ext cx="1965282" cy="2308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10" smtClean="0">
                <a:solidFill>
                  <a:srgbClr val="2B2A29"/>
                </a:solidFill>
                <a:latin typeface="Arial"/>
                <a:cs typeface="Arial"/>
              </a:rPr>
              <a:t>•  Who has Locked time against a project? </a:t>
            </a:r>
          </a:p>
          <a:p>
            <a:pPr>
              <a:lnSpc>
                <a:spcPts val="900"/>
              </a:lnSpc>
            </a:pPr>
            <a:endParaRPr lang="en-US" sz="810">
              <a:solidFill>
                <a:srgbClr val="2B2A29"/>
              </a:solidFill>
              <a:latin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78300" y="4991100"/>
            <a:ext cx="1771319" cy="2308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10" smtClean="0">
                <a:solidFill>
                  <a:srgbClr val="2B2A29"/>
                </a:solidFill>
                <a:latin typeface="Arial"/>
                <a:cs typeface="Arial"/>
              </a:rPr>
              <a:t>•  Who has Not Submitted, Submitted, </a:t>
            </a:r>
          </a:p>
          <a:p>
            <a:pPr>
              <a:lnSpc>
                <a:spcPts val="900"/>
              </a:lnSpc>
            </a:pPr>
            <a:endParaRPr lang="en-US" sz="810">
              <a:solidFill>
                <a:srgbClr val="2B2A29"/>
              </a:solidFill>
              <a:latin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18000" y="5105400"/>
            <a:ext cx="1814599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10" smtClean="0">
                <a:solidFill>
                  <a:srgbClr val="2B2A29"/>
                </a:solidFill>
                <a:latin typeface="Arial"/>
              </a:rPr>
              <a:t>Approved, or Rejected time against my </a:t>
            </a:r>
            <a:br>
              <a:rPr lang="en-US" sz="810" smtClean="0">
                <a:solidFill>
                  <a:srgbClr val="2B2A29"/>
                </a:solidFill>
                <a:latin typeface="Arial"/>
              </a:rPr>
            </a:br>
            <a:r>
              <a:rPr lang="en-US" sz="810" smtClean="0">
                <a:solidFill>
                  <a:srgbClr val="2B2A29"/>
                </a:solidFill>
                <a:latin typeface="Arial"/>
              </a:rPr>
              <a:t>project? </a:t>
            </a:r>
          </a:p>
          <a:p>
            <a:pPr>
              <a:lnSpc>
                <a:spcPts val="900"/>
              </a:lnSpc>
            </a:pPr>
            <a:endParaRPr lang="en-US" sz="810">
              <a:solidFill>
                <a:srgbClr val="2B2A29"/>
              </a:solidFill>
              <a:latin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78300" y="5410200"/>
            <a:ext cx="1687963" cy="2308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10" smtClean="0">
                <a:solidFill>
                  <a:srgbClr val="2B2A29"/>
                </a:solidFill>
                <a:latin typeface="Arial"/>
                <a:cs typeface="Arial"/>
              </a:rPr>
              <a:t>•  Who is Posting Time my projects? </a:t>
            </a:r>
          </a:p>
          <a:p>
            <a:pPr>
              <a:lnSpc>
                <a:spcPts val="900"/>
              </a:lnSpc>
            </a:pPr>
            <a:endParaRPr lang="en-US" sz="810">
              <a:solidFill>
                <a:srgbClr val="2B2A29"/>
              </a:solidFill>
              <a:latin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48100" y="5575300"/>
            <a:ext cx="2524730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•  Managers of hourly employees must verify and </a:t>
            </a:r>
            <a:b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</a:b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	ensure accuracy against time recorded in </a:t>
            </a:r>
            <a:r>
              <a:rPr lang="en-US" sz="810" dirty="0" err="1" smtClean="0">
                <a:solidFill>
                  <a:srgbClr val="2B2A29"/>
                </a:solidFill>
                <a:latin typeface="Arial"/>
                <a:cs typeface="Arial"/>
              </a:rPr>
              <a:t>InSite</a:t>
            </a: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 My </a:t>
            </a:r>
          </a:p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endParaRPr lang="en-US" sz="810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87800" y="5816600"/>
            <a:ext cx="767839" cy="2628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10" smtClean="0">
                <a:solidFill>
                  <a:srgbClr val="2B2A29"/>
                </a:solidFill>
                <a:latin typeface="Arial"/>
              </a:rPr>
              <a:t>Time Reporting. </a:t>
            </a:r>
          </a:p>
          <a:p>
            <a:pPr>
              <a:lnSpc>
                <a:spcPts val="900"/>
              </a:lnSpc>
            </a:pP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848100" y="5994400"/>
            <a:ext cx="2434962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•  Managers of contractors/temps must approve time </a:t>
            </a:r>
            <a:b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</a:br>
            <a:r>
              <a:rPr lang="en-US" sz="810" dirty="0" smtClean="0">
                <a:solidFill>
                  <a:srgbClr val="2B2A29"/>
                </a:solidFill>
                <a:latin typeface="Arial"/>
                <a:cs typeface="Arial"/>
              </a:rPr>
              <a:t>	for them to be paid. </a:t>
            </a:r>
          </a:p>
          <a:p>
            <a:pPr marL="0" marR="0" lvl="0" indent="0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39700" algn="l"/>
              </a:tabLst>
              <a:defRPr/>
            </a:pPr>
            <a:endParaRPr lang="en-US" sz="810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07200" y="4457700"/>
            <a:ext cx="1077218" cy="2404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65" b="1" smtClean="0">
                <a:solidFill>
                  <a:srgbClr val="2B2A29"/>
                </a:solidFill>
                <a:latin typeface="Arial"/>
              </a:rPr>
              <a:t>Missing Timesheets </a:t>
            </a:r>
          </a:p>
          <a:p>
            <a:pPr>
              <a:lnSpc>
                <a:spcPts val="800"/>
              </a:lnSpc>
            </a:pP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807200" y="4953000"/>
            <a:ext cx="1074012" cy="2853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65" b="1" smtClean="0">
                <a:solidFill>
                  <a:srgbClr val="2B2A29"/>
                </a:solidFill>
                <a:latin typeface="Arial"/>
              </a:rPr>
              <a:t>Not Submitted Time </a:t>
            </a:r>
          </a:p>
          <a:p>
            <a:pPr>
              <a:lnSpc>
                <a:spcPts val="1000"/>
              </a:lnSpc>
            </a:pP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908800" y="5626100"/>
            <a:ext cx="859210" cy="2853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65" b="1" smtClean="0">
                <a:solidFill>
                  <a:srgbClr val="2B2A29"/>
                </a:solidFill>
                <a:latin typeface="Arial"/>
              </a:rPr>
              <a:t>Submitted Time </a:t>
            </a:r>
          </a:p>
          <a:p>
            <a:pPr>
              <a:lnSpc>
                <a:spcPts val="1000"/>
              </a:lnSpc>
            </a:pP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934200" y="6286500"/>
            <a:ext cx="833562" cy="2853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65" b="1" smtClean="0">
                <a:solidFill>
                  <a:srgbClr val="2B2A29"/>
                </a:solidFill>
                <a:latin typeface="Arial"/>
              </a:rPr>
              <a:t>Approved Time </a:t>
            </a:r>
          </a:p>
          <a:p>
            <a:pPr>
              <a:lnSpc>
                <a:spcPts val="1000"/>
              </a:lnSpc>
            </a:pP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001000" y="4521200"/>
            <a:ext cx="480901" cy="21800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770" smtClean="0">
                <a:solidFill>
                  <a:srgbClr val="2B2A29"/>
                </a:solidFill>
                <a:latin typeface="Arial"/>
              </a:rPr>
              <a:t>timesheet. </a:t>
            </a:r>
          </a:p>
          <a:p>
            <a:pPr>
              <a:lnSpc>
                <a:spcPts val="700"/>
              </a:lnSpc>
            </a:pP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8001000" y="4775200"/>
            <a:ext cx="1505220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770" smtClean="0">
                <a:solidFill>
                  <a:srgbClr val="2B2A29"/>
                </a:solidFill>
                <a:latin typeface="Arial"/>
              </a:rPr>
              <a:t>Project hours were entered by the </a:t>
            </a:r>
            <a:br>
              <a:rPr lang="en-US" sz="770" smtClean="0">
                <a:solidFill>
                  <a:srgbClr val="2B2A29"/>
                </a:solidFill>
                <a:latin typeface="Arial"/>
              </a:rPr>
            </a:br>
            <a:r>
              <a:rPr lang="en-US" sz="770" smtClean="0">
                <a:solidFill>
                  <a:srgbClr val="2B2A29"/>
                </a:solidFill>
                <a:latin typeface="Arial"/>
              </a:rPr>
              <a:t>employee or contractor, but the </a:t>
            </a:r>
          </a:p>
          <a:p>
            <a:pPr>
              <a:lnSpc>
                <a:spcPts val="900"/>
              </a:lnSpc>
            </a:pPr>
            <a:endParaRPr lang="en-US" sz="770">
              <a:solidFill>
                <a:srgbClr val="2B2A29"/>
              </a:solidFill>
              <a:latin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01000" y="5016500"/>
            <a:ext cx="1660711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770" dirty="0" smtClean="0">
                <a:solidFill>
                  <a:srgbClr val="2B2A29"/>
                </a:solidFill>
                <a:latin typeface="Arial"/>
              </a:rPr>
              <a:t>timesheet has not yet been submitted </a:t>
            </a:r>
            <a:br>
              <a:rPr lang="en-US" sz="770" dirty="0" smtClean="0">
                <a:solidFill>
                  <a:srgbClr val="2B2A29"/>
                </a:solidFill>
                <a:latin typeface="Arial"/>
              </a:rPr>
            </a:br>
            <a:r>
              <a:rPr lang="en-US" sz="770" dirty="0" smtClean="0">
                <a:solidFill>
                  <a:srgbClr val="2B2A29"/>
                </a:solidFill>
                <a:latin typeface="Arial"/>
              </a:rPr>
              <a:t>to the manager for approval. </a:t>
            </a:r>
          </a:p>
          <a:p>
            <a:pPr>
              <a:lnSpc>
                <a:spcPts val="900"/>
              </a:lnSpc>
            </a:pPr>
            <a:endParaRPr lang="en-US" sz="770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001000" y="5384800"/>
            <a:ext cx="1562928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770" dirty="0" smtClean="0">
                <a:solidFill>
                  <a:srgbClr val="2B2A29"/>
                </a:solidFill>
                <a:latin typeface="Arial"/>
              </a:rPr>
              <a:t>Project hours were entered by the </a:t>
            </a:r>
            <a:br>
              <a:rPr lang="en-US" sz="770" dirty="0" smtClean="0">
                <a:solidFill>
                  <a:srgbClr val="2B2A29"/>
                </a:solidFill>
                <a:latin typeface="Arial"/>
              </a:rPr>
            </a:br>
            <a:r>
              <a:rPr lang="en-US" sz="770" dirty="0" smtClean="0">
                <a:solidFill>
                  <a:srgbClr val="2B2A29"/>
                </a:solidFill>
                <a:latin typeface="Arial"/>
              </a:rPr>
              <a:t>employee or contractor and have </a:t>
            </a:r>
            <a:br>
              <a:rPr lang="en-US" sz="770" dirty="0" smtClean="0">
                <a:solidFill>
                  <a:srgbClr val="2B2A29"/>
                </a:solidFill>
                <a:latin typeface="Arial"/>
              </a:rPr>
            </a:br>
            <a:r>
              <a:rPr lang="en-US" sz="770" dirty="0" smtClean="0">
                <a:solidFill>
                  <a:srgbClr val="2B2A29"/>
                </a:solidFill>
                <a:latin typeface="Arial"/>
              </a:rPr>
              <a:t>been submitted to the manager for </a:t>
            </a:r>
            <a:br>
              <a:rPr lang="en-US" sz="770" dirty="0" smtClean="0">
                <a:solidFill>
                  <a:srgbClr val="2B2A29"/>
                </a:solidFill>
                <a:latin typeface="Arial"/>
              </a:rPr>
            </a:br>
            <a:r>
              <a:rPr lang="en-US" sz="770" dirty="0" smtClean="0">
                <a:solidFill>
                  <a:srgbClr val="2B2A29"/>
                </a:solidFill>
                <a:latin typeface="Arial"/>
              </a:rPr>
              <a:t>approval, but the timesheet has not </a:t>
            </a:r>
            <a:br>
              <a:rPr lang="en-US" sz="770" dirty="0" smtClean="0">
                <a:solidFill>
                  <a:srgbClr val="2B2A29"/>
                </a:solidFill>
                <a:latin typeface="Arial"/>
              </a:rPr>
            </a:br>
            <a:r>
              <a:rPr lang="en-US" sz="770" dirty="0" smtClean="0">
                <a:solidFill>
                  <a:srgbClr val="2B2A29"/>
                </a:solidFill>
                <a:latin typeface="Arial"/>
              </a:rPr>
              <a:t>yet been approved. </a:t>
            </a:r>
          </a:p>
          <a:p>
            <a:pPr>
              <a:lnSpc>
                <a:spcPts val="900"/>
              </a:lnSpc>
            </a:pPr>
            <a:endParaRPr lang="en-US" sz="770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001000" y="6108700"/>
            <a:ext cx="1505220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770" dirty="0" smtClean="0">
                <a:solidFill>
                  <a:srgbClr val="2B2A29"/>
                </a:solidFill>
                <a:latin typeface="Arial"/>
              </a:rPr>
              <a:t>Project hours were entered by the </a:t>
            </a:r>
            <a:br>
              <a:rPr lang="en-US" sz="770" dirty="0" smtClean="0">
                <a:solidFill>
                  <a:srgbClr val="2B2A29"/>
                </a:solidFill>
                <a:latin typeface="Arial"/>
              </a:rPr>
            </a:br>
            <a:r>
              <a:rPr lang="en-US" sz="770" dirty="0" smtClean="0">
                <a:solidFill>
                  <a:srgbClr val="2B2A29"/>
                </a:solidFill>
                <a:latin typeface="Arial"/>
              </a:rPr>
              <a:t>employee or contractor and the </a:t>
            </a:r>
          </a:p>
          <a:p>
            <a:pPr>
              <a:lnSpc>
                <a:spcPts val="900"/>
              </a:lnSpc>
            </a:pPr>
            <a:endParaRPr lang="en-US" sz="770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001000" y="6350000"/>
            <a:ext cx="1529265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770" dirty="0" smtClean="0">
                <a:solidFill>
                  <a:srgbClr val="2B2A29"/>
                </a:solidFill>
                <a:latin typeface="Arial"/>
              </a:rPr>
              <a:t>timesheet has been submitted and </a:t>
            </a:r>
            <a:br>
              <a:rPr lang="en-US" sz="770" dirty="0" smtClean="0">
                <a:solidFill>
                  <a:srgbClr val="2B2A29"/>
                </a:solidFill>
                <a:latin typeface="Arial"/>
              </a:rPr>
            </a:br>
            <a:r>
              <a:rPr lang="en-US" sz="770" dirty="0" smtClean="0">
                <a:solidFill>
                  <a:srgbClr val="2B2A29"/>
                </a:solidFill>
                <a:latin typeface="Arial"/>
              </a:rPr>
              <a:t>approved by the manager. </a:t>
            </a:r>
          </a:p>
          <a:p>
            <a:pPr>
              <a:lnSpc>
                <a:spcPts val="900"/>
              </a:lnSpc>
            </a:pPr>
            <a:endParaRPr lang="en-US" sz="770" dirty="0">
              <a:solidFill>
                <a:srgbClr val="2B2A29"/>
              </a:solidFill>
              <a:latin typeface="Arial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8886" y="6653560"/>
            <a:ext cx="4706417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65" b="1" dirty="0" smtClean="0">
                <a:solidFill>
                  <a:srgbClr val="2B2A29"/>
                </a:solidFill>
                <a:latin typeface="Arial"/>
              </a:rPr>
              <a:t>TRAX Support: </a:t>
            </a:r>
            <a:r>
              <a:rPr lang="en-US" sz="865" dirty="0" smtClean="0">
                <a:solidFill>
                  <a:srgbClr val="2B2A29"/>
                </a:solidFill>
                <a:latin typeface="Arial"/>
              </a:rPr>
              <a:t>(866) 233-5463, M-F, 8 a.m. - 11 p.m. EST or email </a:t>
            </a:r>
            <a:r>
              <a:rPr lang="en-US" sz="865" dirty="0" smtClean="0">
                <a:solidFill>
                  <a:srgbClr val="323D85"/>
                </a:solidFill>
                <a:latin typeface="Arial"/>
              </a:rPr>
              <a:t>support@beeline.com</a:t>
            </a:r>
            <a:r>
              <a:rPr lang="en-US" sz="865" dirty="0" smtClean="0">
                <a:solidFill>
                  <a:srgbClr val="2B2A29"/>
                </a:solidFill>
                <a:latin typeface="Arial"/>
              </a:rPr>
              <a:t>, 24/7 </a:t>
            </a:r>
          </a:p>
          <a:p>
            <a:pPr>
              <a:lnSpc>
                <a:spcPts val="1000"/>
              </a:lnSpc>
            </a:pPr>
            <a:endParaRPr lang="en-US" sz="865" dirty="0">
              <a:solidFill>
                <a:srgbClr val="323D85"/>
              </a:solidFill>
              <a:latin typeface="Arial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97700" y="6959600"/>
            <a:ext cx="703719" cy="2853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65" b="1" smtClean="0">
                <a:solidFill>
                  <a:srgbClr val="2B2A29"/>
                </a:solidFill>
                <a:latin typeface="Arial"/>
              </a:rPr>
              <a:t>Locked Time </a:t>
            </a:r>
          </a:p>
          <a:p>
            <a:pPr>
              <a:lnSpc>
                <a:spcPts val="1000"/>
              </a:lnSpc>
            </a:pP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8001000" y="6718300"/>
            <a:ext cx="171040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770" smtClean="0">
                <a:solidFill>
                  <a:srgbClr val="2B2A29"/>
                </a:solidFill>
                <a:latin typeface="Arial"/>
              </a:rPr>
              <a:t>Time that has been entered, submitted </a:t>
            </a:r>
            <a:br>
              <a:rPr lang="en-US" sz="770" smtClean="0">
                <a:solidFill>
                  <a:srgbClr val="2B2A29"/>
                </a:solidFill>
                <a:latin typeface="Arial"/>
              </a:rPr>
            </a:br>
            <a:r>
              <a:rPr lang="en-US" sz="770" smtClean="0">
                <a:solidFill>
                  <a:srgbClr val="2B2A29"/>
                </a:solidFill>
                <a:latin typeface="Arial"/>
              </a:rPr>
              <a:t>and approved by the manager and </a:t>
            </a:r>
            <a:br>
              <a:rPr lang="en-US" sz="770" smtClean="0">
                <a:solidFill>
                  <a:srgbClr val="2B2A29"/>
                </a:solidFill>
                <a:latin typeface="Arial"/>
              </a:rPr>
            </a:br>
            <a:r>
              <a:rPr lang="en-US" sz="770" smtClean="0">
                <a:solidFill>
                  <a:srgbClr val="2B2A29"/>
                </a:solidFill>
                <a:latin typeface="Arial"/>
              </a:rPr>
              <a:t>posted in the weekly process which </a:t>
            </a:r>
            <a:br>
              <a:rPr lang="en-US" sz="770" smtClean="0">
                <a:solidFill>
                  <a:srgbClr val="2B2A29"/>
                </a:solidFill>
                <a:latin typeface="Arial"/>
              </a:rPr>
            </a:br>
            <a:r>
              <a:rPr lang="en-US" sz="770" smtClean="0">
                <a:solidFill>
                  <a:srgbClr val="2B2A29"/>
                </a:solidFill>
                <a:latin typeface="Arial"/>
              </a:rPr>
              <a:t>runs every Wednesday morning. </a:t>
            </a:r>
          </a:p>
          <a:p>
            <a:pPr>
              <a:lnSpc>
                <a:spcPts val="900"/>
              </a:lnSpc>
            </a:pPr>
            <a:endParaRPr lang="en-US" sz="770">
              <a:solidFill>
                <a:srgbClr val="2B2A29"/>
              </a:solidFill>
              <a:latin typeface="Arial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001000" y="7213600"/>
            <a:ext cx="1447512" cy="2628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770" smtClean="0">
                <a:solidFill>
                  <a:srgbClr val="2B2A29"/>
                </a:solidFill>
                <a:latin typeface="Arial"/>
              </a:rPr>
              <a:t>Locked time cannot be changed. </a:t>
            </a:r>
          </a:p>
          <a:p>
            <a:pPr>
              <a:lnSpc>
                <a:spcPts val="900"/>
              </a:lnSpc>
            </a:pPr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62660" y="261178"/>
            <a:ext cx="12954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7338"/>
            <a:ext cx="1447800" cy="331029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581400" y="7331104"/>
            <a:ext cx="1295400" cy="1077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388645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1595A642EC4B4FB2690F18F3E0D830" ma:contentTypeVersion="1" ma:contentTypeDescription="Create a new document." ma:contentTypeScope="" ma:versionID="27ff70706df3b98e6cf65b84b9fe6b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26fc65f9ee5ad8d8e7129cb897e1e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912C1E-BF83-41D4-9E32-A150FE237A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DB0F105-E78D-445E-8F6A-59C218096E88}">
  <ds:schemaRefs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D9EE78C-D49A-4ED4-9AFB-481514636E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537</Words>
  <Application>Microsoft Office PowerPoint</Application>
  <PresentationFormat>Custom</PresentationFormat>
  <Paragraphs>80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AutoTrader.com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Benavides, Armando L (AT - Atlanta)</dc:creator>
  <cp:lastModifiedBy>Robyn Morgan</cp:lastModifiedBy>
  <cp:revision>12</cp:revision>
  <dcterms:created xsi:type="dcterms:W3CDTF">2013-02-14T23:59:27Z</dcterms:created>
  <dcterms:modified xsi:type="dcterms:W3CDTF">2013-05-20T14:11:30Z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0x010100F61595A642EC4B4FB2690F18F3E0D830</vt:lpwstr>
  </property>
</Properties>
</file>