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0058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610" y="-58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71E46-DAC1-4F1A-AF67-B9D8F26AF55D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730057-7148-4A77-878D-0F3C1EC39C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51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2"/>
            <a:ext cx="854964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4E77-6A3E-4592-8F90-23CA699AD061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5964-8A7F-4648-B60D-41E2357815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114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4E77-6A3E-4592-8F90-23CA699AD061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5964-8A7F-4648-B60D-41E2357815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40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52637"/>
            <a:ext cx="2263140" cy="751691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52637"/>
            <a:ext cx="6621780" cy="751691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4E77-6A3E-4592-8F90-23CA699AD061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5964-8A7F-4648-B60D-41E2357815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5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4E77-6A3E-4592-8F90-23CA699AD061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5964-8A7F-4648-B60D-41E2357815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62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4E77-6A3E-4592-8F90-23CA699AD061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5964-8A7F-4648-B60D-41E2357815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59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1"/>
            <a:ext cx="4442460" cy="5129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1"/>
            <a:ext cx="4442460" cy="5129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4E77-6A3E-4592-8F90-23CA699AD061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5964-8A7F-4648-B60D-41E2357815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9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5"/>
            <a:ext cx="4444207" cy="7250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59"/>
            <a:ext cx="4444207" cy="44781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9" y="1739795"/>
            <a:ext cx="4445953" cy="7250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9" y="2464859"/>
            <a:ext cx="4445953" cy="44781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4E77-6A3E-4592-8F90-23CA699AD061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5964-8A7F-4648-B60D-41E2357815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8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4E77-6A3E-4592-8F90-23CA699AD061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5964-8A7F-4648-B60D-41E2357815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47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4E77-6A3E-4592-8F90-23CA699AD061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5964-8A7F-4648-B60D-41E2357815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90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2" y="309457"/>
            <a:ext cx="3309144" cy="13169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2" y="1626447"/>
            <a:ext cx="3309144" cy="53165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4E77-6A3E-4592-8F90-23CA699AD061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5964-8A7F-4648-B60D-41E2357815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67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1"/>
            <a:ext cx="6035040" cy="64230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4"/>
            <a:ext cx="6035040" cy="9121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4E77-6A3E-4592-8F90-23CA699AD061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5964-8A7F-4648-B60D-41E2357815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5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1"/>
            <a:ext cx="9052560" cy="51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84E77-6A3E-4592-8F90-23CA699AD061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75964-8A7F-4648-B60D-41E2357815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51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ervicecenter@autotrader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864" y="0"/>
            <a:ext cx="10058400" cy="7772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01800" y="304800"/>
            <a:ext cx="6577826" cy="4873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sz="1600" b="1" dirty="0" smtClean="0">
                <a:solidFill>
                  <a:srgbClr val="2B2A29"/>
                </a:solidFill>
                <a:latin typeface="Arial"/>
              </a:rPr>
              <a:t>Time Entry Guidelines Quick Reference     </a:t>
            </a:r>
            <a:r>
              <a:rPr lang="en-US" sz="1410" b="1" dirty="0" smtClean="0">
                <a:solidFill>
                  <a:srgbClr val="FEFFFF"/>
                </a:solidFill>
                <a:latin typeface="Arial"/>
              </a:rPr>
              <a:t>Timesheet Status / Accuracy </a:t>
            </a:r>
          </a:p>
          <a:p>
            <a:pPr>
              <a:lnSpc>
                <a:spcPts val="1900"/>
              </a:lnSpc>
            </a:pPr>
            <a:endParaRPr lang="en-US" sz="1710" b="1" dirty="0">
              <a:solidFill>
                <a:srgbClr val="2B2A29"/>
              </a:solidFill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8345" y="675030"/>
            <a:ext cx="3850413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700" dirty="0" smtClean="0">
                <a:solidFill>
                  <a:srgbClr val="2B2A29"/>
                </a:solidFill>
                <a:latin typeface="Arial"/>
              </a:rPr>
              <a:t>Identified employees and contractors must enter time in TRAX by COB Friday of each </a:t>
            </a:r>
            <a:br>
              <a:rPr lang="en-US" sz="700" dirty="0" smtClean="0">
                <a:solidFill>
                  <a:srgbClr val="2B2A29"/>
                </a:solidFill>
                <a:latin typeface="Arial"/>
              </a:rPr>
            </a:br>
            <a:r>
              <a:rPr lang="en-US" sz="700" dirty="0" smtClean="0">
                <a:solidFill>
                  <a:srgbClr val="2B2A29"/>
                </a:solidFill>
                <a:latin typeface="Arial"/>
              </a:rPr>
              <a:t>week. For hourly employees, time must match what is entered into </a:t>
            </a:r>
            <a:r>
              <a:rPr lang="en-US" sz="700" dirty="0" err="1" smtClean="0">
                <a:solidFill>
                  <a:srgbClr val="2B2A29"/>
                </a:solidFill>
                <a:latin typeface="Arial"/>
              </a:rPr>
              <a:t>InSite</a:t>
            </a:r>
            <a:r>
              <a:rPr lang="en-US" sz="700" dirty="0" smtClean="0">
                <a:solidFill>
                  <a:srgbClr val="2B2A29"/>
                </a:solidFill>
                <a:latin typeface="Arial"/>
              </a:rPr>
              <a:t> My Time Reporting. </a:t>
            </a:r>
          </a:p>
          <a:p>
            <a:pPr>
              <a:lnSpc>
                <a:spcPts val="900"/>
              </a:lnSpc>
            </a:pPr>
            <a:endParaRPr lang="en-US" sz="754" dirty="0">
              <a:solidFill>
                <a:srgbClr val="2B2A29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100" y="1066800"/>
            <a:ext cx="1829283" cy="41998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340" b="1" dirty="0" smtClean="0">
                <a:solidFill>
                  <a:srgbClr val="FEFFFF"/>
                </a:solidFill>
                <a:latin typeface="Arial"/>
              </a:rPr>
              <a:t>How Do I Track Time? </a:t>
            </a:r>
          </a:p>
          <a:p>
            <a:pPr>
              <a:lnSpc>
                <a:spcPts val="1600"/>
              </a:lnSpc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0809" y="1338984"/>
            <a:ext cx="5089535" cy="230832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39700" algn="l"/>
              </a:tabLst>
              <a:defRPr/>
            </a:pPr>
            <a:r>
              <a:rPr lang="en-US" sz="810" b="1" dirty="0" smtClean="0">
                <a:solidFill>
                  <a:srgbClr val="2B2A29"/>
                </a:solidFill>
                <a:latin typeface="Arial"/>
                <a:cs typeface="Arial"/>
              </a:rPr>
              <a:t>•  Enter all of your hours worked into TRAX. </a:t>
            </a:r>
            <a:r>
              <a:rPr lang="en-US" sz="810" dirty="0" smtClean="0">
                <a:solidFill>
                  <a:srgbClr val="2B2A29"/>
                </a:solidFill>
                <a:latin typeface="Arial"/>
                <a:cs typeface="Arial"/>
              </a:rPr>
              <a:t>This includes all time spent on projects, in meetings, in training,</a:t>
            </a:r>
          </a:p>
          <a:p>
            <a:pPr marL="0" marR="0" lvl="0" indent="0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39700" algn="l"/>
              </a:tabLst>
              <a:defRPr/>
            </a:pPr>
            <a:r>
              <a:rPr lang="en-US" sz="810" dirty="0">
                <a:solidFill>
                  <a:srgbClr val="2B2A29"/>
                </a:solidFill>
                <a:latin typeface="Arial"/>
                <a:cs typeface="Arial"/>
              </a:rPr>
              <a:t> </a:t>
            </a:r>
            <a:r>
              <a:rPr lang="en-US" sz="810" dirty="0" smtClean="0">
                <a:solidFill>
                  <a:srgbClr val="2B2A29"/>
                </a:solidFill>
                <a:latin typeface="Arial"/>
                <a:cs typeface="Arial"/>
              </a:rPr>
              <a:t>    or any other administrative time. </a:t>
            </a:r>
            <a:endParaRPr lang="en-US" sz="810" dirty="0">
              <a:solidFill>
                <a:srgbClr val="2B2A29"/>
              </a:solidFill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0809" y="2844800"/>
            <a:ext cx="5159609" cy="577081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39700" algn="l"/>
              </a:tabLst>
              <a:defRPr/>
            </a:pPr>
            <a:r>
              <a:rPr lang="en-US" sz="810" dirty="0" smtClean="0">
                <a:solidFill>
                  <a:srgbClr val="2B2A29"/>
                </a:solidFill>
                <a:latin typeface="Arial"/>
                <a:cs typeface="Arial"/>
              </a:rPr>
              <a:t>•  </a:t>
            </a:r>
            <a:r>
              <a:rPr lang="en-US" sz="900" b="1" dirty="0" smtClean="0">
                <a:solidFill>
                  <a:srgbClr val="2B2A29"/>
                </a:solidFill>
                <a:latin typeface="Arial"/>
                <a:cs typeface="Arial"/>
              </a:rPr>
              <a:t>Contractors/Temps</a:t>
            </a:r>
            <a:r>
              <a:rPr lang="en-US" sz="810" dirty="0" smtClean="0">
                <a:solidFill>
                  <a:srgbClr val="2B2A29"/>
                </a:solidFill>
                <a:latin typeface="Arial"/>
                <a:cs typeface="Arial"/>
              </a:rPr>
              <a:t>: </a:t>
            </a:r>
          </a:p>
          <a:p>
            <a:pPr lvl="0">
              <a:lnSpc>
                <a:spcPts val="900"/>
              </a:lnSpc>
              <a:tabLst>
                <a:tab pos="139700" algn="l"/>
              </a:tabLst>
              <a:defRPr/>
            </a:pPr>
            <a:r>
              <a:rPr lang="en-US" sz="810" dirty="0">
                <a:solidFill>
                  <a:srgbClr val="2B2A29"/>
                </a:solidFill>
                <a:latin typeface="Arial"/>
                <a:cs typeface="Arial"/>
              </a:rPr>
              <a:t> </a:t>
            </a:r>
            <a:r>
              <a:rPr lang="en-US" sz="810" dirty="0" smtClean="0">
                <a:solidFill>
                  <a:srgbClr val="2B2A29"/>
                </a:solidFill>
                <a:latin typeface="Arial"/>
                <a:cs typeface="Arial"/>
              </a:rPr>
              <a:t>  •   Only enter “approved, non-project” time into TRAX using the appropriate </a:t>
            </a:r>
            <a:r>
              <a:rPr lang="en-US" sz="810" b="1" dirty="0" smtClean="0">
                <a:solidFill>
                  <a:srgbClr val="2B2A29"/>
                </a:solidFill>
                <a:latin typeface="Arial"/>
                <a:cs typeface="Arial"/>
              </a:rPr>
              <a:t>ABC</a:t>
            </a:r>
            <a:r>
              <a:rPr lang="en-US" sz="810" dirty="0" smtClean="0">
                <a:solidFill>
                  <a:srgbClr val="2B2A29"/>
                </a:solidFill>
                <a:latin typeface="Arial"/>
                <a:cs typeface="Arial"/>
              </a:rPr>
              <a:t>_06_Admin code. For example</a:t>
            </a:r>
          </a:p>
          <a:p>
            <a:pPr marL="0" marR="0" lvl="0" indent="0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39700" algn="l"/>
              </a:tabLst>
              <a:defRPr/>
            </a:pPr>
            <a:r>
              <a:rPr lang="en-US" sz="810" dirty="0" smtClean="0">
                <a:solidFill>
                  <a:srgbClr val="2B2A29"/>
                </a:solidFill>
                <a:latin typeface="Arial"/>
                <a:cs typeface="Arial"/>
              </a:rPr>
              <a:t>         Team Meeting.   </a:t>
            </a:r>
            <a:r>
              <a:rPr lang="en-US" sz="810" b="1" dirty="0" smtClean="0">
                <a:solidFill>
                  <a:srgbClr val="2B2A29"/>
                </a:solidFill>
                <a:latin typeface="Arial"/>
                <a:cs typeface="Arial"/>
              </a:rPr>
              <a:t>(“ABC” </a:t>
            </a:r>
            <a:r>
              <a:rPr lang="en-US" sz="810" dirty="0" smtClean="0">
                <a:solidFill>
                  <a:srgbClr val="2B2A29"/>
                </a:solidFill>
                <a:latin typeface="Arial"/>
                <a:cs typeface="Arial"/>
              </a:rPr>
              <a:t>denotes your business unit: ATC, AHO, KBB, VIN, VAT, CDM, </a:t>
            </a:r>
            <a:r>
              <a:rPr lang="en-US" sz="810" dirty="0" err="1" smtClean="0">
                <a:solidFill>
                  <a:srgbClr val="2B2A29"/>
                </a:solidFill>
                <a:latin typeface="Arial"/>
                <a:cs typeface="Arial"/>
              </a:rPr>
              <a:t>etc</a:t>
            </a:r>
            <a:r>
              <a:rPr lang="en-US" sz="810" dirty="0" smtClean="0">
                <a:solidFill>
                  <a:srgbClr val="2B2A29"/>
                </a:solidFill>
                <a:latin typeface="Arial"/>
                <a:cs typeface="Arial"/>
              </a:rPr>
              <a:t>).  </a:t>
            </a:r>
          </a:p>
          <a:p>
            <a:pPr lvl="0">
              <a:lnSpc>
                <a:spcPts val="900"/>
              </a:lnSpc>
              <a:tabLst>
                <a:tab pos="139700" algn="l"/>
              </a:tabLst>
              <a:defRPr/>
            </a:pPr>
            <a:r>
              <a:rPr lang="en-US" sz="810" dirty="0" smtClean="0">
                <a:solidFill>
                  <a:srgbClr val="2B2A29"/>
                </a:solidFill>
                <a:latin typeface="Arial"/>
                <a:cs typeface="Arial"/>
              </a:rPr>
              <a:t>   •   Other non project time such as PTO, Jury Duty, etc., should be entered in TRAX as zero hours </a:t>
            </a:r>
          </a:p>
          <a:p>
            <a:pPr marL="0" marR="0" lvl="0" indent="0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39700" algn="l"/>
              </a:tabLst>
              <a:defRPr/>
            </a:pPr>
            <a:r>
              <a:rPr lang="en-US" sz="810" dirty="0">
                <a:solidFill>
                  <a:srgbClr val="2B2A29"/>
                </a:solidFill>
                <a:latin typeface="Arial"/>
                <a:cs typeface="Arial"/>
              </a:rPr>
              <a:t> </a:t>
            </a:r>
            <a:r>
              <a:rPr lang="en-US" sz="810" dirty="0" smtClean="0">
                <a:solidFill>
                  <a:srgbClr val="2B2A29"/>
                </a:solidFill>
                <a:latin typeface="Arial"/>
                <a:cs typeface="Arial"/>
              </a:rPr>
              <a:t>         against the primary project on which they are working.</a:t>
            </a:r>
            <a:endParaRPr lang="en-US" sz="810" dirty="0">
              <a:solidFill>
                <a:srgbClr val="2B2A29"/>
              </a:solidFill>
              <a:latin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0809" y="1633624"/>
            <a:ext cx="5194676" cy="2308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39700" algn="l"/>
              </a:tabLst>
              <a:defRPr/>
            </a:pPr>
            <a:r>
              <a:rPr lang="en-US" sz="810" b="1" dirty="0" smtClean="0">
                <a:solidFill>
                  <a:srgbClr val="2B2A29"/>
                </a:solidFill>
                <a:latin typeface="Arial"/>
                <a:cs typeface="Arial"/>
              </a:rPr>
              <a:t>•  Enter all your time daily.</a:t>
            </a:r>
            <a:r>
              <a:rPr lang="en-US" sz="810" dirty="0" smtClean="0">
                <a:solidFill>
                  <a:srgbClr val="2B2A29"/>
                </a:solidFill>
                <a:latin typeface="Arial"/>
                <a:cs typeface="Arial"/>
              </a:rPr>
              <a:t> Daily reporting of time ensures accuracy. All time must be reported by COB Friday </a:t>
            </a:r>
          </a:p>
          <a:p>
            <a:pPr marL="0" marR="0" lvl="0" indent="0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39700" algn="l"/>
              </a:tabLst>
              <a:defRPr/>
            </a:pPr>
            <a:r>
              <a:rPr lang="en-US" sz="810" dirty="0" smtClean="0">
                <a:solidFill>
                  <a:srgbClr val="2B2A29"/>
                </a:solidFill>
                <a:latin typeface="Arial"/>
                <a:cs typeface="Arial"/>
              </a:rPr>
              <a:t>     of the current week.</a:t>
            </a:r>
            <a:endParaRPr lang="en-US" sz="810" dirty="0">
              <a:solidFill>
                <a:srgbClr val="2B2A29"/>
              </a:solidFill>
              <a:latin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0809" y="1996132"/>
            <a:ext cx="5194676" cy="115416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39700" algn="l"/>
              </a:tabLst>
              <a:defRPr/>
            </a:pPr>
            <a:r>
              <a:rPr lang="en-US" sz="810" dirty="0" smtClean="0">
                <a:solidFill>
                  <a:srgbClr val="2B2A29"/>
                </a:solidFill>
                <a:latin typeface="Arial"/>
                <a:cs typeface="Arial"/>
              </a:rPr>
              <a:t>•  To track your time spent during the day, enter your time in minimum of .25 hour (15 minute) increments. </a:t>
            </a:r>
            <a:endParaRPr lang="en-US" sz="810" dirty="0">
              <a:solidFill>
                <a:srgbClr val="2B2A29"/>
              </a:solidFill>
              <a:latin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0809" y="2209702"/>
            <a:ext cx="5231412" cy="34624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39700" algn="l"/>
              </a:tabLst>
              <a:defRPr/>
            </a:pPr>
            <a:r>
              <a:rPr lang="en-US" sz="810" dirty="0" smtClean="0">
                <a:solidFill>
                  <a:srgbClr val="2B2A29"/>
                </a:solidFill>
                <a:latin typeface="Arial"/>
                <a:cs typeface="Arial"/>
              </a:rPr>
              <a:t>•  Find the Project Name in the drop down menu and then select from a list of TRAX codes. Choose the assigned </a:t>
            </a:r>
            <a:br>
              <a:rPr lang="en-US" sz="810" dirty="0" smtClean="0">
                <a:solidFill>
                  <a:srgbClr val="2B2A29"/>
                </a:solidFill>
                <a:latin typeface="Arial"/>
                <a:cs typeface="Arial"/>
              </a:rPr>
            </a:br>
            <a:r>
              <a:rPr lang="en-US" sz="810" dirty="0" smtClean="0">
                <a:solidFill>
                  <a:srgbClr val="2B2A29"/>
                </a:solidFill>
                <a:latin typeface="Arial"/>
                <a:cs typeface="Arial"/>
              </a:rPr>
              <a:t>	Project Code for work you’ve been requested to perform. If you cannot locate an appropriate project, please       </a:t>
            </a:r>
          </a:p>
          <a:p>
            <a:pPr marL="0" marR="0" lvl="0" indent="0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39700" algn="l"/>
              </a:tabLst>
              <a:defRPr/>
            </a:pPr>
            <a:r>
              <a:rPr lang="en-US" sz="810" dirty="0">
                <a:solidFill>
                  <a:srgbClr val="2B2A29"/>
                </a:solidFill>
                <a:latin typeface="Arial"/>
                <a:cs typeface="Arial"/>
              </a:rPr>
              <a:t> </a:t>
            </a:r>
            <a:r>
              <a:rPr lang="en-US" sz="810" dirty="0" smtClean="0">
                <a:solidFill>
                  <a:srgbClr val="2B2A29"/>
                </a:solidFill>
                <a:latin typeface="Arial"/>
                <a:cs typeface="Arial"/>
              </a:rPr>
              <a:t>    contact your manager to be added to the project.</a:t>
            </a:r>
            <a:endParaRPr lang="en-US" sz="810" dirty="0">
              <a:solidFill>
                <a:srgbClr val="2B2A29"/>
              </a:solidFill>
              <a:latin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0809" y="2631114"/>
            <a:ext cx="5174849" cy="115416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39700" algn="l"/>
              </a:tabLst>
              <a:defRPr/>
            </a:pPr>
            <a:r>
              <a:rPr lang="en-US" sz="810" dirty="0" smtClean="0">
                <a:solidFill>
                  <a:srgbClr val="2B2A29"/>
                </a:solidFill>
                <a:latin typeface="Arial"/>
                <a:cs typeface="Arial"/>
              </a:rPr>
              <a:t>•  Enter any comments in the Comments field. Check with your manager to determine the level of detail required. </a:t>
            </a:r>
            <a:endParaRPr lang="en-US" sz="810" dirty="0">
              <a:solidFill>
                <a:srgbClr val="2B2A29"/>
              </a:solidFill>
              <a:latin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9100" y="3492500"/>
            <a:ext cx="1532471" cy="41998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340" b="1" dirty="0" smtClean="0">
                <a:solidFill>
                  <a:srgbClr val="FEFFFF"/>
                </a:solidFill>
                <a:latin typeface="Arial"/>
              </a:rPr>
              <a:t>Special Situations </a:t>
            </a:r>
          </a:p>
          <a:p>
            <a:pPr>
              <a:lnSpc>
                <a:spcPts val="1600"/>
              </a:lnSpc>
            </a:pP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4800" y="3845560"/>
            <a:ext cx="5216172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39700" algn="l"/>
              </a:tabLst>
              <a:defRPr/>
            </a:pPr>
            <a:r>
              <a:rPr lang="en-US" sz="810" b="1" dirty="0" smtClean="0">
                <a:solidFill>
                  <a:srgbClr val="2B2A29"/>
                </a:solidFill>
                <a:latin typeface="Arial"/>
                <a:cs typeface="Arial"/>
              </a:rPr>
              <a:t>•  How do I enter paid time off?  </a:t>
            </a:r>
            <a:r>
              <a:rPr lang="en-US" sz="810" dirty="0" smtClean="0">
                <a:solidFill>
                  <a:srgbClr val="2B2A29"/>
                </a:solidFill>
                <a:latin typeface="Arial"/>
                <a:cs typeface="Arial"/>
              </a:rPr>
              <a:t>All employees will use project name </a:t>
            </a:r>
            <a:r>
              <a:rPr lang="en-US" sz="810" b="1" dirty="0" smtClean="0">
                <a:solidFill>
                  <a:srgbClr val="2B2A29"/>
                </a:solidFill>
                <a:latin typeface="Arial"/>
                <a:cs typeface="Arial"/>
              </a:rPr>
              <a:t>ABC_06_Admin</a:t>
            </a:r>
            <a:r>
              <a:rPr lang="en-US" sz="810" dirty="0" smtClean="0">
                <a:solidFill>
                  <a:srgbClr val="2B2A29"/>
                </a:solidFill>
                <a:latin typeface="Arial"/>
                <a:cs typeface="Arial"/>
              </a:rPr>
              <a:t> and select the </a:t>
            </a:r>
            <a:r>
              <a:rPr lang="en-US" sz="810" b="1" dirty="0" smtClean="0">
                <a:solidFill>
                  <a:srgbClr val="2B2A29"/>
                </a:solidFill>
                <a:latin typeface="Arial"/>
                <a:cs typeface="Arial"/>
              </a:rPr>
              <a:t>Paid </a:t>
            </a:r>
            <a:br>
              <a:rPr lang="en-US" sz="810" b="1" dirty="0" smtClean="0">
                <a:solidFill>
                  <a:srgbClr val="2B2A29"/>
                </a:solidFill>
                <a:latin typeface="Arial"/>
                <a:cs typeface="Arial"/>
              </a:rPr>
            </a:br>
            <a:r>
              <a:rPr lang="en-US" sz="810" b="1" dirty="0" smtClean="0">
                <a:solidFill>
                  <a:srgbClr val="2B2A29"/>
                </a:solidFill>
                <a:latin typeface="Arial"/>
                <a:cs typeface="Arial"/>
              </a:rPr>
              <a:t>	Time Off (PTO) </a:t>
            </a:r>
            <a:r>
              <a:rPr lang="en-US" sz="810" dirty="0" smtClean="0">
                <a:solidFill>
                  <a:srgbClr val="2B2A29"/>
                </a:solidFill>
                <a:latin typeface="Arial"/>
                <a:cs typeface="Arial"/>
              </a:rPr>
              <a:t>task.  “ABC” d2enotes your business unit (ATC, KBB, </a:t>
            </a:r>
            <a:r>
              <a:rPr lang="en-US" sz="810" dirty="0" err="1" smtClean="0">
                <a:solidFill>
                  <a:srgbClr val="2B2A29"/>
                </a:solidFill>
                <a:latin typeface="Arial"/>
                <a:cs typeface="Arial"/>
              </a:rPr>
              <a:t>etc</a:t>
            </a:r>
            <a:r>
              <a:rPr lang="en-US" sz="810" dirty="0" smtClean="0">
                <a:solidFill>
                  <a:srgbClr val="2B2A29"/>
                </a:solidFill>
                <a:latin typeface="Arial"/>
                <a:cs typeface="Arial"/>
              </a:rPr>
              <a:t>).  Contractors should never code </a:t>
            </a:r>
          </a:p>
          <a:p>
            <a:pPr marL="0" marR="0" lvl="0" indent="0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39700" algn="l"/>
              </a:tabLst>
              <a:defRPr/>
            </a:pPr>
            <a:r>
              <a:rPr lang="en-US" sz="810" dirty="0">
                <a:solidFill>
                  <a:srgbClr val="2B2A29"/>
                </a:solidFill>
                <a:latin typeface="Arial"/>
                <a:cs typeface="Arial"/>
              </a:rPr>
              <a:t> </a:t>
            </a:r>
            <a:r>
              <a:rPr lang="en-US" sz="810" dirty="0" smtClean="0">
                <a:solidFill>
                  <a:srgbClr val="2B2A29"/>
                </a:solidFill>
                <a:latin typeface="Arial"/>
                <a:cs typeface="Arial"/>
              </a:rPr>
              <a:t>    time as PTO or holiday in TRAX. (See Contractor/Temps note above).</a:t>
            </a:r>
            <a:endParaRPr lang="en-US" sz="810" b="1" dirty="0">
              <a:solidFill>
                <a:srgbClr val="2B2A29"/>
              </a:solidFill>
              <a:latin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4800" y="4299383"/>
            <a:ext cx="5062283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39700" algn="l"/>
              </a:tabLst>
              <a:defRPr/>
            </a:pPr>
            <a:r>
              <a:rPr lang="en-US" sz="810" b="1" dirty="0" smtClean="0">
                <a:solidFill>
                  <a:srgbClr val="2B2A29"/>
                </a:solidFill>
                <a:latin typeface="Arial"/>
                <a:cs typeface="Arial"/>
              </a:rPr>
              <a:t>•  How do I code holiday time? </a:t>
            </a:r>
            <a:r>
              <a:rPr lang="en-US" sz="810" dirty="0" smtClean="0">
                <a:solidFill>
                  <a:srgbClr val="2B2A29"/>
                </a:solidFill>
                <a:latin typeface="Arial"/>
                <a:cs typeface="Arial"/>
              </a:rPr>
              <a:t>Employees should enter 8 hours for all holidays unless you were working.</a:t>
            </a:r>
            <a:br>
              <a:rPr lang="en-US" sz="810" dirty="0" smtClean="0">
                <a:solidFill>
                  <a:srgbClr val="2B2A29"/>
                </a:solidFill>
                <a:latin typeface="Arial"/>
                <a:cs typeface="Arial"/>
              </a:rPr>
            </a:br>
            <a:r>
              <a:rPr lang="en-US" sz="810" dirty="0" smtClean="0">
                <a:solidFill>
                  <a:srgbClr val="2B2A29"/>
                </a:solidFill>
                <a:latin typeface="Arial"/>
                <a:cs typeface="Arial"/>
              </a:rPr>
              <a:t>	Use Project Name </a:t>
            </a:r>
            <a:r>
              <a:rPr lang="en-US" sz="810" b="1" dirty="0" smtClean="0">
                <a:solidFill>
                  <a:srgbClr val="2B2A29"/>
                </a:solidFill>
                <a:latin typeface="Arial"/>
                <a:cs typeface="Arial"/>
              </a:rPr>
              <a:t>ABC_06_Admin</a:t>
            </a:r>
            <a:r>
              <a:rPr lang="en-US" sz="810" dirty="0" smtClean="0">
                <a:solidFill>
                  <a:srgbClr val="2B2A29"/>
                </a:solidFill>
                <a:latin typeface="Arial"/>
                <a:cs typeface="Arial"/>
              </a:rPr>
              <a:t> and the task </a:t>
            </a:r>
            <a:r>
              <a:rPr lang="en-US" sz="810" b="1" dirty="0" smtClean="0">
                <a:solidFill>
                  <a:srgbClr val="2B2A29"/>
                </a:solidFill>
                <a:latin typeface="Arial"/>
                <a:cs typeface="Arial"/>
              </a:rPr>
              <a:t>Holidays</a:t>
            </a:r>
            <a:r>
              <a:rPr lang="en-US" sz="810" dirty="0" smtClean="0">
                <a:solidFill>
                  <a:srgbClr val="2B2A29"/>
                </a:solidFill>
                <a:latin typeface="Arial"/>
                <a:cs typeface="Arial"/>
              </a:rPr>
              <a:t>. Contractors should never code time as Holiday</a:t>
            </a:r>
          </a:p>
          <a:p>
            <a:pPr lvl="0">
              <a:lnSpc>
                <a:spcPts val="900"/>
              </a:lnSpc>
              <a:tabLst>
                <a:tab pos="139700" algn="l"/>
              </a:tabLst>
              <a:defRPr/>
            </a:pPr>
            <a:r>
              <a:rPr lang="en-US" sz="810" dirty="0">
                <a:solidFill>
                  <a:srgbClr val="2B2A29"/>
                </a:solidFill>
                <a:latin typeface="Arial"/>
                <a:cs typeface="Arial"/>
              </a:rPr>
              <a:t> </a:t>
            </a:r>
            <a:r>
              <a:rPr lang="en-US" sz="810" dirty="0" smtClean="0">
                <a:solidFill>
                  <a:srgbClr val="2B2A29"/>
                </a:solidFill>
                <a:latin typeface="Arial"/>
                <a:cs typeface="Arial"/>
              </a:rPr>
              <a:t>    time.  (</a:t>
            </a:r>
            <a:r>
              <a:rPr lang="en-US" sz="810" dirty="0">
                <a:solidFill>
                  <a:srgbClr val="2B2A29"/>
                </a:solidFill>
                <a:latin typeface="Arial"/>
                <a:cs typeface="Arial"/>
              </a:rPr>
              <a:t>See Contractor/Temps note above). </a:t>
            </a:r>
            <a:endParaRPr lang="en-US" sz="810" dirty="0" smtClean="0">
              <a:solidFill>
                <a:srgbClr val="2B2A29"/>
              </a:solidFill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80100" y="660400"/>
            <a:ext cx="3613228" cy="34624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39700" algn="l"/>
              </a:tabLst>
              <a:defRPr/>
            </a:pPr>
            <a:r>
              <a:rPr lang="en-US" sz="770" b="1" dirty="0" smtClean="0">
                <a:solidFill>
                  <a:srgbClr val="2B2A29"/>
                </a:solidFill>
                <a:latin typeface="Arial"/>
                <a:cs typeface="Arial"/>
              </a:rPr>
              <a:t>•  Time must be entered by COB Friday of the current week</a:t>
            </a:r>
            <a:r>
              <a:rPr lang="en-US" sz="770" dirty="0" smtClean="0">
                <a:solidFill>
                  <a:srgbClr val="2B2A29"/>
                </a:solidFill>
                <a:latin typeface="Arial"/>
                <a:cs typeface="Arial"/>
              </a:rPr>
              <a:t> using  the correct</a:t>
            </a:r>
            <a:br>
              <a:rPr lang="en-US" sz="770" dirty="0" smtClean="0">
                <a:solidFill>
                  <a:srgbClr val="2B2A29"/>
                </a:solidFill>
                <a:latin typeface="Arial"/>
                <a:cs typeface="Arial"/>
              </a:rPr>
            </a:br>
            <a:r>
              <a:rPr lang="en-US" sz="770" dirty="0" smtClean="0">
                <a:solidFill>
                  <a:srgbClr val="2B2A29"/>
                </a:solidFill>
                <a:latin typeface="Arial"/>
                <a:cs typeface="Arial"/>
              </a:rPr>
              <a:t>	codes. </a:t>
            </a:r>
          </a:p>
          <a:p>
            <a:pPr marL="0" marR="0" lvl="0" indent="0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39700" algn="l"/>
              </a:tabLst>
              <a:defRPr/>
            </a:pPr>
            <a:endParaRPr lang="en-US" sz="770" dirty="0">
              <a:solidFill>
                <a:srgbClr val="2B2A29"/>
              </a:solidFill>
              <a:latin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80100" y="965200"/>
            <a:ext cx="2128788" cy="2308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770" dirty="0" smtClean="0">
                <a:solidFill>
                  <a:srgbClr val="2B2A29"/>
                </a:solidFill>
                <a:latin typeface="Arial"/>
                <a:cs typeface="Arial"/>
              </a:rPr>
              <a:t>•  Ensure PTO/Holiday time is coded accurately. </a:t>
            </a:r>
          </a:p>
          <a:p>
            <a:pPr>
              <a:lnSpc>
                <a:spcPts val="900"/>
              </a:lnSpc>
            </a:pPr>
            <a:endParaRPr lang="en-US" sz="770" dirty="0">
              <a:solidFill>
                <a:srgbClr val="2B2A29"/>
              </a:solidFill>
              <a:latin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80100" y="1155700"/>
            <a:ext cx="3613228" cy="34624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39700" algn="l"/>
              </a:tabLst>
              <a:defRPr/>
            </a:pPr>
            <a:r>
              <a:rPr lang="en-US" sz="770" dirty="0" smtClean="0">
                <a:solidFill>
                  <a:srgbClr val="2B2A29"/>
                </a:solidFill>
                <a:latin typeface="Arial"/>
                <a:cs typeface="Arial"/>
              </a:rPr>
              <a:t>•  For hourly employees, time recorded in TRAX </a:t>
            </a:r>
            <a:r>
              <a:rPr lang="en-US" sz="770" b="1" dirty="0" smtClean="0">
                <a:solidFill>
                  <a:srgbClr val="2B2A29"/>
                </a:solidFill>
                <a:latin typeface="Arial"/>
                <a:cs typeface="Arial"/>
              </a:rPr>
              <a:t>must match</a:t>
            </a:r>
            <a:r>
              <a:rPr lang="en-US" sz="770" dirty="0" smtClean="0">
                <a:solidFill>
                  <a:srgbClr val="2B2A29"/>
                </a:solidFill>
                <a:latin typeface="Arial"/>
                <a:cs typeface="Arial"/>
              </a:rPr>
              <a:t> time recorded in </a:t>
            </a:r>
            <a:br>
              <a:rPr lang="en-US" sz="770" dirty="0" smtClean="0">
                <a:solidFill>
                  <a:srgbClr val="2B2A29"/>
                </a:solidFill>
                <a:latin typeface="Arial"/>
                <a:cs typeface="Arial"/>
              </a:rPr>
            </a:br>
            <a:r>
              <a:rPr lang="en-US" sz="770" dirty="0" smtClean="0">
                <a:solidFill>
                  <a:srgbClr val="2B2A29"/>
                </a:solidFill>
                <a:latin typeface="Arial"/>
                <a:cs typeface="Arial"/>
              </a:rPr>
              <a:t>	My Time Reporting. </a:t>
            </a:r>
          </a:p>
          <a:p>
            <a:pPr marL="0" marR="0" lvl="0" indent="0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39700" algn="l"/>
              </a:tabLst>
              <a:defRPr/>
            </a:pPr>
            <a:endParaRPr lang="en-US" sz="770" dirty="0">
              <a:solidFill>
                <a:srgbClr val="2B2A29"/>
              </a:solidFill>
              <a:latin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80100" y="1460500"/>
            <a:ext cx="3315010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39700" algn="l"/>
              </a:tabLst>
              <a:defRPr/>
            </a:pPr>
            <a:r>
              <a:rPr lang="en-US" sz="770" dirty="0" smtClean="0">
                <a:solidFill>
                  <a:srgbClr val="2B2A29"/>
                </a:solidFill>
                <a:latin typeface="Arial"/>
                <a:cs typeface="Arial"/>
              </a:rPr>
              <a:t>•  All managers of people who record time in TRAX must </a:t>
            </a:r>
            <a:r>
              <a:rPr lang="en-US" sz="770" b="1" dirty="0" smtClean="0">
                <a:solidFill>
                  <a:srgbClr val="2B2A29"/>
                </a:solidFill>
                <a:latin typeface="Arial"/>
                <a:cs typeface="Arial"/>
              </a:rPr>
              <a:t>approve or reject </a:t>
            </a:r>
            <a:br>
              <a:rPr lang="en-US" sz="770" b="1" dirty="0" smtClean="0">
                <a:solidFill>
                  <a:srgbClr val="2B2A29"/>
                </a:solidFill>
                <a:latin typeface="Arial"/>
                <a:cs typeface="Arial"/>
              </a:rPr>
            </a:br>
            <a:r>
              <a:rPr lang="en-US" sz="770" b="1" dirty="0" smtClean="0">
                <a:solidFill>
                  <a:srgbClr val="2B2A29"/>
                </a:solidFill>
                <a:latin typeface="Arial"/>
                <a:cs typeface="Arial"/>
              </a:rPr>
              <a:t>	timesheets by COB Monday. </a:t>
            </a:r>
          </a:p>
          <a:p>
            <a:pPr marL="0" marR="0" lvl="0" indent="0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39700" algn="l"/>
              </a:tabLst>
              <a:defRPr/>
            </a:pPr>
            <a:endParaRPr lang="en-US" sz="770" b="1" dirty="0">
              <a:solidFill>
                <a:srgbClr val="2B2A29"/>
              </a:solidFill>
              <a:latin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80100" y="1765300"/>
            <a:ext cx="3480120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39700" algn="l"/>
              </a:tabLst>
              <a:defRPr/>
            </a:pPr>
            <a:r>
              <a:rPr lang="en-US" sz="770" b="1" dirty="0" smtClean="0">
                <a:solidFill>
                  <a:srgbClr val="2B2A29"/>
                </a:solidFill>
                <a:latin typeface="Arial"/>
                <a:cs typeface="Arial"/>
              </a:rPr>
              <a:t>•  Approved timesheets are locked at midnight EST each</a:t>
            </a:r>
            <a:r>
              <a:rPr lang="en-US" sz="770" dirty="0" smtClean="0">
                <a:solidFill>
                  <a:srgbClr val="2B2A29"/>
                </a:solidFill>
                <a:latin typeface="Arial"/>
                <a:cs typeface="Arial"/>
              </a:rPr>
              <a:t> Tuesday and no  </a:t>
            </a:r>
            <a:br>
              <a:rPr lang="en-US" sz="770" dirty="0" smtClean="0">
                <a:solidFill>
                  <a:srgbClr val="2B2A29"/>
                </a:solidFill>
                <a:latin typeface="Arial"/>
                <a:cs typeface="Arial"/>
              </a:rPr>
            </a:br>
            <a:r>
              <a:rPr lang="en-US" sz="770" dirty="0" smtClean="0">
                <a:solidFill>
                  <a:srgbClr val="2B2A29"/>
                </a:solidFill>
                <a:latin typeface="Arial"/>
                <a:cs typeface="Arial"/>
              </a:rPr>
              <a:t>	further changes may be made. </a:t>
            </a:r>
          </a:p>
          <a:p>
            <a:pPr marL="0" marR="0" lvl="0" indent="0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39700" algn="l"/>
              </a:tabLst>
              <a:defRPr/>
            </a:pPr>
            <a:endParaRPr lang="en-US" sz="770" dirty="0">
              <a:solidFill>
                <a:srgbClr val="2B2A29"/>
              </a:solidFill>
              <a:latin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78500" y="2120900"/>
            <a:ext cx="3560462" cy="41998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340" b="1" dirty="0" smtClean="0">
                <a:solidFill>
                  <a:srgbClr val="FEFFFF"/>
                </a:solidFill>
                <a:latin typeface="Arial"/>
              </a:rPr>
              <a:t>Timesheet Status - What Does It All Mean? </a:t>
            </a:r>
          </a:p>
          <a:p>
            <a:pPr>
              <a:lnSpc>
                <a:spcPts val="1600"/>
              </a:lnSpc>
            </a:pP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880100" y="2438400"/>
            <a:ext cx="3044103" cy="2308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143000" algn="l"/>
              </a:tabLst>
              <a:defRPr/>
            </a:pPr>
            <a:r>
              <a:rPr lang="en-US" sz="770" b="1" dirty="0" smtClean="0">
                <a:solidFill>
                  <a:srgbClr val="2B2A29"/>
                </a:solidFill>
                <a:latin typeface="Arial"/>
              </a:rPr>
              <a:t>Missing </a:t>
            </a:r>
            <a:r>
              <a:rPr lang="en-US" sz="770" dirty="0" smtClean="0">
                <a:solidFill>
                  <a:srgbClr val="2B2A29"/>
                </a:solidFill>
                <a:latin typeface="Arial"/>
              </a:rPr>
              <a:t>	No time was entered/saved to a timesheet. </a:t>
            </a:r>
          </a:p>
          <a:p>
            <a:pPr marL="0" marR="0" lvl="0" indent="0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143000" algn="l"/>
              </a:tabLst>
              <a:defRPr/>
            </a:pPr>
            <a:endParaRPr lang="en-US" sz="770" b="1" dirty="0">
              <a:solidFill>
                <a:srgbClr val="2B2A29"/>
              </a:solidFill>
              <a:latin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23100" y="2730500"/>
            <a:ext cx="2568011" cy="26289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770" smtClean="0">
                <a:solidFill>
                  <a:srgbClr val="2B2A29"/>
                </a:solidFill>
                <a:latin typeface="Arial"/>
              </a:rPr>
              <a:t>Project hours were entered by the employee or contractor, </a:t>
            </a:r>
          </a:p>
          <a:p>
            <a:pPr>
              <a:lnSpc>
                <a:spcPts val="900"/>
              </a:lnSpc>
            </a:pP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880100" y="2844800"/>
            <a:ext cx="3829575" cy="2308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143000" algn="l"/>
              </a:tabLst>
              <a:defRPr/>
            </a:pPr>
            <a:r>
              <a:rPr lang="en-US" sz="770" b="1" dirty="0" smtClean="0">
                <a:solidFill>
                  <a:srgbClr val="2B2A29"/>
                </a:solidFill>
                <a:latin typeface="Arial"/>
              </a:rPr>
              <a:t>Not Submitted </a:t>
            </a:r>
            <a:r>
              <a:rPr lang="en-US" sz="770" dirty="0" smtClean="0">
                <a:solidFill>
                  <a:srgbClr val="2B2A29"/>
                </a:solidFill>
                <a:latin typeface="Arial"/>
              </a:rPr>
              <a:t>	but the timesheet has not yet been submitted to the manager </a:t>
            </a:r>
          </a:p>
          <a:p>
            <a:pPr marL="0" marR="0" lvl="0" indent="0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143000" algn="l"/>
              </a:tabLst>
              <a:defRPr/>
            </a:pPr>
            <a:endParaRPr lang="en-US" sz="770" b="1" dirty="0">
              <a:solidFill>
                <a:srgbClr val="2B2A29"/>
              </a:solidFill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23100" y="2971800"/>
            <a:ext cx="575479" cy="26289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770" smtClean="0">
                <a:solidFill>
                  <a:srgbClr val="2B2A29"/>
                </a:solidFill>
                <a:latin typeface="Arial"/>
              </a:rPr>
              <a:t>for approval. </a:t>
            </a:r>
          </a:p>
          <a:p>
            <a:pPr>
              <a:lnSpc>
                <a:spcPts val="900"/>
              </a:lnSpc>
            </a:pPr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023100" y="3238500"/>
            <a:ext cx="2540760" cy="26289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770" smtClean="0">
                <a:solidFill>
                  <a:srgbClr val="2B2A29"/>
                </a:solidFill>
                <a:latin typeface="Arial"/>
              </a:rPr>
              <a:t>Project hours were entered by the employee or contractor </a:t>
            </a:r>
          </a:p>
          <a:p>
            <a:pPr>
              <a:lnSpc>
                <a:spcPts val="900"/>
              </a:lnSpc>
            </a:pPr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880100" y="3365500"/>
            <a:ext cx="3709960" cy="23083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041400" algn="l"/>
              </a:tabLst>
              <a:defRPr/>
            </a:pPr>
            <a:r>
              <a:rPr lang="en-US" sz="770" b="1" dirty="0" smtClean="0">
                <a:solidFill>
                  <a:srgbClr val="2B2A29"/>
                </a:solidFill>
                <a:latin typeface="Arial"/>
              </a:rPr>
              <a:t>Submitted</a:t>
            </a:r>
            <a:r>
              <a:rPr lang="en-US" sz="770" dirty="0" smtClean="0">
                <a:solidFill>
                  <a:srgbClr val="2B2A29"/>
                </a:solidFill>
                <a:latin typeface="Arial"/>
              </a:rPr>
              <a:t>	   and have been submitted to the manager for approval, but </a:t>
            </a:r>
          </a:p>
          <a:p>
            <a:pPr marL="0" marR="0" lvl="0" indent="0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041400" algn="l"/>
              </a:tabLst>
              <a:defRPr/>
            </a:pPr>
            <a:endParaRPr lang="en-US" sz="770" b="1" dirty="0">
              <a:solidFill>
                <a:srgbClr val="2B2A29"/>
              </a:solidFill>
              <a:latin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23100" y="3492500"/>
            <a:ext cx="1835439" cy="26289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770" smtClean="0">
                <a:solidFill>
                  <a:srgbClr val="2B2A29"/>
                </a:solidFill>
                <a:latin typeface="Arial"/>
              </a:rPr>
              <a:t>the timesheet has not yet been approved. </a:t>
            </a:r>
          </a:p>
          <a:p>
            <a:pPr>
              <a:lnSpc>
                <a:spcPts val="900"/>
              </a:lnSpc>
            </a:pP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023100" y="3746500"/>
            <a:ext cx="2540760" cy="26289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770" smtClean="0">
                <a:solidFill>
                  <a:srgbClr val="2B2A29"/>
                </a:solidFill>
                <a:latin typeface="Arial"/>
              </a:rPr>
              <a:t>Project hours were entered by the employee or contractor </a:t>
            </a:r>
          </a:p>
          <a:p>
            <a:pPr>
              <a:lnSpc>
                <a:spcPts val="900"/>
              </a:lnSpc>
            </a:pP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880100" y="3860800"/>
            <a:ext cx="3769147" cy="23083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028700" algn="l"/>
              </a:tabLst>
              <a:defRPr/>
            </a:pPr>
            <a:r>
              <a:rPr lang="en-US" sz="770" b="1" dirty="0" smtClean="0">
                <a:solidFill>
                  <a:srgbClr val="2B2A29"/>
                </a:solidFill>
                <a:latin typeface="Arial"/>
              </a:rPr>
              <a:t>Approved</a:t>
            </a:r>
            <a:r>
              <a:rPr lang="en-US" sz="770" dirty="0" smtClean="0">
                <a:solidFill>
                  <a:srgbClr val="2B2A29"/>
                </a:solidFill>
                <a:latin typeface="Arial"/>
              </a:rPr>
              <a:t>	    and the timesheet has been submitted and approved by the </a:t>
            </a:r>
          </a:p>
          <a:p>
            <a:pPr marL="0" marR="0" lvl="0" indent="0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028700" algn="l"/>
              </a:tabLst>
              <a:defRPr/>
            </a:pPr>
            <a:endParaRPr lang="en-US" sz="770" b="1" dirty="0">
              <a:solidFill>
                <a:srgbClr val="2B2A29"/>
              </a:solidFill>
              <a:latin typeface="Arial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23100" y="3987800"/>
            <a:ext cx="442429" cy="26289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770" smtClean="0">
                <a:solidFill>
                  <a:srgbClr val="2B2A29"/>
                </a:solidFill>
                <a:latin typeface="Arial"/>
              </a:rPr>
              <a:t>manager. </a:t>
            </a:r>
          </a:p>
          <a:p>
            <a:pPr>
              <a:lnSpc>
                <a:spcPts val="900"/>
              </a:lnSpc>
            </a:pP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023100" y="4191000"/>
            <a:ext cx="2470228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770" smtClean="0">
                <a:solidFill>
                  <a:srgbClr val="2B2A29"/>
                </a:solidFill>
                <a:latin typeface="Arial"/>
              </a:rPr>
              <a:t>Time that has been entered, submitted and approved by </a:t>
            </a:r>
            <a:br>
              <a:rPr lang="en-US" sz="770" smtClean="0">
                <a:solidFill>
                  <a:srgbClr val="2B2A29"/>
                </a:solidFill>
                <a:latin typeface="Arial"/>
              </a:rPr>
            </a:br>
            <a:r>
              <a:rPr lang="en-US" sz="770" smtClean="0">
                <a:solidFill>
                  <a:srgbClr val="2B2A29"/>
                </a:solidFill>
                <a:latin typeface="Arial"/>
              </a:rPr>
              <a:t>the manager and posted in the weekly process which </a:t>
            </a:r>
          </a:p>
          <a:p>
            <a:pPr>
              <a:lnSpc>
                <a:spcPts val="900"/>
              </a:lnSpc>
            </a:pPr>
            <a:endParaRPr lang="en-US" sz="770">
              <a:solidFill>
                <a:srgbClr val="2B2A29"/>
              </a:solidFill>
              <a:latin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4800" y="4758420"/>
            <a:ext cx="5174493" cy="6924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39700" algn="l"/>
              </a:tabLst>
              <a:defRPr/>
            </a:pPr>
            <a:r>
              <a:rPr lang="en-US" sz="810" b="1" dirty="0" smtClean="0">
                <a:solidFill>
                  <a:srgbClr val="2B2A29"/>
                </a:solidFill>
                <a:latin typeface="Arial"/>
                <a:cs typeface="Arial"/>
              </a:rPr>
              <a:t>•  How do I code early release time?</a:t>
            </a:r>
            <a:r>
              <a:rPr lang="en-US" sz="810" dirty="0" smtClean="0">
                <a:solidFill>
                  <a:srgbClr val="2B2A29"/>
                </a:solidFill>
                <a:latin typeface="Arial"/>
                <a:cs typeface="Arial"/>
              </a:rPr>
              <a:t> For an early release prior to a holiday, you must enter the number of</a:t>
            </a:r>
            <a:br>
              <a:rPr lang="en-US" sz="810" dirty="0" smtClean="0">
                <a:solidFill>
                  <a:srgbClr val="2B2A29"/>
                </a:solidFill>
                <a:latin typeface="Arial"/>
                <a:cs typeface="Arial"/>
              </a:rPr>
            </a:br>
            <a:r>
              <a:rPr lang="en-US" sz="810" dirty="0" smtClean="0">
                <a:solidFill>
                  <a:srgbClr val="2B2A29"/>
                </a:solidFill>
                <a:latin typeface="Arial"/>
                <a:cs typeface="Arial"/>
              </a:rPr>
              <a:t>	early release hours in TRAX. Use Project Name </a:t>
            </a:r>
            <a:r>
              <a:rPr lang="en-US" sz="810" b="1" dirty="0" smtClean="0">
                <a:solidFill>
                  <a:srgbClr val="2B2A29"/>
                </a:solidFill>
                <a:latin typeface="Arial"/>
                <a:cs typeface="Arial"/>
              </a:rPr>
              <a:t>ABC_06_Admin</a:t>
            </a:r>
            <a:r>
              <a:rPr lang="en-US" sz="810" dirty="0" smtClean="0">
                <a:solidFill>
                  <a:srgbClr val="2B2A29"/>
                </a:solidFill>
                <a:latin typeface="Arial"/>
                <a:cs typeface="Arial"/>
              </a:rPr>
              <a:t> and the task </a:t>
            </a:r>
            <a:r>
              <a:rPr lang="en-US" sz="810" b="1" dirty="0" smtClean="0">
                <a:solidFill>
                  <a:srgbClr val="2B2A29"/>
                </a:solidFill>
                <a:latin typeface="Arial"/>
                <a:cs typeface="Arial"/>
              </a:rPr>
              <a:t>Holidays</a:t>
            </a:r>
            <a:r>
              <a:rPr lang="en-US" sz="810" dirty="0" smtClean="0">
                <a:solidFill>
                  <a:srgbClr val="2B2A29"/>
                </a:solidFill>
                <a:latin typeface="Arial"/>
                <a:cs typeface="Arial"/>
              </a:rPr>
              <a:t>.  Contractors/Temps</a:t>
            </a:r>
          </a:p>
          <a:p>
            <a:pPr marL="0" marR="0" lvl="0" indent="0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39700" algn="l"/>
              </a:tabLst>
              <a:defRPr/>
            </a:pPr>
            <a:r>
              <a:rPr lang="en-US" sz="810" dirty="0" smtClean="0">
                <a:solidFill>
                  <a:srgbClr val="2B2A29"/>
                </a:solidFill>
                <a:latin typeface="Arial"/>
                <a:cs typeface="Arial"/>
              </a:rPr>
              <a:t>     should never code early release time as Holiday in TRAX</a:t>
            </a:r>
            <a:r>
              <a:rPr lang="en-US" sz="810" dirty="0">
                <a:solidFill>
                  <a:srgbClr val="2B2A29"/>
                </a:solidFill>
                <a:latin typeface="Arial"/>
                <a:cs typeface="Arial"/>
              </a:rPr>
              <a:t>. </a:t>
            </a:r>
            <a:r>
              <a:rPr lang="en-US" sz="810" dirty="0" smtClean="0">
                <a:solidFill>
                  <a:srgbClr val="2B2A29"/>
                </a:solidFill>
                <a:latin typeface="Arial"/>
                <a:cs typeface="Arial"/>
              </a:rPr>
              <a:t>(</a:t>
            </a:r>
            <a:r>
              <a:rPr lang="en-US" sz="810" dirty="0">
                <a:solidFill>
                  <a:srgbClr val="2B2A29"/>
                </a:solidFill>
                <a:latin typeface="Arial"/>
                <a:cs typeface="Arial"/>
              </a:rPr>
              <a:t>See Contractor/Temps note above</a:t>
            </a:r>
            <a:r>
              <a:rPr lang="en-US" sz="810" dirty="0" smtClean="0">
                <a:solidFill>
                  <a:srgbClr val="2B2A29"/>
                </a:solidFill>
                <a:latin typeface="Arial"/>
                <a:cs typeface="Arial"/>
              </a:rPr>
              <a:t>).</a:t>
            </a:r>
          </a:p>
          <a:p>
            <a:pPr lvl="0">
              <a:lnSpc>
                <a:spcPts val="900"/>
              </a:lnSpc>
              <a:tabLst>
                <a:tab pos="139700" algn="l"/>
              </a:tabLst>
              <a:defRPr/>
            </a:pPr>
            <a:endParaRPr lang="en-US" sz="690" dirty="0" smtClean="0">
              <a:solidFill>
                <a:srgbClr val="2B2A29"/>
              </a:solidFill>
              <a:latin typeface="Arial"/>
              <a:cs typeface="Arial"/>
            </a:endParaRPr>
          </a:p>
          <a:p>
            <a:pPr>
              <a:lnSpc>
                <a:spcPts val="900"/>
              </a:lnSpc>
              <a:tabLst>
                <a:tab pos="139700" algn="l"/>
              </a:tabLst>
              <a:defRPr/>
            </a:pPr>
            <a:r>
              <a:rPr lang="en-US" sz="790" dirty="0">
                <a:solidFill>
                  <a:srgbClr val="2B2A29"/>
                </a:solidFill>
                <a:latin typeface="Arial"/>
                <a:cs typeface="Arial"/>
              </a:rPr>
              <a:t> </a:t>
            </a:r>
            <a:r>
              <a:rPr lang="en-US" sz="790" dirty="0" smtClean="0">
                <a:solidFill>
                  <a:srgbClr val="2B2A29"/>
                </a:solidFill>
                <a:latin typeface="Arial"/>
                <a:cs typeface="Arial"/>
              </a:rPr>
              <a:t>                </a:t>
            </a:r>
            <a:r>
              <a:rPr lang="en-US" sz="790" b="1" dirty="0" smtClean="0">
                <a:solidFill>
                  <a:srgbClr val="2B2A29"/>
                </a:solidFill>
                <a:latin typeface="Arial"/>
                <a:cs typeface="Arial"/>
              </a:rPr>
              <a:t>•  </a:t>
            </a:r>
            <a:r>
              <a:rPr lang="en-US" sz="790" dirty="0" smtClean="0">
                <a:solidFill>
                  <a:srgbClr val="2B2A29"/>
                </a:solidFill>
                <a:latin typeface="Arial"/>
                <a:cs typeface="Arial"/>
              </a:rPr>
              <a:t>For </a:t>
            </a:r>
            <a:r>
              <a:rPr lang="en-US" sz="790" dirty="0">
                <a:solidFill>
                  <a:srgbClr val="2B2A29"/>
                </a:solidFill>
                <a:latin typeface="Arial"/>
                <a:cs typeface="Arial"/>
              </a:rPr>
              <a:t>example: if you are released at 3 p.m. prior to a </a:t>
            </a:r>
            <a:r>
              <a:rPr lang="en-US" sz="790" dirty="0" smtClean="0">
                <a:solidFill>
                  <a:srgbClr val="2B2A29"/>
                </a:solidFill>
                <a:latin typeface="Arial"/>
                <a:cs typeface="Arial"/>
              </a:rPr>
              <a:t>holiday and you normally work until 5 p.m.,  </a:t>
            </a:r>
          </a:p>
          <a:p>
            <a:pPr>
              <a:lnSpc>
                <a:spcPts val="900"/>
              </a:lnSpc>
              <a:tabLst>
                <a:tab pos="139700" algn="l"/>
              </a:tabLst>
              <a:defRPr/>
            </a:pPr>
            <a:r>
              <a:rPr lang="en-US" sz="790" dirty="0" smtClean="0">
                <a:solidFill>
                  <a:srgbClr val="2B2A29"/>
                </a:solidFill>
                <a:latin typeface="Arial"/>
              </a:rPr>
              <a:t>                    you should enter the two hours between 3 and 5 p.m. as </a:t>
            </a:r>
            <a:r>
              <a:rPr lang="en-US" sz="790" b="1" dirty="0" smtClean="0">
                <a:solidFill>
                  <a:srgbClr val="2B2A29"/>
                </a:solidFill>
                <a:latin typeface="Arial"/>
              </a:rPr>
              <a:t>ABC_06_Admin_Holidays</a:t>
            </a:r>
            <a:r>
              <a:rPr lang="en-US" sz="790" dirty="0" smtClean="0">
                <a:solidFill>
                  <a:srgbClr val="2B2A29"/>
                </a:solidFill>
                <a:latin typeface="Arial"/>
              </a:rPr>
              <a:t>.</a:t>
            </a:r>
            <a:r>
              <a:rPr lang="en-US" sz="790" dirty="0" smtClean="0">
                <a:solidFill>
                  <a:srgbClr val="2B2A29"/>
                </a:solidFill>
                <a:latin typeface="Arial"/>
                <a:cs typeface="Arial"/>
              </a:rPr>
              <a:t> </a:t>
            </a:r>
            <a:endParaRPr lang="en-US" sz="790" b="1" dirty="0">
              <a:solidFill>
                <a:srgbClr val="2B2A29"/>
              </a:solidFill>
              <a:latin typeface="Arial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80100" y="4400116"/>
            <a:ext cx="373500" cy="926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770" b="1" dirty="0" smtClean="0">
                <a:solidFill>
                  <a:srgbClr val="2B2A29"/>
                </a:solidFill>
                <a:latin typeface="Arial"/>
              </a:rPr>
              <a:t>Locked 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023100" y="4445000"/>
            <a:ext cx="2545569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770" dirty="0" smtClean="0">
                <a:solidFill>
                  <a:srgbClr val="2B2A29"/>
                </a:solidFill>
                <a:latin typeface="Arial"/>
              </a:rPr>
              <a:t>runs every Wednesday morning. </a:t>
            </a:r>
            <a:r>
              <a:rPr lang="en-US" sz="770" b="1" dirty="0" smtClean="0">
                <a:solidFill>
                  <a:srgbClr val="2B2A29"/>
                </a:solidFill>
                <a:latin typeface="Arial"/>
              </a:rPr>
              <a:t>Locked time cannot be </a:t>
            </a:r>
            <a:br>
              <a:rPr lang="en-US" sz="770" b="1" dirty="0" smtClean="0">
                <a:solidFill>
                  <a:srgbClr val="2B2A29"/>
                </a:solidFill>
                <a:latin typeface="Arial"/>
              </a:rPr>
            </a:br>
            <a:r>
              <a:rPr lang="en-US" sz="770" b="1" dirty="0" smtClean="0">
                <a:solidFill>
                  <a:srgbClr val="2B2A29"/>
                </a:solidFill>
                <a:latin typeface="Arial"/>
              </a:rPr>
              <a:t>changed. </a:t>
            </a:r>
          </a:p>
          <a:p>
            <a:pPr>
              <a:lnSpc>
                <a:spcPts val="900"/>
              </a:lnSpc>
            </a:pPr>
            <a:endParaRPr lang="en-US" sz="770" dirty="0">
              <a:solidFill>
                <a:srgbClr val="2B2A29"/>
              </a:solidFill>
              <a:latin typeface="Arial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791200" y="4914900"/>
            <a:ext cx="2864759" cy="30841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1340" b="1" smtClean="0">
                <a:solidFill>
                  <a:srgbClr val="FEFFFF"/>
                </a:solidFill>
                <a:latin typeface="Arial"/>
              </a:rPr>
              <a:t>Commenting Helps You </a:t>
            </a:r>
            <a:r>
              <a:rPr lang="en-US" sz="1340" b="1" smtClean="0">
                <a:solidFill>
                  <a:srgbClr val="FEFFFF"/>
                </a:solidFill>
                <a:latin typeface="Arial"/>
                <a:cs typeface="Arial"/>
              </a:rPr>
              <a:t>— and Us! </a:t>
            </a:r>
          </a:p>
          <a:p>
            <a:pPr>
              <a:lnSpc>
                <a:spcPts val="1200"/>
              </a:lnSpc>
            </a:pPr>
            <a:endParaRPr lang="en-US" sz="1340" b="1">
              <a:solidFill>
                <a:srgbClr val="FEFFFF"/>
              </a:solidFill>
              <a:latin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76929" y="5145522"/>
            <a:ext cx="65" cy="9092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00"/>
              </a:lnSpc>
            </a:pPr>
            <a:endParaRPr lang="en-US" sz="810" b="1" dirty="0">
              <a:solidFill>
                <a:srgbClr val="2B2A29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04799" y="5521960"/>
            <a:ext cx="5121605" cy="23083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39700" algn="l"/>
              </a:tabLst>
              <a:defRPr/>
            </a:pPr>
            <a:r>
              <a:rPr lang="en-US" sz="810" b="1" dirty="0" smtClean="0">
                <a:solidFill>
                  <a:srgbClr val="2B2A29"/>
                </a:solidFill>
                <a:latin typeface="Arial"/>
                <a:cs typeface="Arial"/>
              </a:rPr>
              <a:t>•  How do I code a one-on-one meeting with my manager?</a:t>
            </a:r>
            <a:r>
              <a:rPr lang="en-US" sz="810" dirty="0" smtClean="0">
                <a:solidFill>
                  <a:srgbClr val="2B2A29"/>
                </a:solidFill>
                <a:latin typeface="Arial"/>
                <a:cs typeface="Arial"/>
              </a:rPr>
              <a:t> All employees and contractors will use project</a:t>
            </a:r>
          </a:p>
          <a:p>
            <a:pPr marL="0" marR="0" lvl="0" indent="0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39700" algn="l"/>
              </a:tabLst>
              <a:defRPr/>
            </a:pPr>
            <a:r>
              <a:rPr lang="en-US" sz="810" dirty="0" smtClean="0">
                <a:solidFill>
                  <a:srgbClr val="2B2A29"/>
                </a:solidFill>
                <a:latin typeface="Arial"/>
                <a:cs typeface="Arial"/>
              </a:rPr>
              <a:t>     name </a:t>
            </a:r>
            <a:r>
              <a:rPr lang="en-US" sz="810" b="1" dirty="0" smtClean="0">
                <a:solidFill>
                  <a:srgbClr val="2B2A29"/>
                </a:solidFill>
                <a:latin typeface="Arial"/>
                <a:cs typeface="Arial"/>
              </a:rPr>
              <a:t>Admin</a:t>
            </a:r>
            <a:r>
              <a:rPr lang="en-US" sz="810" dirty="0" smtClean="0">
                <a:solidFill>
                  <a:srgbClr val="2B2A29"/>
                </a:solidFill>
                <a:latin typeface="Arial"/>
                <a:cs typeface="Arial"/>
              </a:rPr>
              <a:t> and select the </a:t>
            </a:r>
            <a:r>
              <a:rPr lang="en-US" sz="810" b="1" dirty="0" smtClean="0">
                <a:solidFill>
                  <a:srgbClr val="2B2A29"/>
                </a:solidFill>
                <a:latin typeface="Arial"/>
                <a:cs typeface="Arial"/>
              </a:rPr>
              <a:t>One-on-One Meeting</a:t>
            </a:r>
            <a:r>
              <a:rPr lang="en-US" sz="810" dirty="0" smtClean="0">
                <a:solidFill>
                  <a:srgbClr val="2B2A29"/>
                </a:solidFill>
                <a:latin typeface="Arial"/>
                <a:cs typeface="Arial"/>
              </a:rPr>
              <a:t> task. </a:t>
            </a:r>
            <a:endParaRPr lang="en-US" sz="810" b="1" dirty="0">
              <a:solidFill>
                <a:srgbClr val="2B2A29"/>
              </a:solidFill>
              <a:latin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4800" y="5871780"/>
            <a:ext cx="5149053" cy="34624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39700" algn="l"/>
              </a:tabLst>
              <a:defRPr/>
            </a:pPr>
            <a:r>
              <a:rPr lang="en-US" sz="810" b="1" dirty="0" smtClean="0">
                <a:solidFill>
                  <a:srgbClr val="2B2A29"/>
                </a:solidFill>
                <a:latin typeface="Arial"/>
                <a:cs typeface="Arial"/>
              </a:rPr>
              <a:t>•  How do I code time if I’m not working on a project?</a:t>
            </a:r>
            <a:r>
              <a:rPr lang="en-US" sz="810" dirty="0" smtClean="0">
                <a:solidFill>
                  <a:srgbClr val="2B2A29"/>
                </a:solidFill>
                <a:latin typeface="Arial"/>
                <a:cs typeface="Arial"/>
              </a:rPr>
              <a:t> If you are an employee or contractor not working on a</a:t>
            </a:r>
            <a:br>
              <a:rPr lang="en-US" sz="810" dirty="0" smtClean="0">
                <a:solidFill>
                  <a:srgbClr val="2B2A29"/>
                </a:solidFill>
                <a:latin typeface="Arial"/>
                <a:cs typeface="Arial"/>
              </a:rPr>
            </a:br>
            <a:r>
              <a:rPr lang="en-US" sz="810" dirty="0" smtClean="0">
                <a:solidFill>
                  <a:srgbClr val="2B2A29"/>
                </a:solidFill>
                <a:latin typeface="Arial"/>
                <a:cs typeface="Arial"/>
              </a:rPr>
              <a:t>	TRAX project, locate the appropriate Admin code such as meeting, all hands/town hall, PTO etc.</a:t>
            </a:r>
          </a:p>
          <a:p>
            <a:pPr marL="0" marR="0" lvl="0" indent="0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39700" algn="l"/>
              </a:tabLst>
              <a:defRPr/>
            </a:pPr>
            <a:r>
              <a:rPr lang="en-US" sz="810" dirty="0" smtClean="0">
                <a:solidFill>
                  <a:srgbClr val="2B2A29"/>
                </a:solidFill>
                <a:latin typeface="Arial"/>
                <a:cs typeface="Arial"/>
              </a:rPr>
              <a:t>     Contractors/temps should not have any non-project time without prior manager approval. </a:t>
            </a:r>
            <a:endParaRPr lang="en-US" sz="810" dirty="0">
              <a:solidFill>
                <a:srgbClr val="2B2A29"/>
              </a:solidFill>
              <a:latin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9100" y="6350000"/>
            <a:ext cx="1804981" cy="41998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340" b="1" dirty="0" smtClean="0">
                <a:solidFill>
                  <a:srgbClr val="FEFFFF"/>
                </a:solidFill>
                <a:latin typeface="Arial"/>
              </a:rPr>
              <a:t>Support &amp; Resources </a:t>
            </a:r>
          </a:p>
          <a:p>
            <a:pPr>
              <a:lnSpc>
                <a:spcPts val="1600"/>
              </a:lnSpc>
            </a:pP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19100" y="6654571"/>
            <a:ext cx="8928726" cy="2308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27000" algn="l"/>
              </a:tabLst>
              <a:defRPr/>
            </a:pPr>
            <a:r>
              <a:rPr lang="en-US" sz="810" b="1" dirty="0" smtClean="0">
                <a:solidFill>
                  <a:srgbClr val="2B2A29"/>
                </a:solidFill>
                <a:latin typeface="Arial"/>
                <a:cs typeface="Arial"/>
              </a:rPr>
              <a:t>• Hiring Manager:</a:t>
            </a:r>
            <a:r>
              <a:rPr lang="en-US" sz="810" dirty="0" smtClean="0">
                <a:solidFill>
                  <a:srgbClr val="2B2A29"/>
                </a:solidFill>
                <a:latin typeface="Arial"/>
                <a:cs typeface="Arial"/>
              </a:rPr>
              <a:t>  For questions related to time, paychecks for contractors/temps, etc. (ex: Why hasn’t my time been approved?”); Request to be added to an existing project if you don’t see it in </a:t>
            </a:r>
            <a:br>
              <a:rPr lang="en-US" sz="810" dirty="0" smtClean="0">
                <a:solidFill>
                  <a:srgbClr val="2B2A29"/>
                </a:solidFill>
                <a:latin typeface="Arial"/>
                <a:cs typeface="Arial"/>
              </a:rPr>
            </a:br>
            <a:r>
              <a:rPr lang="en-US" sz="810" dirty="0" smtClean="0">
                <a:solidFill>
                  <a:srgbClr val="2B2A29"/>
                </a:solidFill>
                <a:latin typeface="Arial"/>
                <a:cs typeface="Arial"/>
              </a:rPr>
              <a:t>	your timesheet project pull down.   </a:t>
            </a:r>
            <a:endParaRPr lang="en-US" sz="810" dirty="0">
              <a:solidFill>
                <a:srgbClr val="2B2A29"/>
              </a:solidFill>
              <a:latin typeface="Arial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19100" y="7173550"/>
            <a:ext cx="4762522" cy="11541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810" b="1" dirty="0" smtClean="0">
                <a:solidFill>
                  <a:srgbClr val="2B2A29"/>
                </a:solidFill>
                <a:latin typeface="Arial"/>
                <a:cs typeface="Arial"/>
              </a:rPr>
              <a:t>• Create TRAX ticket: </a:t>
            </a:r>
            <a:r>
              <a:rPr lang="en-US" sz="810" dirty="0" smtClean="0">
                <a:solidFill>
                  <a:srgbClr val="2B2A29"/>
                </a:solidFill>
                <a:latin typeface="Arial"/>
                <a:cs typeface="Arial"/>
              </a:rPr>
              <a:t>For log in issues:  email </a:t>
            </a:r>
            <a:r>
              <a:rPr lang="en-US" sz="810" dirty="0" smtClean="0">
                <a:solidFill>
                  <a:srgbClr val="2B2A29"/>
                </a:solidFill>
                <a:latin typeface="Arial"/>
                <a:cs typeface="Arial"/>
                <a:hlinkClick r:id="rId3"/>
              </a:rPr>
              <a:t>servicecenter@autotrader.com</a:t>
            </a:r>
            <a:r>
              <a:rPr lang="en-US" sz="810" dirty="0">
                <a:solidFill>
                  <a:srgbClr val="2B2A29"/>
                </a:solidFill>
                <a:latin typeface="Arial"/>
                <a:cs typeface="Arial"/>
              </a:rPr>
              <a:t> </a:t>
            </a:r>
            <a:r>
              <a:rPr lang="en-US" sz="810" dirty="0" smtClean="0">
                <a:solidFill>
                  <a:srgbClr val="2B2A29"/>
                </a:solidFill>
                <a:latin typeface="Arial"/>
                <a:cs typeface="Arial"/>
              </a:rPr>
              <a:t>(“TRAX” in subject line). </a:t>
            </a:r>
            <a:endParaRPr lang="en-US" sz="810" b="1" dirty="0">
              <a:solidFill>
                <a:srgbClr val="2B2A29"/>
              </a:solidFill>
              <a:latin typeface="Arial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19100" y="6981437"/>
            <a:ext cx="6078587" cy="11541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810" b="1" dirty="0" smtClean="0">
                <a:solidFill>
                  <a:srgbClr val="2B2A29"/>
                </a:solidFill>
                <a:latin typeface="Arial"/>
                <a:cs typeface="Arial"/>
              </a:rPr>
              <a:t>• TRAX Support::  </a:t>
            </a:r>
            <a:r>
              <a:rPr lang="en-US" sz="810" dirty="0" smtClean="0">
                <a:solidFill>
                  <a:srgbClr val="2B2A29"/>
                </a:solidFill>
                <a:latin typeface="Arial"/>
                <a:cs typeface="Arial"/>
              </a:rPr>
              <a:t>For any ‘how to/why’ questions:  (866) 233-5463, M-F, 8 a.m.-11 p.m. EST or email </a:t>
            </a:r>
            <a:r>
              <a:rPr lang="en-US" sz="810" dirty="0" smtClean="0">
                <a:solidFill>
                  <a:srgbClr val="323D85"/>
                </a:solidFill>
                <a:latin typeface="Arial"/>
                <a:cs typeface="Arial"/>
              </a:rPr>
              <a:t>support@beeline.com</a:t>
            </a:r>
            <a:r>
              <a:rPr lang="en-US" sz="810" dirty="0" smtClean="0">
                <a:solidFill>
                  <a:srgbClr val="2B2A29"/>
                </a:solidFill>
                <a:latin typeface="Arial"/>
                <a:cs typeface="Arial"/>
              </a:rPr>
              <a:t>, 24/7. </a:t>
            </a:r>
            <a:endParaRPr lang="en-US" sz="810" dirty="0">
              <a:solidFill>
                <a:srgbClr val="323D85"/>
              </a:solidFill>
              <a:latin typeface="Arial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04800" y="439520"/>
            <a:ext cx="12954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40" y="615680"/>
            <a:ext cx="1447800" cy="331029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5791200" y="5105400"/>
            <a:ext cx="39624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It’s important to enter comments in the comments field when:</a:t>
            </a:r>
          </a:p>
          <a:p>
            <a:pPr lvl="0">
              <a:buFont typeface="Arial" pitchFamily="34" charset="0"/>
              <a:buChar char="•"/>
            </a:pPr>
            <a:r>
              <a:rPr lang="en-US" sz="900" dirty="0" smtClean="0"/>
              <a:t> You need to add granularity to a task. </a:t>
            </a:r>
          </a:p>
          <a:p>
            <a:pPr lvl="0">
              <a:buFont typeface="Arial" pitchFamily="34" charset="0"/>
              <a:buChar char="•"/>
            </a:pPr>
            <a:r>
              <a:rPr lang="en-US" sz="900" dirty="0" smtClean="0"/>
              <a:t> Time is spent working on different deliverables within the same phase of a   project in the same day. </a:t>
            </a:r>
          </a:p>
          <a:p>
            <a:pPr lvl="0">
              <a:buFont typeface="Arial" pitchFamily="34" charset="0"/>
              <a:buChar char="•"/>
            </a:pPr>
            <a:r>
              <a:rPr lang="en-US" sz="900" dirty="0" smtClean="0"/>
              <a:t> Time spent working on an emergency task or departmental project that is not yet set up to bill against a project in TRAX. Using the relevant Type 01 TRAX code, use the comments field to specify the work.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305242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1595A642EC4B4FB2690F18F3E0D830" ma:contentTypeVersion="1" ma:contentTypeDescription="Create a new document." ma:contentTypeScope="" ma:versionID="27ff70706df3b98e6cf65b84b9fe6b2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26fc65f9ee5ad8d8e7129cb897e1e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F53392E-829B-441B-980A-A040A436AB0A}"/>
</file>

<file path=customXml/itemProps2.xml><?xml version="1.0" encoding="utf-8"?>
<ds:datastoreItem xmlns:ds="http://schemas.openxmlformats.org/officeDocument/2006/customXml" ds:itemID="{765786FA-6C45-4D17-962E-5C16B0E77443}"/>
</file>

<file path=customXml/itemProps3.xml><?xml version="1.0" encoding="utf-8"?>
<ds:datastoreItem xmlns:ds="http://schemas.openxmlformats.org/officeDocument/2006/customXml" ds:itemID="{4B9AC30F-DD42-420A-9D83-88113982641A}"/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683</Words>
  <Application>Microsoft Office PowerPoint</Application>
  <PresentationFormat>Custom</PresentationFormat>
  <Paragraphs>58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AutoTrader.com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Benavides, Armando L (AT - Atlanta)</dc:creator>
  <cp:lastModifiedBy>Robyn Morgan</cp:lastModifiedBy>
  <cp:revision>27</cp:revision>
  <dcterms:created xsi:type="dcterms:W3CDTF">2013-02-15T00:07:20Z</dcterms:created>
  <dcterms:modified xsi:type="dcterms:W3CDTF">2013-04-23T14:02:28Z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0x010100F61595A642EC4B4FB2690F18F3E0D830</vt:lpwstr>
  </property>
</Properties>
</file>