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9" r:id="rId3"/>
    <p:sldId id="261" r:id="rId4"/>
    <p:sldId id="279" r:id="rId5"/>
    <p:sldId id="277" r:id="rId6"/>
    <p:sldId id="278" r:id="rId7"/>
    <p:sldId id="280" r:id="rId8"/>
    <p:sldId id="283" r:id="rId9"/>
    <p:sldId id="281" r:id="rId10"/>
    <p:sldId id="282" r:id="rId11"/>
    <p:sldId id="284" r:id="rId12"/>
    <p:sldId id="285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Titillium Web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9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368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72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3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60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ladies-community-slack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errystephenson.me/project/mapping-r-community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mpingrivers.github.io/meetingsR/event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630577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IN THE R COMMUNITY</a:t>
            </a:r>
            <a:endParaRPr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</a:t>
            </a:r>
            <a:r>
              <a:rPr lang="en-CA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Vancouver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02AECF-0C01-4A32-8B97-34A567DBC1A9}"/>
              </a:ext>
            </a:extLst>
          </p:cNvPr>
          <p:cNvSpPr txBox="1"/>
          <p:nvPr/>
        </p:nvSpPr>
        <p:spPr>
          <a:xfrm>
            <a:off x="377952" y="570642"/>
            <a:ext cx="5388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b="1" dirty="0">
                <a:latin typeface="Helvetica Neue" panose="020B0604020202020204" charset="0"/>
              </a:rPr>
              <a:t>Reach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E7459-135C-4F62-9FCF-620FEE1C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123283"/>
            <a:ext cx="5700712" cy="37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6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02AECF-0C01-4A32-8B97-34A567DBC1A9}"/>
              </a:ext>
            </a:extLst>
          </p:cNvPr>
          <p:cNvSpPr txBox="1"/>
          <p:nvPr/>
        </p:nvSpPr>
        <p:spPr>
          <a:xfrm>
            <a:off x="377952" y="570642"/>
            <a:ext cx="5388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b="1" dirty="0">
                <a:latin typeface="Helvetica Neue" panose="020B0604020202020204" charset="0"/>
              </a:rPr>
              <a:t>Apply!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33F40-A64D-4CA1-8E4A-CD5EA65C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300166"/>
            <a:ext cx="5230368" cy="45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0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C7356-572F-45A4-A47B-A9CAC8FC407B}"/>
              </a:ext>
            </a:extLst>
          </p:cNvPr>
          <p:cNvSpPr/>
          <p:nvPr/>
        </p:nvSpPr>
        <p:spPr>
          <a:xfrm>
            <a:off x="1042416" y="1486837"/>
            <a:ext cx="70591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7030A0"/>
                </a:solidFill>
                <a:latin typeface="Helvetica Neue" panose="020B0604020202020204" charset="0"/>
              </a:rPr>
              <a:t>DINNER AT 8:15PM </a:t>
            </a:r>
            <a:endParaRPr lang="en-CA" sz="4500" b="1" dirty="0">
              <a:solidFill>
                <a:srgbClr val="7030A0"/>
              </a:solidFill>
              <a:latin typeface="Helvetica Neue" panose="020B0604020202020204" charset="0"/>
            </a:endParaRPr>
          </a:p>
          <a:p>
            <a:pPr algn="ctr"/>
            <a:r>
              <a:rPr lang="en-CA" sz="4500" b="1" dirty="0">
                <a:solidFill>
                  <a:srgbClr val="7030A0"/>
                </a:solidFill>
                <a:latin typeface="Helvetica Neue" panose="020B0604020202020204" charset="0"/>
              </a:rPr>
              <a:t>AT LA CASITA </a:t>
            </a:r>
          </a:p>
          <a:p>
            <a:pPr algn="ctr"/>
            <a:r>
              <a:rPr lang="en-CA" sz="4500" b="1" dirty="0">
                <a:solidFill>
                  <a:srgbClr val="7030A0"/>
                </a:solidFill>
                <a:latin typeface="Helvetica Neue" panose="020B0604020202020204" charset="0"/>
              </a:rPr>
              <a:t>101 West Cordova street</a:t>
            </a:r>
            <a:endParaRPr lang="en-US" sz="4500" b="1" dirty="0">
              <a:solidFill>
                <a:srgbClr val="7030A0"/>
              </a:solidFill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7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Getting involved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R community is incredibly lively, and there are tons of ways to get involved both online and in person.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98A"/>
                </a:solidFill>
              </a:rPr>
              <a:t>Community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 err="1"/>
              <a:t>TidyTuesdays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" dirty="0"/>
              <a:t>R</a:t>
            </a:r>
            <a:r>
              <a:rPr lang="en-CA" dirty="0"/>
              <a:t>l</a:t>
            </a:r>
            <a:r>
              <a:rPr lang="en" dirty="0"/>
              <a:t>adies Slack (</a:t>
            </a:r>
            <a:r>
              <a:rPr lang="en-CA" dirty="0">
                <a:hlinkClick r:id="rId3"/>
              </a:rPr>
              <a:t>https://rladies-community-slack.herokuapp.com/</a:t>
            </a:r>
            <a:r>
              <a:rPr lang="en-CA" dirty="0"/>
              <a:t>) </a:t>
            </a:r>
          </a:p>
          <a:p>
            <a:pPr lvl="0">
              <a:spcBef>
                <a:spcPts val="0"/>
              </a:spcBef>
            </a:pPr>
            <a:r>
              <a:rPr lang="en-CA" dirty="0"/>
              <a:t>R4DS</a:t>
            </a:r>
          </a:p>
          <a:p>
            <a:pPr lvl="0">
              <a:spcBef>
                <a:spcPts val="0"/>
              </a:spcBef>
            </a:pPr>
            <a:r>
              <a:rPr lang="en-CA" dirty="0"/>
              <a:t>Forums (e.g. Bioconductor, </a:t>
            </a:r>
            <a:r>
              <a:rPr lang="en-CA" dirty="0" err="1"/>
              <a:t>stackoverflow</a:t>
            </a:r>
            <a:r>
              <a:rPr lang="en-CA" dirty="0"/>
              <a:t>, </a:t>
            </a:r>
            <a:r>
              <a:rPr lang="en-CA" dirty="0" err="1"/>
              <a:t>rstudio</a:t>
            </a:r>
            <a:r>
              <a:rPr lang="en-CA" dirty="0"/>
              <a:t> forums) </a:t>
            </a:r>
          </a:p>
          <a:p>
            <a:pPr lvl="0">
              <a:spcBef>
                <a:spcPts val="0"/>
              </a:spcBef>
            </a:pPr>
            <a:r>
              <a:rPr lang="en-CA" dirty="0"/>
              <a:t>R-Bloggers</a:t>
            </a:r>
          </a:p>
          <a:p>
            <a:pPr marL="114300" lvl="0" indent="0">
              <a:spcBef>
                <a:spcPts val="0"/>
              </a:spcBef>
              <a:buNone/>
            </a:pPr>
            <a:endParaRPr lang="en-CA" dirty="0"/>
          </a:p>
          <a:p>
            <a:pPr marL="114300" lvl="0" indent="0">
              <a:spcBef>
                <a:spcPts val="0"/>
              </a:spcBef>
              <a:buNone/>
            </a:pPr>
            <a:r>
              <a:rPr lang="en-CA" dirty="0"/>
              <a:t>*and many more. But most importantly.. 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2E9C-B15E-4A6B-B79E-FAB4911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/>
              <a:t>#</a:t>
            </a:r>
            <a:r>
              <a:rPr lang="en-CA" sz="3000" dirty="0" err="1"/>
              <a:t>rstats</a:t>
            </a:r>
            <a:endParaRPr lang="en-CA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9C3C9-5119-4DAA-B34E-DD2C70E17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 community on Twitter is HUGE</a:t>
            </a:r>
          </a:p>
          <a:p>
            <a:r>
              <a:rPr lang="en-CA" dirty="0"/>
              <a:t>Tons of R users join the community through Twitter and use it to find new and trending packages, job postings, events, friends, and many more! </a:t>
            </a:r>
          </a:p>
          <a:p>
            <a:r>
              <a:rPr lang="en-CA" dirty="0"/>
              <a:t>Singlehandedly one of the best </a:t>
            </a:r>
            <a:r>
              <a:rPr lang="en-CA" dirty="0" err="1"/>
              <a:t>communites</a:t>
            </a:r>
            <a:r>
              <a:rPr lang="en-CA" dirty="0"/>
              <a:t> </a:t>
            </a:r>
          </a:p>
          <a:p>
            <a:r>
              <a:rPr lang="en-CA" dirty="0">
                <a:hlinkClick r:id="rId2"/>
              </a:rPr>
              <a:t>https://perrystephenson.me/project/mapping-r-community/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976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98A"/>
                </a:solidFill>
              </a:rPr>
              <a:t>Community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371172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R</a:t>
            </a:r>
            <a:r>
              <a:rPr lang="en-CA" dirty="0"/>
              <a:t>l</a:t>
            </a:r>
            <a:r>
              <a:rPr lang="en" dirty="0"/>
              <a:t>adies Vancouver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Vancouver R Users Group (?? – </a:t>
            </a:r>
            <a:r>
              <a:rPr lang="en-CA" dirty="0"/>
              <a:t>currently inactive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Other Meetup Groups (e.g. Learn Data Science, PyLadies, etc)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Academia: </a:t>
            </a:r>
          </a:p>
          <a:p>
            <a:pPr lvl="1">
              <a:buChar char="▪"/>
            </a:pPr>
            <a:r>
              <a:rPr lang="en" dirty="0"/>
              <a:t>SFU Scien</a:t>
            </a:r>
            <a:r>
              <a:rPr lang="en-CA" dirty="0" err="1"/>
              <a:t>tific</a:t>
            </a:r>
            <a:r>
              <a:rPr lang="en-CA" dirty="0"/>
              <a:t> Programming (Ask me!) </a:t>
            </a:r>
          </a:p>
          <a:p>
            <a:pPr lvl="1">
              <a:buChar char="▪"/>
            </a:pPr>
            <a:r>
              <a:rPr lang="en-CA" dirty="0"/>
              <a:t>UBC R Study Group (Ask Jasmine!) </a:t>
            </a:r>
          </a:p>
          <a:p>
            <a:pPr lvl="1">
              <a:buChar char="▪"/>
            </a:pPr>
            <a:r>
              <a:rPr lang="en-CA" dirty="0"/>
              <a:t>Data Carpentry</a:t>
            </a:r>
          </a:p>
          <a:p>
            <a:r>
              <a:rPr lang="en-CA" dirty="0"/>
              <a:t>Field specific: </a:t>
            </a:r>
            <a:r>
              <a:rPr lang="en-CA" dirty="0" err="1"/>
              <a:t>Ecoscope</a:t>
            </a:r>
            <a:r>
              <a:rPr lang="en-CA" dirty="0"/>
              <a:t>, </a:t>
            </a:r>
            <a:r>
              <a:rPr lang="en-CA" dirty="0" err="1"/>
              <a:t>VanBUG</a:t>
            </a:r>
            <a:r>
              <a:rPr lang="en-CA" dirty="0"/>
              <a:t>, etc. MANY fall into this category</a:t>
            </a:r>
          </a:p>
          <a:p>
            <a:pPr marL="114300" indent="0">
              <a:buNone/>
            </a:pPr>
            <a:r>
              <a:rPr lang="en-CA" dirty="0"/>
              <a:t>*Pretty much every major city has a practicing </a:t>
            </a:r>
            <a:r>
              <a:rPr lang="en-CA" dirty="0" err="1"/>
              <a:t>Rladies</a:t>
            </a:r>
            <a:r>
              <a:rPr lang="en-CA" dirty="0"/>
              <a:t> chapter or R Group</a:t>
            </a:r>
          </a:p>
          <a:p>
            <a:pPr lvl="1">
              <a:buChar char="▪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29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At large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8398A"/>
                </a:solidFill>
              </a:rPr>
              <a:t>Community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4" y="1586325"/>
            <a:ext cx="7964295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Hackathons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CA" dirty="0"/>
              <a:t>Conferences 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CA" dirty="0"/>
              <a:t>Cascadia (Hosted in Seattle next month!) 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CA" dirty="0" err="1"/>
              <a:t>rstudio</a:t>
            </a:r>
            <a:r>
              <a:rPr lang="en-CA" dirty="0"/>
              <a:t>::conf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CA" dirty="0" err="1"/>
              <a:t>useR</a:t>
            </a:r>
            <a:r>
              <a:rPr lang="en-CA" dirty="0"/>
              <a:t>!</a:t>
            </a:r>
          </a:p>
          <a:p>
            <a:pPr marL="571500" lvl="1" indent="0">
              <a:spcBef>
                <a:spcPts val="600"/>
              </a:spcBef>
              <a:buNone/>
            </a:pPr>
            <a:r>
              <a:rPr lang="en-CA" dirty="0"/>
              <a:t>*Many independent conferences that vary by city and are found literally all over the world, such as </a:t>
            </a:r>
            <a:r>
              <a:rPr lang="en-CA" dirty="0" err="1"/>
              <a:t>satRdays</a:t>
            </a:r>
            <a:r>
              <a:rPr lang="en-CA" dirty="0"/>
              <a:t>, R Unconference. </a:t>
            </a:r>
            <a:r>
              <a:rPr lang="en-CA" dirty="0" err="1"/>
              <a:t>NoRth</a:t>
            </a:r>
            <a:r>
              <a:rPr lang="en-CA" dirty="0"/>
              <a:t>, Riot, </a:t>
            </a:r>
            <a:r>
              <a:rPr lang="en-CA" dirty="0" err="1"/>
              <a:t>LatinR</a:t>
            </a:r>
            <a:r>
              <a:rPr lang="en-CA" dirty="0"/>
              <a:t>, etc.</a:t>
            </a:r>
          </a:p>
          <a:p>
            <a:pPr marL="571500" lvl="1" indent="0">
              <a:spcBef>
                <a:spcPts val="600"/>
              </a:spcBef>
              <a:buNone/>
            </a:pPr>
            <a:r>
              <a:rPr lang="en-CA" dirty="0"/>
              <a:t> </a:t>
            </a:r>
            <a:r>
              <a:rPr lang="en-CA" dirty="0">
                <a:hlinkClick r:id="rId3"/>
              </a:rPr>
              <a:t>https://jumpingrivers.github.io/meetingsR/events.html</a:t>
            </a:r>
            <a:endParaRPr lang="en-CA" dirty="0"/>
          </a:p>
          <a:p>
            <a:pPr marL="571500" lvl="1" indent="0">
              <a:spcBef>
                <a:spcPts val="600"/>
              </a:spcBef>
              <a:buNone/>
            </a:pPr>
            <a:endParaRPr lang="en-CA" dirty="0"/>
          </a:p>
          <a:p>
            <a:pPr lvl="1">
              <a:buChar char="▪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78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D1CD-2A4E-4589-A563-3FE06297B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R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48C01-7AF2-4DBB-8679-13B9E0AA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50" y="1981825"/>
            <a:ext cx="7632000" cy="78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Open source (The Linux Foundation -&gt; R Consortium -&gt; R Groups)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Equity, Diversity, and Inclusivity  (</a:t>
            </a:r>
            <a:r>
              <a:rPr lang="en-US" dirty="0"/>
              <a:t>R Community Diversity and Inclusion Working Group)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Being a genuinely nice person: ask for help and help where you can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114300" indent="0"/>
            <a:r>
              <a:rPr lang="en-CA" dirty="0"/>
              <a:t>Because of the R/Open source philosophy, you will find many more opportunities and much more accessibility (such as diversity scholarships, sponsorships, </a:t>
            </a:r>
            <a:r>
              <a:rPr lang="en-CA" dirty="0" err="1"/>
              <a:t>etc</a:t>
            </a:r>
            <a:r>
              <a:rPr lang="en-CA" dirty="0"/>
              <a:t>) than in other fields</a:t>
            </a:r>
          </a:p>
        </p:txBody>
      </p:sp>
    </p:spTree>
    <p:extLst>
      <p:ext uri="{BB962C8B-B14F-4D97-AF65-F5344CB8AC3E}">
        <p14:creationId xmlns:p14="http://schemas.microsoft.com/office/powerpoint/2010/main" val="21847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D1CD-2A4E-4589-A563-3FE06297B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550" y="763321"/>
            <a:ext cx="4638300" cy="1159800"/>
          </a:xfrm>
        </p:spPr>
        <p:txBody>
          <a:bodyPr/>
          <a:lstStyle/>
          <a:p>
            <a:r>
              <a:rPr lang="en-CA" dirty="0"/>
              <a:t>General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48C01-7AF2-4DBB-8679-13B9E0AA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94" y="1511026"/>
            <a:ext cx="7632000" cy="1159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Be accessible (both you and your work!)</a:t>
            </a:r>
          </a:p>
          <a:p>
            <a:pPr marL="857250" lvl="1" indent="-285750">
              <a:buFontTx/>
              <a:buChar char="-"/>
            </a:pPr>
            <a:r>
              <a:rPr lang="en-CA" sz="1800" dirty="0"/>
              <a:t>Follow open sources practices and have an online presence </a:t>
            </a:r>
          </a:p>
          <a:p>
            <a:pPr marL="571500" lvl="1" indent="0"/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Contribute as much as you can on </a:t>
            </a:r>
            <a:r>
              <a:rPr lang="en-CA" dirty="0" err="1"/>
              <a:t>Github</a:t>
            </a:r>
            <a:r>
              <a:rPr lang="en-CA" dirty="0"/>
              <a:t> </a:t>
            </a:r>
          </a:p>
          <a:p>
            <a:pPr marL="571500" lvl="1" indent="0"/>
            <a:r>
              <a:rPr lang="en-CA" sz="1800" dirty="0"/>
              <a:t>- Find packages that interest you and have a small team behind them, and ask if there’s anything you can help out with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Get involved with the community at large: help organize events, stay active online, and attend as many things as you can!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0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BD7C06-5827-4449-A1E3-591F5945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81" y="1414272"/>
            <a:ext cx="5388863" cy="3293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2AECF-0C01-4A32-8B97-34A567DBC1A9}"/>
              </a:ext>
            </a:extLst>
          </p:cNvPr>
          <p:cNvSpPr txBox="1"/>
          <p:nvPr/>
        </p:nvSpPr>
        <p:spPr>
          <a:xfrm>
            <a:off x="377952" y="570642"/>
            <a:ext cx="5388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b="1" dirty="0">
                <a:latin typeface="Helvetica Neue" panose="020B0604020202020204" charset="0"/>
              </a:rPr>
              <a:t>Develop packages </a:t>
            </a:r>
          </a:p>
        </p:txBody>
      </p:sp>
    </p:spTree>
    <p:extLst>
      <p:ext uri="{BB962C8B-B14F-4D97-AF65-F5344CB8AC3E}">
        <p14:creationId xmlns:p14="http://schemas.microsoft.com/office/powerpoint/2010/main" val="699406294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456</Words>
  <Application>Microsoft Office PowerPoint</Application>
  <PresentationFormat>On-screen Show (16:9)</PresentationFormat>
  <Paragraphs>62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Titillium Web</vt:lpstr>
      <vt:lpstr>Courier</vt:lpstr>
      <vt:lpstr>Helvetica Neue</vt:lpstr>
      <vt:lpstr>Arial</vt:lpstr>
      <vt:lpstr>R-Ladies Template</vt:lpstr>
      <vt:lpstr>NETWORKING IN THE R COMMUNITY</vt:lpstr>
      <vt:lpstr>1. Getting involved</vt:lpstr>
      <vt:lpstr>Online  Community</vt:lpstr>
      <vt:lpstr>#rstats</vt:lpstr>
      <vt:lpstr>Local Community</vt:lpstr>
      <vt:lpstr>At large Community</vt:lpstr>
      <vt:lpstr>The R Philosophy</vt:lpstr>
      <vt:lpstr>General Strategies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IN THE R COMMUNITY</dc:title>
  <dc:creator>LNC</dc:creator>
  <cp:lastModifiedBy>LNC</cp:lastModifiedBy>
  <cp:revision>12</cp:revision>
  <dcterms:modified xsi:type="dcterms:W3CDTF">2019-05-03T22:46:35Z</dcterms:modified>
</cp:coreProperties>
</file>