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80" r:id="rId3"/>
    <p:sldId id="259" r:id="rId4"/>
    <p:sldId id="277" r:id="rId5"/>
    <p:sldId id="278" r:id="rId6"/>
    <p:sldId id="261" r:id="rId7"/>
    <p:sldId id="279" r:id="rId8"/>
    <p:sldId id="286" r:id="rId9"/>
    <p:sldId id="288" r:id="rId10"/>
    <p:sldId id="296" r:id="rId11"/>
    <p:sldId id="295" r:id="rId12"/>
    <p:sldId id="298" r:id="rId13"/>
    <p:sldId id="299" r:id="rId14"/>
    <p:sldId id="300" r:id="rId15"/>
    <p:sldId id="301" r:id="rId16"/>
    <p:sldId id="281" r:id="rId17"/>
    <p:sldId id="297" r:id="rId18"/>
    <p:sldId id="305" r:id="rId19"/>
    <p:sldId id="307" r:id="rId20"/>
    <p:sldId id="309" r:id="rId21"/>
    <p:sldId id="310" r:id="rId22"/>
    <p:sldId id="311" r:id="rId23"/>
    <p:sldId id="312" r:id="rId24"/>
    <p:sldId id="287" r:id="rId25"/>
    <p:sldId id="291" r:id="rId26"/>
    <p:sldId id="292" r:id="rId27"/>
    <p:sldId id="294" r:id="rId28"/>
    <p:sldId id="302" r:id="rId29"/>
    <p:sldId id="303" r:id="rId30"/>
    <p:sldId id="304" r:id="rId31"/>
    <p:sldId id="284" r:id="rId32"/>
    <p:sldId id="306" r:id="rId33"/>
    <p:sldId id="282" r:id="rId34"/>
    <p:sldId id="283" r:id="rId35"/>
    <p:sldId id="313" r:id="rId36"/>
    <p:sldId id="258" r:id="rId37"/>
  </p:sldIdLst>
  <p:sldSz cx="9144000" cy="5143500" type="screen16x9"/>
  <p:notesSz cx="6858000" cy="9144000"/>
  <p:embeddedFontLst>
    <p:embeddedFont>
      <p:font typeface="Helvetica Neue" panose="020B0604020202020204" charset="0"/>
      <p:regular r:id="rId39"/>
      <p:bold r:id="rId40"/>
      <p:italic r:id="rId41"/>
      <p:boldItalic r:id="rId42"/>
    </p:embeddedFont>
    <p:embeddedFont>
      <p:font typeface="Titillium Web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6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8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0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84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7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79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11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3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762000" y="2851324"/>
            <a:ext cx="5412300" cy="1184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Creating Résumé/CVs in R</a:t>
            </a:r>
            <a:endParaRPr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</a:t>
            </a:r>
            <a:r>
              <a:rPr lang="en-CA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Vancouver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9D2B1-FFAF-4D1D-899E-4EB62D0B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2" y="2983675"/>
            <a:ext cx="1624954" cy="1872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32A9D-AE2C-4F87-ADC9-9E628F33C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976" y="1571005"/>
            <a:ext cx="1620832" cy="1872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6BC8D-E6E2-4EBF-BDEE-4DB5B047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952500"/>
            <a:ext cx="7858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775E-A030-41EA-9619-C084300DA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925" y="1305865"/>
            <a:ext cx="4638300" cy="1159800"/>
          </a:xfrm>
        </p:spPr>
        <p:txBody>
          <a:bodyPr/>
          <a:lstStyle/>
          <a:p>
            <a:r>
              <a:rPr lang="en-CA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60601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1D8D67-6F4C-4875-80CC-BE724163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247775"/>
            <a:ext cx="7258050" cy="264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BE503-E550-4261-9000-1646BF966F53}"/>
              </a:ext>
            </a:extLst>
          </p:cNvPr>
          <p:cNvSpPr txBox="1"/>
          <p:nvPr/>
        </p:nvSpPr>
        <p:spPr>
          <a:xfrm>
            <a:off x="1920240" y="4347556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CA" dirty="0" err="1"/>
              <a:t>AwesomeCV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04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C80F1-EB95-4010-8882-1E889DA2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70" y="663806"/>
            <a:ext cx="6358718" cy="302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5CA7C-9D3C-4F6E-8468-3889DEC34771}"/>
              </a:ext>
            </a:extLst>
          </p:cNvPr>
          <p:cNvSpPr txBox="1"/>
          <p:nvPr/>
        </p:nvSpPr>
        <p:spPr>
          <a:xfrm>
            <a:off x="1878676" y="4247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CA" dirty="0" err="1"/>
              <a:t>ModernCV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629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1E807-3ADA-4043-B9A6-1F210DD6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0012"/>
            <a:ext cx="6524625" cy="4943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7E7B1-D435-4770-81A6-287625ED9323}"/>
              </a:ext>
            </a:extLst>
          </p:cNvPr>
          <p:cNvSpPr txBox="1"/>
          <p:nvPr/>
        </p:nvSpPr>
        <p:spPr>
          <a:xfrm>
            <a:off x="5237018" y="4272742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CA" dirty="0" err="1"/>
              <a:t>TwentySeconds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342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9264C4-A845-4F48-AC01-0AF45FBE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98"/>
            <a:ext cx="9144000" cy="323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45FC2-883D-438A-9D73-AECB278758C7}"/>
              </a:ext>
            </a:extLst>
          </p:cNvPr>
          <p:cNvSpPr txBox="1"/>
          <p:nvPr/>
        </p:nvSpPr>
        <p:spPr>
          <a:xfrm>
            <a:off x="2111433" y="45470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*Hyndman</a:t>
            </a:r>
          </a:p>
        </p:txBody>
      </p:sp>
    </p:spTree>
    <p:extLst>
      <p:ext uri="{BB962C8B-B14F-4D97-AF65-F5344CB8AC3E}">
        <p14:creationId xmlns:p14="http://schemas.microsoft.com/office/powerpoint/2010/main" val="110175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5003-B365-4B70-B95E-3F2B9D455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 Markdown </a:t>
            </a:r>
            <a:br>
              <a:rPr lang="en-CA" dirty="0"/>
            </a:br>
            <a:r>
              <a:rPr lang="en-CA" dirty="0"/>
              <a:t>Cheat Sheets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6D7C6-7879-455C-923B-B9940332C791}"/>
              </a:ext>
            </a:extLst>
          </p:cNvPr>
          <p:cNvSpPr txBox="1"/>
          <p:nvPr/>
        </p:nvSpPr>
        <p:spPr>
          <a:xfrm>
            <a:off x="902550" y="2449971"/>
            <a:ext cx="6550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https://www.rstudio.com/wp-content/uploads/2015/02/rmarkdown-cheatsheet.pdf</a:t>
            </a:r>
          </a:p>
          <a:p>
            <a:r>
              <a:rPr lang="en-CA" dirty="0"/>
              <a:t>https://rmarkdown.rstudio.com/lesson-15.html</a:t>
            </a:r>
          </a:p>
          <a:p>
            <a:endParaRPr lang="en-CA" dirty="0"/>
          </a:p>
          <a:p>
            <a:r>
              <a:rPr lang="en-CA" dirty="0"/>
              <a:t>(see additional files)</a:t>
            </a:r>
          </a:p>
        </p:txBody>
      </p:sp>
    </p:spTree>
    <p:extLst>
      <p:ext uri="{BB962C8B-B14F-4D97-AF65-F5344CB8AC3E}">
        <p14:creationId xmlns:p14="http://schemas.microsoft.com/office/powerpoint/2010/main" val="12214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B5E8-7193-479E-B307-6C924148E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Adding entries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7F624-8F4B-40AC-842A-2A3ABBE5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50" y="1981824"/>
            <a:ext cx="7632000" cy="1310015"/>
          </a:xfrm>
        </p:spPr>
        <p:txBody>
          <a:bodyPr/>
          <a:lstStyle/>
          <a:p>
            <a:r>
              <a:rPr lang="en-CA" dirty="0"/>
              <a:t>*Standard R Markdown functions can be used to format entries in Vitae, though it comes with two functions for data structured output: </a:t>
            </a:r>
          </a:p>
          <a:p>
            <a:endParaRPr lang="en-CA" dirty="0">
              <a:latin typeface="Courier"/>
            </a:endParaRPr>
          </a:p>
          <a:p>
            <a:r>
              <a:rPr lang="en-CA" dirty="0">
                <a:latin typeface="Courier"/>
              </a:rPr>
              <a:t>&gt; </a:t>
            </a:r>
            <a:r>
              <a:rPr lang="en-CA" dirty="0" err="1">
                <a:latin typeface="Courier"/>
              </a:rPr>
              <a:t>detailed_entries</a:t>
            </a:r>
            <a:r>
              <a:rPr lang="en-CA" dirty="0">
                <a:latin typeface="Courier"/>
              </a:rPr>
              <a:t>()</a:t>
            </a:r>
          </a:p>
          <a:p>
            <a:r>
              <a:rPr lang="en-CA" dirty="0">
                <a:latin typeface="Courier"/>
              </a:rPr>
              <a:t>&gt; </a:t>
            </a:r>
            <a:r>
              <a:rPr lang="en-CA" dirty="0" err="1">
                <a:latin typeface="Courier"/>
              </a:rPr>
              <a:t>brief_entries</a:t>
            </a:r>
            <a:r>
              <a:rPr lang="en-CA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596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9027-FC7D-400A-BEF6-47CED7EB3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Manual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CE3A9-3EE5-46A5-804D-01F159A6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" y="1850894"/>
            <a:ext cx="8944495" cy="1441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546EA-022B-4213-B413-CA90A202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" y="3354607"/>
            <a:ext cx="8628611" cy="1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3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45D8-EF09-41C3-B616-F141C30A5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Tibbles and Tribbles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DD27-0C45-4203-9A7F-3149C2EB0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Tibbles are type of data structuring in R used for its more refined </a:t>
            </a:r>
          </a:p>
          <a:p>
            <a:r>
              <a:rPr lang="en-CA" dirty="0"/>
              <a:t>printing and </a:t>
            </a:r>
            <a:r>
              <a:rPr lang="en-CA" dirty="0" err="1"/>
              <a:t>subsetting</a:t>
            </a:r>
            <a:r>
              <a:rPr lang="en-CA" dirty="0"/>
              <a:t>, making datasets easier to read and understand</a:t>
            </a:r>
          </a:p>
        </p:txBody>
      </p:sp>
    </p:spTree>
    <p:extLst>
      <p:ext uri="{BB962C8B-B14F-4D97-AF65-F5344CB8AC3E}">
        <p14:creationId xmlns:p14="http://schemas.microsoft.com/office/powerpoint/2010/main" val="235484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615661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Installation 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1926336"/>
            <a:ext cx="7632000" cy="131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Helvetica Neue" panose="020B0604020202020204" charset="0"/>
              </a:rPr>
              <a:t>If you haven’t already, please run the following code:</a:t>
            </a:r>
          </a:p>
          <a:p>
            <a:pPr marL="0" lvl="0" indent="0"/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('vitae') </a:t>
            </a:r>
          </a:p>
          <a:p>
            <a:pPr marL="0" lvl="0" indent="0"/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('</a:t>
            </a:r>
            <a:r>
              <a:rPr lang="en-CA" sz="1600" dirty="0" err="1">
                <a:latin typeface="Courier"/>
              </a:rPr>
              <a:t>tinytex</a:t>
            </a:r>
            <a:r>
              <a:rPr lang="en-CA" sz="1600" dirty="0">
                <a:latin typeface="Courier"/>
              </a:rPr>
              <a:t>’) </a:t>
            </a:r>
          </a:p>
          <a:p>
            <a:pPr marL="0" indent="0"/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(‘</a:t>
            </a:r>
            <a:r>
              <a:rPr lang="en-CA" sz="1600" dirty="0" err="1">
                <a:latin typeface="Courier"/>
              </a:rPr>
              <a:t>tidyverse</a:t>
            </a:r>
            <a:r>
              <a:rPr lang="en-CA" sz="1600" dirty="0">
                <a:latin typeface="Courier"/>
              </a:rPr>
              <a:t>’) </a:t>
            </a:r>
            <a:r>
              <a:rPr lang="en-CA" sz="1600" b="1" dirty="0">
                <a:latin typeface="Helvetica Neue" panose="020B0604020202020204" charset="0"/>
              </a:rPr>
              <a:t>OR</a:t>
            </a:r>
            <a:r>
              <a:rPr lang="en-CA" sz="1600" b="1" dirty="0">
                <a:latin typeface="Courier"/>
              </a:rPr>
              <a:t> </a:t>
            </a:r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(‘</a:t>
            </a:r>
            <a:r>
              <a:rPr lang="en-CA" sz="1600" dirty="0" err="1">
                <a:latin typeface="Courier"/>
              </a:rPr>
              <a:t>tibble</a:t>
            </a:r>
            <a:r>
              <a:rPr lang="en-CA" sz="1600" dirty="0">
                <a:latin typeface="Courier"/>
              </a:rPr>
              <a:t>’)</a:t>
            </a:r>
          </a:p>
          <a:p>
            <a:pPr marL="0" lvl="0" indent="0"/>
            <a:endParaRPr lang="en-CA" sz="1600" dirty="0">
              <a:latin typeface="Courier"/>
            </a:endParaRPr>
          </a:p>
          <a:p>
            <a:pPr marL="0" lvl="0" indent="0"/>
            <a:r>
              <a:rPr lang="en-CA" sz="1600" dirty="0">
                <a:latin typeface="Helvetica Neue" panose="020B0604020202020204" charset="0"/>
              </a:rPr>
              <a:t>Check that </a:t>
            </a:r>
            <a:r>
              <a:rPr lang="en-CA" sz="1600" dirty="0" err="1">
                <a:latin typeface="Helvetica Neue" panose="020B0604020202020204" charset="0"/>
              </a:rPr>
              <a:t>tinytex</a:t>
            </a:r>
            <a:r>
              <a:rPr lang="en-CA" sz="1600" dirty="0">
                <a:latin typeface="Helvetica Neue" panose="020B0604020202020204" charset="0"/>
              </a:rPr>
              <a:t> is properly installed: </a:t>
            </a:r>
          </a:p>
          <a:p>
            <a:pPr marL="0" lvl="0" indent="0"/>
            <a:r>
              <a:rPr lang="en-CA" sz="1600" dirty="0" err="1">
                <a:latin typeface="Courier"/>
              </a:rPr>
              <a:t>tinytex</a:t>
            </a:r>
            <a:r>
              <a:rPr lang="en-CA" sz="1600" dirty="0">
                <a:latin typeface="Courier"/>
              </a:rPr>
              <a:t>:::</a:t>
            </a:r>
            <a:r>
              <a:rPr lang="en-CA" sz="1600" dirty="0" err="1">
                <a:latin typeface="Courier"/>
              </a:rPr>
              <a:t>is_tinytex</a:t>
            </a:r>
            <a:r>
              <a:rPr lang="en-CA" sz="1600" dirty="0">
                <a:latin typeface="Courier"/>
              </a:rPr>
              <a:t>() </a:t>
            </a:r>
          </a:p>
          <a:p>
            <a:pPr marL="0" lvl="0" indent="0"/>
            <a:endParaRPr lang="en-CA" sz="1600" dirty="0">
              <a:latin typeface="Courier"/>
            </a:endParaRPr>
          </a:p>
          <a:p>
            <a:pPr marL="0" lvl="0" indent="0"/>
            <a:r>
              <a:rPr lang="en-CA" sz="1600" dirty="0">
                <a:latin typeface="Helvetica Neue" panose="020B0604020202020204" charset="0"/>
              </a:rPr>
              <a:t>Make sure it returns TRUE, if it returns FALSE please restart R, if still FALSE, run:</a:t>
            </a:r>
          </a:p>
          <a:p>
            <a:pPr marL="0" lvl="0" indent="0"/>
            <a:r>
              <a:rPr lang="en-CA" sz="1600" dirty="0" err="1">
                <a:latin typeface="Courier"/>
              </a:rPr>
              <a:t>tinytex</a:t>
            </a:r>
            <a:r>
              <a:rPr lang="en-CA" sz="1600" dirty="0">
                <a:latin typeface="Courier"/>
              </a:rPr>
              <a:t>::</a:t>
            </a:r>
            <a:r>
              <a:rPr lang="en-CA" sz="1600" dirty="0" err="1">
                <a:latin typeface="Courier"/>
              </a:rPr>
              <a:t>install_tinytex</a:t>
            </a:r>
            <a:r>
              <a:rPr lang="en-CA" sz="1600" dirty="0">
                <a:latin typeface="Courier"/>
              </a:rPr>
              <a:t>(force=T) </a:t>
            </a:r>
          </a:p>
          <a:p>
            <a:pPr marL="0" lvl="0" indent="0"/>
            <a:endParaRPr lang="en-CA" sz="1600" dirty="0">
              <a:latin typeface="Courier"/>
            </a:endParaRPr>
          </a:p>
          <a:p>
            <a:pPr marL="0" lvl="0" indent="0"/>
            <a:r>
              <a:rPr lang="en-CA" sz="1600" dirty="0">
                <a:latin typeface="Couri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426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4FDBC-1C83-46C3-A4C3-850BE6E5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21847"/>
            <a:ext cx="5826703" cy="2166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29CA5-4DA1-4AB0-8DDC-2BB17EAB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8" y="2388803"/>
            <a:ext cx="5902037" cy="20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57DB-CA5C-4B66-9AB9-61DEF45C0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546" y="158708"/>
            <a:ext cx="4638300" cy="1159800"/>
          </a:xfrm>
        </p:spPr>
        <p:txBody>
          <a:bodyPr/>
          <a:lstStyle/>
          <a:p>
            <a:r>
              <a:rPr lang="en-CA" dirty="0"/>
              <a:t>Tibbles -&gt; Tribbles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4DC01-4783-4068-A493-7A0B53D4D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546" y="795280"/>
            <a:ext cx="7632000" cy="784800"/>
          </a:xfrm>
        </p:spPr>
        <p:txBody>
          <a:bodyPr/>
          <a:lstStyle/>
          <a:p>
            <a:r>
              <a:rPr lang="en-CA" dirty="0"/>
              <a:t>Tibbles can be defined by row using the </a:t>
            </a:r>
            <a:r>
              <a:rPr lang="en-CA" dirty="0">
                <a:latin typeface="Courier"/>
              </a:rPr>
              <a:t>tribble()</a:t>
            </a:r>
            <a:r>
              <a:rPr lang="en-CA" dirty="0"/>
              <a:t> function, allowing us to manually build data structures that can be automatically typeset using vitae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BAF8C-E8A5-4185-849F-03CED75F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63" y="2162175"/>
            <a:ext cx="2343150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F6C43-80EA-4AFD-8207-BFBD9688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63" y="3255677"/>
            <a:ext cx="2038350" cy="8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19D4B-8D95-483E-9302-C97DDF90C68B}"/>
              </a:ext>
            </a:extLst>
          </p:cNvPr>
          <p:cNvSpPr txBox="1"/>
          <p:nvPr/>
        </p:nvSpPr>
        <p:spPr>
          <a:xfrm>
            <a:off x="1139363" y="1920240"/>
            <a:ext cx="183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40AD-AD86-4C43-98AF-742D584A7405}"/>
              </a:ext>
            </a:extLst>
          </p:cNvPr>
          <p:cNvSpPr txBox="1"/>
          <p:nvPr/>
        </p:nvSpPr>
        <p:spPr>
          <a:xfrm>
            <a:off x="1139363" y="294270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421586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71ED-4740-4F77-B3D1-7F744DDB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10" y="167022"/>
            <a:ext cx="7011166" cy="1159800"/>
          </a:xfrm>
        </p:spPr>
        <p:txBody>
          <a:bodyPr/>
          <a:lstStyle/>
          <a:p>
            <a:r>
              <a:rPr lang="en-CA" dirty="0"/>
              <a:t>Using tribble() to add in entries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87059-98D4-4D64-9E8E-63CC220CC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10" y="934422"/>
            <a:ext cx="7632000" cy="784800"/>
          </a:xfrm>
        </p:spPr>
        <p:txBody>
          <a:bodyPr/>
          <a:lstStyle/>
          <a:p>
            <a:r>
              <a:rPr lang="en-CA" sz="1400" dirty="0">
                <a:latin typeface="Courier"/>
              </a:rPr>
              <a:t># Education</a:t>
            </a:r>
          </a:p>
          <a:p>
            <a:r>
              <a:rPr lang="en-CA" sz="1400" dirty="0">
                <a:latin typeface="Courier"/>
              </a:rPr>
              <a:t> </a:t>
            </a:r>
          </a:p>
          <a:p>
            <a:r>
              <a:rPr lang="en-CA" sz="1400" dirty="0">
                <a:latin typeface="Courier"/>
              </a:rPr>
              <a:t>```{r}</a:t>
            </a:r>
          </a:p>
          <a:p>
            <a:r>
              <a:rPr lang="en-CA" sz="1400" dirty="0">
                <a:latin typeface="Courier"/>
              </a:rPr>
              <a:t>tribble(</a:t>
            </a:r>
          </a:p>
          <a:p>
            <a:r>
              <a:rPr lang="en-CA" sz="1400" dirty="0">
                <a:latin typeface="Courier"/>
              </a:rPr>
              <a:t>  ~ degree, ~ </a:t>
            </a:r>
            <a:r>
              <a:rPr lang="en-CA" sz="1400" dirty="0" err="1">
                <a:latin typeface="Courier"/>
              </a:rPr>
              <a:t>uni</a:t>
            </a:r>
            <a:r>
              <a:rPr lang="en-CA" sz="1400" dirty="0">
                <a:latin typeface="Courier"/>
              </a:rPr>
              <a:t>, ~ loc, ~ dates, ~ details,</a:t>
            </a:r>
          </a:p>
          <a:p>
            <a:r>
              <a:rPr lang="en-CA" sz="1400" dirty="0">
                <a:latin typeface="Courier"/>
              </a:rPr>
              <a:t>  "MY DEGREE", "UNIVERSITY", "CITY, COUNTRY", "YEARS", "DETAILS",</a:t>
            </a:r>
          </a:p>
          <a:p>
            <a:r>
              <a:rPr lang="en-CA" sz="1400" dirty="0">
                <a:latin typeface="Courier"/>
              </a:rPr>
              <a:t>  "SECOND DEGREE", "SECOND UNIVERSITY", "CITY, COUNTRY", "YEARS", "DETAILS"</a:t>
            </a:r>
          </a:p>
          <a:p>
            <a:r>
              <a:rPr lang="en-CA" sz="1400" dirty="0">
                <a:latin typeface="Courier"/>
              </a:rPr>
              <a:t>) %&gt;% </a:t>
            </a:r>
          </a:p>
          <a:p>
            <a:r>
              <a:rPr lang="en-CA" sz="1400" dirty="0">
                <a:latin typeface="Courier"/>
              </a:rPr>
              <a:t>  </a:t>
            </a:r>
            <a:r>
              <a:rPr lang="en-CA" sz="1400" dirty="0" err="1">
                <a:latin typeface="Courier"/>
              </a:rPr>
              <a:t>detailed_entries</a:t>
            </a:r>
            <a:r>
              <a:rPr lang="en-CA" sz="1400" dirty="0">
                <a:latin typeface="Courier"/>
              </a:rPr>
              <a:t>(degree, dates, </a:t>
            </a:r>
            <a:r>
              <a:rPr lang="en-CA" sz="1400" dirty="0" err="1">
                <a:latin typeface="Courier"/>
              </a:rPr>
              <a:t>uni</a:t>
            </a:r>
            <a:r>
              <a:rPr lang="en-CA" sz="1400" dirty="0">
                <a:latin typeface="Courier"/>
              </a:rPr>
              <a:t>, loc, details)</a:t>
            </a:r>
          </a:p>
          <a:p>
            <a:r>
              <a:rPr lang="en-CA" sz="1400" dirty="0">
                <a:latin typeface="Courier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91897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C9D4B-B6A1-48EB-890B-AC0EA1A5C25E}"/>
              </a:ext>
            </a:extLst>
          </p:cNvPr>
          <p:cNvSpPr/>
          <p:nvPr/>
        </p:nvSpPr>
        <p:spPr>
          <a:xfrm>
            <a:off x="1005840" y="825255"/>
            <a:ext cx="5885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Courier"/>
              </a:rPr>
              <a:t># Awards &amp; Achievements</a:t>
            </a:r>
          </a:p>
          <a:p>
            <a:r>
              <a:rPr lang="en-CA" sz="1600" dirty="0">
                <a:latin typeface="Courier"/>
              </a:rPr>
              <a:t>## Awards</a:t>
            </a:r>
          </a:p>
          <a:p>
            <a:r>
              <a:rPr lang="en-CA" sz="1600" dirty="0">
                <a:latin typeface="Courier"/>
              </a:rPr>
              <a:t>```{r}</a:t>
            </a:r>
          </a:p>
          <a:p>
            <a:r>
              <a:rPr lang="en-CA" sz="1600" dirty="0">
                <a:latin typeface="Courier"/>
              </a:rPr>
              <a:t>tribble(</a:t>
            </a:r>
          </a:p>
          <a:p>
            <a:r>
              <a:rPr lang="en-CA" sz="1600" dirty="0">
                <a:latin typeface="Courier"/>
              </a:rPr>
              <a:t>  ~ award, ~ from, ~ year,</a:t>
            </a:r>
          </a:p>
          <a:p>
            <a:r>
              <a:rPr lang="en-CA" sz="1600" dirty="0">
                <a:latin typeface="Courier"/>
              </a:rPr>
              <a:t>  "AWARD NAME", "AWARDED BY", "YEAR",</a:t>
            </a:r>
          </a:p>
          <a:p>
            <a:r>
              <a:rPr lang="en-CA" sz="1600" dirty="0">
                <a:latin typeface="Courier"/>
              </a:rPr>
              <a:t>  "SECOND AWARD NAME", "AWARDED BY", "YEAR"</a:t>
            </a:r>
          </a:p>
          <a:p>
            <a:r>
              <a:rPr lang="en-CA" sz="1600" dirty="0">
                <a:latin typeface="Courier"/>
              </a:rPr>
              <a:t>) %&gt;%</a:t>
            </a:r>
          </a:p>
          <a:p>
            <a:r>
              <a:rPr lang="en-CA" sz="1600" dirty="0">
                <a:latin typeface="Courier"/>
              </a:rPr>
              <a:t>  </a:t>
            </a:r>
            <a:r>
              <a:rPr lang="en-CA" sz="1600" dirty="0" err="1">
                <a:latin typeface="Courier"/>
              </a:rPr>
              <a:t>brief_entries</a:t>
            </a:r>
            <a:r>
              <a:rPr lang="en-CA" sz="1600" dirty="0">
                <a:latin typeface="Courier"/>
              </a:rPr>
              <a:t>(award, year, from)</a:t>
            </a:r>
          </a:p>
          <a:p>
            <a:r>
              <a:rPr lang="en-CA" sz="1600" dirty="0">
                <a:latin typeface="Courier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72727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4459-2C7D-47EF-911B-F907C41E9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Importing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51E8-5FA5-460A-BE2B-8857D672D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50" y="1981825"/>
            <a:ext cx="7632000" cy="78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ORCID, Google Scholar, Other Dataset </a:t>
            </a:r>
          </a:p>
        </p:txBody>
      </p:sp>
    </p:spTree>
    <p:extLst>
      <p:ext uri="{BB962C8B-B14F-4D97-AF65-F5344CB8AC3E}">
        <p14:creationId xmlns:p14="http://schemas.microsoft.com/office/powerpoint/2010/main" val="372269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C9EE20-2990-43E5-971A-FE680299027A}"/>
              </a:ext>
            </a:extLst>
          </p:cNvPr>
          <p:cNvSpPr/>
          <p:nvPr/>
        </p:nvSpPr>
        <p:spPr>
          <a:xfrm>
            <a:off x="129118" y="4633937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Courier"/>
              </a:rPr>
              <a:t>https://github.com/Aariq/curriculum-vitae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38A21-348C-46B5-BB06-BF9D143D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8" y="280352"/>
            <a:ext cx="8122024" cy="42791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41B741-A38F-4F49-B82A-6E4F1B474E07}"/>
              </a:ext>
            </a:extLst>
          </p:cNvPr>
          <p:cNvSpPr/>
          <p:nvPr/>
        </p:nvSpPr>
        <p:spPr>
          <a:xfrm>
            <a:off x="228871" y="2951018"/>
            <a:ext cx="876722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4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1086E-458C-42AA-867C-3565D05E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424"/>
            <a:ext cx="9144000" cy="3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4BC43-E5E4-4A40-9BC1-10310951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79"/>
            <a:ext cx="9144000" cy="42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9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2411-FB4B-4596-84D5-6ECAAB11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64" y="1974533"/>
            <a:ext cx="5696383" cy="2426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3BD82-D01F-4D7F-90E0-29DF9517710A}"/>
              </a:ext>
            </a:extLst>
          </p:cNvPr>
          <p:cNvSpPr txBox="1"/>
          <p:nvPr/>
        </p:nvSpPr>
        <p:spPr>
          <a:xfrm>
            <a:off x="2417063" y="4400931"/>
            <a:ext cx="443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*using </a:t>
            </a:r>
            <a:r>
              <a:rPr lang="en-CA" dirty="0" err="1"/>
              <a:t>detailed_entries</a:t>
            </a:r>
            <a:r>
              <a:rPr lang="en-CA" dirty="0"/>
              <a:t>() function with </a:t>
            </a:r>
            <a:r>
              <a:rPr lang="en-CA" dirty="0" err="1"/>
              <a:t>rorcid</a:t>
            </a:r>
            <a:r>
              <a:rPr lang="en-CA" dirty="0"/>
              <a:t> package </a:t>
            </a:r>
          </a:p>
        </p:txBody>
      </p:sp>
    </p:spTree>
    <p:extLst>
      <p:ext uri="{BB962C8B-B14F-4D97-AF65-F5344CB8AC3E}">
        <p14:creationId xmlns:p14="http://schemas.microsoft.com/office/powerpoint/2010/main" val="154964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168476-A04A-4C21-BC09-DBFB7E7B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0" y="1998517"/>
            <a:ext cx="7548649" cy="2381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A0672-FAF1-4447-9BF5-195A04D5AF81}"/>
              </a:ext>
            </a:extLst>
          </p:cNvPr>
          <p:cNvSpPr txBox="1"/>
          <p:nvPr/>
        </p:nvSpPr>
        <p:spPr>
          <a:xfrm>
            <a:off x="3859878" y="4380372"/>
            <a:ext cx="459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*example of </a:t>
            </a:r>
            <a:r>
              <a:rPr lang="en-CA" dirty="0" err="1"/>
              <a:t>brief_entries</a:t>
            </a:r>
            <a:r>
              <a:rPr lang="en-CA" dirty="0"/>
              <a:t>() use with </a:t>
            </a:r>
            <a:r>
              <a:rPr lang="en-CA" dirty="0" err="1"/>
              <a:t>pkgsearch</a:t>
            </a:r>
            <a:r>
              <a:rPr lang="en-CA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8741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46193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Why use R to create your Resume/CV?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3D79-C2AB-4BF9-8C20-E9EFEB729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Bibliographies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331BA-AEE5-42C9-9A92-A2474CC2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0" y="2078950"/>
            <a:ext cx="6156889" cy="78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88E7F-6198-4F3B-AB80-F563F368EC03}"/>
              </a:ext>
            </a:extLst>
          </p:cNvPr>
          <p:cNvSpPr txBox="1"/>
          <p:nvPr/>
        </p:nvSpPr>
        <p:spPr>
          <a:xfrm>
            <a:off x="2735819" y="2914482"/>
            <a:ext cx="432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*import .bib files directly using </a:t>
            </a:r>
            <a:r>
              <a:rPr lang="en-CA" dirty="0" err="1"/>
              <a:t>bibliography_entries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4655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46193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Export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Knit -&gt; Knit to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E75D-AA88-4171-96DC-531EC89A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882" y="863612"/>
            <a:ext cx="4314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5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5DFD-D07D-497A-BAD2-DF7FD678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215" y="208585"/>
            <a:ext cx="4638300" cy="1159800"/>
          </a:xfrm>
        </p:spPr>
        <p:txBody>
          <a:bodyPr/>
          <a:lstStyle/>
          <a:p>
            <a:pPr algn="ctr"/>
            <a:r>
              <a:rPr lang="en-CA" dirty="0"/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32F45-5372-4910-A49D-BFA97D4B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96" y="909482"/>
            <a:ext cx="7632000" cy="784800"/>
          </a:xfrm>
        </p:spPr>
        <p:txBody>
          <a:bodyPr/>
          <a:lstStyle/>
          <a:p>
            <a:r>
              <a:rPr lang="en-US" b="1" dirty="0"/>
              <a:t>RESOURCES: </a:t>
            </a:r>
          </a:p>
          <a:p>
            <a:r>
              <a:rPr lang="en-US" dirty="0"/>
              <a:t>https://cran.r-project.org/web/packages/vitae/index.html</a:t>
            </a:r>
          </a:p>
          <a:p>
            <a:r>
              <a:rPr lang="en-US" dirty="0"/>
              <a:t>https://github.com/ropenscilabs/vitae</a:t>
            </a:r>
          </a:p>
          <a:p>
            <a:endParaRPr lang="en-US" dirty="0"/>
          </a:p>
          <a:p>
            <a:r>
              <a:rPr lang="en-US" b="1" dirty="0"/>
              <a:t>TUTORIALS: </a:t>
            </a:r>
          </a:p>
          <a:p>
            <a:r>
              <a:rPr lang="en-US" dirty="0"/>
              <a:t>https://mitchelloharawild.com/vitae/</a:t>
            </a:r>
          </a:p>
          <a:p>
            <a:r>
              <a:rPr lang="en-US" dirty="0"/>
              <a:t>https://ropenscilabs.github.io/vitae/</a:t>
            </a:r>
          </a:p>
          <a:p>
            <a:r>
              <a:rPr lang="en-US" dirty="0"/>
              <a:t>https://ropensci.org/blog/2019/01/10/vitae/</a:t>
            </a:r>
          </a:p>
          <a:p>
            <a:r>
              <a:rPr lang="en-US" dirty="0"/>
              <a:t>https://ropenscilabs.github.io/vitae/articles/vitae.html</a:t>
            </a:r>
          </a:p>
          <a:p>
            <a:endParaRPr lang="en-US" dirty="0"/>
          </a:p>
          <a:p>
            <a:r>
              <a:rPr lang="en-US" b="1" dirty="0"/>
              <a:t>ADVANCED: </a:t>
            </a:r>
          </a:p>
          <a:p>
            <a:r>
              <a:rPr lang="en-US" dirty="0"/>
              <a:t>https://ropenscilabs.github.io/vitae/articles/extending.html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031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 idx="4294967295"/>
          </p:nvPr>
        </p:nvSpPr>
        <p:spPr>
          <a:xfrm>
            <a:off x="537300" y="1232774"/>
            <a:ext cx="8069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0" dirty="0">
                <a:solidFill>
                  <a:srgbClr val="88398A"/>
                </a:solidFill>
              </a:rPr>
              <a:t>Community Talk</a:t>
            </a:r>
            <a:endParaRPr sz="9000" dirty="0">
              <a:solidFill>
                <a:srgbClr val="88398A"/>
              </a:solidFill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18" name="Google Shape;118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3613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FB32-3E1A-44FB-A35A-B3F2D433D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makes R so special?</a:t>
            </a:r>
          </a:p>
        </p:txBody>
      </p:sp>
    </p:spTree>
    <p:extLst>
      <p:ext uri="{BB962C8B-B14F-4D97-AF65-F5344CB8AC3E}">
        <p14:creationId xmlns:p14="http://schemas.microsoft.com/office/powerpoint/2010/main" val="2336581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1981-4116-4503-B08A-74C738194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23" y="1231051"/>
            <a:ext cx="4638300" cy="1159800"/>
          </a:xfrm>
        </p:spPr>
        <p:txBody>
          <a:bodyPr/>
          <a:lstStyle/>
          <a:p>
            <a:r>
              <a:rPr lang="en-CA" sz="4000" dirty="0"/>
              <a:t>[ Drawn out monologue ]</a:t>
            </a:r>
          </a:p>
        </p:txBody>
      </p:sp>
    </p:spTree>
    <p:extLst>
      <p:ext uri="{BB962C8B-B14F-4D97-AF65-F5344CB8AC3E}">
        <p14:creationId xmlns:p14="http://schemas.microsoft.com/office/powerpoint/2010/main" val="3754849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 idx="4294967295"/>
          </p:nvPr>
        </p:nvSpPr>
        <p:spPr>
          <a:xfrm>
            <a:off x="-146304" y="427541"/>
            <a:ext cx="783945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>
                <a:solidFill>
                  <a:srgbClr val="88398A"/>
                </a:solidFill>
                <a:latin typeface="Courier"/>
              </a:rPr>
              <a:t>help(</a:t>
            </a:r>
            <a:r>
              <a:rPr lang="en-CA" sz="3000" dirty="0" err="1">
                <a:solidFill>
                  <a:srgbClr val="88398A"/>
                </a:solidFill>
                <a:latin typeface="Courier"/>
              </a:rPr>
              <a:t>LisaCao</a:t>
            </a:r>
            <a:r>
              <a:rPr lang="en-CA" sz="3000" dirty="0">
                <a:solidFill>
                  <a:srgbClr val="88398A"/>
                </a:solidFill>
                <a:latin typeface="Courier"/>
              </a:rPr>
              <a:t>, package=“</a:t>
            </a:r>
            <a:r>
              <a:rPr lang="en-CA" sz="3000" dirty="0" err="1">
                <a:solidFill>
                  <a:srgbClr val="88398A"/>
                </a:solidFill>
                <a:latin typeface="Courier"/>
              </a:rPr>
              <a:t>Rladies</a:t>
            </a:r>
            <a:r>
              <a:rPr lang="en-CA" sz="3000" dirty="0">
                <a:solidFill>
                  <a:srgbClr val="88398A"/>
                </a:solidFill>
                <a:latin typeface="Courier"/>
              </a:rPr>
              <a:t>”)</a:t>
            </a:r>
            <a:endParaRPr sz="3000" dirty="0">
              <a:solidFill>
                <a:srgbClr val="88398A"/>
              </a:solidFill>
              <a:latin typeface="Courier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4294967295"/>
          </p:nvPr>
        </p:nvSpPr>
        <p:spPr>
          <a:xfrm>
            <a:off x="2361750" y="1874860"/>
            <a:ext cx="6082248" cy="2355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36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C216E-6301-40D6-8EA8-463CE5CB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2" y="1373114"/>
            <a:ext cx="1912836" cy="1912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18BC-9500-48D4-BA57-0594FB2B3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39" y="3052742"/>
            <a:ext cx="3795919" cy="1845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F5EB43-2799-4C83-8BD8-FB0BBB2AFDF0}"/>
              </a:ext>
            </a:extLst>
          </p:cNvPr>
          <p:cNvSpPr/>
          <p:nvPr/>
        </p:nvSpPr>
        <p:spPr>
          <a:xfrm>
            <a:off x="2511891" y="1369885"/>
            <a:ext cx="593210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 at the Circadian Rhythms and Sleep Neuroscience Lab &amp; Behavioural Neuroendocrinology Lab, SFU Psychology Department. </a:t>
            </a:r>
          </a:p>
          <a:p>
            <a:pPr>
              <a:spcAft>
                <a:spcPts val="600"/>
              </a:spcAft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facilitator with the SFU Scientific Programming Group &amp; Rladies Co-Organizer.</a:t>
            </a:r>
            <a:endParaRPr lang="en-ZA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91629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98A"/>
                </a:solidFill>
              </a:rPr>
              <a:t>Easily Updateable 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b="1" dirty="0"/>
              <a:t>Everything is autoformatted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Vitae can be used to automatically pull from websites and databases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Very straightforward to add new information in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By using git you can track changes you’ve made easily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Hosting on </a:t>
            </a:r>
            <a:r>
              <a:rPr lang="en-CA" dirty="0" err="1"/>
              <a:t>Github</a:t>
            </a:r>
            <a:r>
              <a:rPr lang="en-CA" dirty="0"/>
              <a:t> allows you to update, download, and edit your code from virtually anywhere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4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91629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98A"/>
                </a:solidFill>
              </a:rPr>
              <a:t>Versatile &amp; Dynamic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b="1" dirty="0"/>
              <a:t>All templates are freely available and it is easy to reformat your Resume/CV completely at any time.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Export to html document, pdf, etc.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 err="1"/>
              <a:t>htmltools</a:t>
            </a:r>
            <a:r>
              <a:rPr lang="en-CA" dirty="0"/>
              <a:t> and </a:t>
            </a:r>
            <a:r>
              <a:rPr lang="en-CA" dirty="0" err="1"/>
              <a:t>Rmarkdown</a:t>
            </a:r>
            <a:r>
              <a:rPr lang="en-CA" dirty="0"/>
              <a:t> integration allows for advanced customization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Can easily have inline graphs and visualizations through code chunks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0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91629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98A"/>
                </a:solidFill>
              </a:rPr>
              <a:t>Demonstrate Competency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b="1" dirty="0"/>
              <a:t>R is an open source coding language.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Having your scripts easily accessible helps employers determine where your skill level is 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Publicly available repository sites are great for this (e.g. </a:t>
            </a:r>
            <a:r>
              <a:rPr lang="en-CA" dirty="0" err="1"/>
              <a:t>Github</a:t>
            </a:r>
            <a:r>
              <a:rPr lang="en-CA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Coincidentally, hosting your Resume/CV on the same account centralizes your work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46193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Getting Started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New -&gt; R Markdown -&gt; Templates -&gt; Choose vitae template of choice </a:t>
            </a:r>
          </a:p>
        </p:txBody>
      </p:sp>
    </p:spTree>
    <p:extLst>
      <p:ext uri="{BB962C8B-B14F-4D97-AF65-F5344CB8AC3E}">
        <p14:creationId xmlns:p14="http://schemas.microsoft.com/office/powerpoint/2010/main" val="330814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F16C5-DB99-456D-8BC6-465EA042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94" y="323850"/>
            <a:ext cx="5067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4C5-DF07-42BF-8B55-4EBCA6BE6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YAML Header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8BE5-B297-41B8-AAF2-E66D9AC4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50" y="1794325"/>
            <a:ext cx="7632000" cy="784800"/>
          </a:xfrm>
        </p:spPr>
        <p:txBody>
          <a:bodyPr/>
          <a:lstStyle/>
          <a:p>
            <a:r>
              <a:rPr lang="en-CA" dirty="0"/>
              <a:t>Used in this package to store common information such as name,</a:t>
            </a:r>
          </a:p>
          <a:p>
            <a:r>
              <a:rPr lang="en-CA" dirty="0"/>
              <a:t>contact info, etc. YAML headers in R Markdown kind of act like </a:t>
            </a:r>
          </a:p>
          <a:p>
            <a:r>
              <a:rPr lang="en-CA" dirty="0"/>
              <a:t>configuration files, and in this cased used to define our CV template </a:t>
            </a:r>
          </a:p>
          <a:p>
            <a:r>
              <a:rPr lang="en-CA" dirty="0"/>
              <a:t>and basic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32201710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830</Words>
  <Application>Microsoft Office PowerPoint</Application>
  <PresentationFormat>On-screen Show (16:9)</PresentationFormat>
  <Paragraphs>120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Times New Roman</vt:lpstr>
      <vt:lpstr>Titillium Web</vt:lpstr>
      <vt:lpstr>Helvetica Neue</vt:lpstr>
      <vt:lpstr>Courier</vt:lpstr>
      <vt:lpstr>Arial</vt:lpstr>
      <vt:lpstr>R-Ladies Template</vt:lpstr>
      <vt:lpstr>Creating Résumé/CVs in R</vt:lpstr>
      <vt:lpstr>Installation </vt:lpstr>
      <vt:lpstr>A. Why use R to create your Resume/CV?</vt:lpstr>
      <vt:lpstr>1. Easily Updateable </vt:lpstr>
      <vt:lpstr>2. Versatile &amp; Dynamic</vt:lpstr>
      <vt:lpstr>3. Demonstrate Competency</vt:lpstr>
      <vt:lpstr>B. Getting Started</vt:lpstr>
      <vt:lpstr>PowerPoint Presentation</vt:lpstr>
      <vt:lpstr>YAML Header 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R Markdown  Cheat Sheets</vt:lpstr>
      <vt:lpstr>Adding entries </vt:lpstr>
      <vt:lpstr>Manual Entries</vt:lpstr>
      <vt:lpstr>Tibbles and Tribbles</vt:lpstr>
      <vt:lpstr>PowerPoint Presentation</vt:lpstr>
      <vt:lpstr>Tibbles -&gt; Tribbles </vt:lpstr>
      <vt:lpstr>Using tribble() to add in entries </vt:lpstr>
      <vt:lpstr>PowerPoint Presentation</vt:lpstr>
      <vt:lpstr>Importing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Bibliographies </vt:lpstr>
      <vt:lpstr>C. Export</vt:lpstr>
      <vt:lpstr>Links</vt:lpstr>
      <vt:lpstr>Community Talk</vt:lpstr>
      <vt:lpstr>What makes R so special?</vt:lpstr>
      <vt:lpstr>[ Drawn out monologue ]</vt:lpstr>
      <vt:lpstr>help(LisaCao, package=“Rladies”)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Résumé/CVs in R</dc:title>
  <dc:creator>LNC</dc:creator>
  <cp:lastModifiedBy>LNC</cp:lastModifiedBy>
  <cp:revision>53</cp:revision>
  <dcterms:modified xsi:type="dcterms:W3CDTF">2019-05-03T19:39:29Z</dcterms:modified>
</cp:coreProperties>
</file>