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1"/>
  </p:handoutMasterIdLst>
  <p:sldIdLst>
    <p:sldId id="480" r:id="rId3"/>
    <p:sldId id="492" r:id="rId4"/>
    <p:sldId id="4675" r:id="rId5"/>
    <p:sldId id="3866" r:id="rId7"/>
    <p:sldId id="4589" r:id="rId8"/>
    <p:sldId id="4590" r:id="rId9"/>
    <p:sldId id="4591" r:id="rId10"/>
    <p:sldId id="3876" r:id="rId11"/>
    <p:sldId id="3875" r:id="rId12"/>
    <p:sldId id="4037" r:id="rId13"/>
    <p:sldId id="3877" r:id="rId14"/>
    <p:sldId id="4456" r:id="rId15"/>
    <p:sldId id="4036" r:id="rId16"/>
    <p:sldId id="4194" r:id="rId17"/>
    <p:sldId id="4196" r:id="rId18"/>
    <p:sldId id="4197" r:id="rId19"/>
    <p:sldId id="4198" r:id="rId20"/>
    <p:sldId id="4676" r:id="rId21"/>
    <p:sldId id="4677" r:id="rId22"/>
    <p:sldId id="4678" r:id="rId23"/>
    <p:sldId id="510" r:id="rId24"/>
    <p:sldId id="4679" r:id="rId25"/>
    <p:sldId id="4680" r:id="rId26"/>
    <p:sldId id="4270" r:id="rId27"/>
    <p:sldId id="4271" r:id="rId28"/>
    <p:sldId id="4272" r:id="rId29"/>
    <p:sldId id="4273"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p:restoredTop sz="92634" autoAdjust="0"/>
  </p:normalViewPr>
  <p:slideViewPr>
    <p:cSldViewPr snapToGrid="0" showGuides="1">
      <p:cViewPr varScale="1">
        <p:scale>
          <a:sx n="65" d="100"/>
          <a:sy n="65" d="100"/>
        </p:scale>
        <p:origin x="-1038" y="-114"/>
      </p:cViewPr>
      <p:guideLst>
        <p:guide orient="horz" pos="212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C3815CB-D571-461B-9977-39F72AB0929E}" type="slidenum">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如果上述 4 个相乘的概率其中有一个是  0 , 那么最终结果肯定就是 0 , 这里需要避免这种情况 , 引入拉普拉斯修正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图中有两个超平面红色线和黑色线。红色的超平面使得模型有更好的泛化效果。但是由于蓝色</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异常点的存在，使得</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模型学到的是黑色的超平面，这会影响到模型的预测效果。更极端的情况是假设在</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处有一蓝色的异常点，就会使得数据变成线性不可分。为了解决这个问题，</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引入软间隔最大化的方法来解决。软间隔最大化的思想时：允许部分点位于间隔内部，这些点到超平面的距离小于</a:t>
            </a:r>
            <a:r>
              <a:rPr lang="en-US" altLang="zh-CN" sz="1200" b="0" i="0" kern="1200" dirty="0" smtClean="0">
                <a:solidFill>
                  <a:schemeClr val="tx1"/>
                </a:solidFill>
                <a:effectLst/>
                <a:latin typeface="+mn-lt"/>
                <a:ea typeface="+mn-ea"/>
                <a:cs typeface="+mn-cs"/>
              </a:rPr>
              <a:t>1</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4" y="224679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pPr fontAlgn="base"/>
            <a:r>
              <a:rPr lang="zh-CN" altLang="en-US" strike="noStrike" noProof="1"/>
              <a:t>单击此处编辑母版标题样式</a:t>
            </a:r>
            <a:endParaRPr lang="zh-CN" altLang="en-US" strike="noStrike" noProof="1"/>
          </a:p>
        </p:txBody>
      </p:sp>
      <p:sp>
        <p:nvSpPr>
          <p:cNvPr id="10"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80C756E-29F5-4961-8F3C-7833D073F409}" type="datetimeFigureOut">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fld>
            <a:endPar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a:xfrm>
            <a:off x="8610600" y="6356350"/>
            <a:ext cx="2743200" cy="365125"/>
          </a:xfrm>
          <a:prstGeom prst="rect">
            <a:avLst/>
          </a:prstGeom>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5A7CAC-B7D9-4823-B7B6-3FA4FAC425C8}"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黑体" panose="02010609060101010101" pitchFamily="49"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sym typeface="+mn-ea"/>
              </a:rPr>
              <a:t> </a:t>
            </a:r>
            <a:fld id="{460887B7-7485-4ABB-91D5-C162665A9A94}"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a:stCxn id="6" idx="3"/>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Arial" panose="020B0604020202020204" pitchFamily="34" charset="0"/>
              <a:buChar char="•"/>
              <a:defRPr sz="1800" b="1">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pPr fontAlgn="base"/>
            <a:r>
              <a:rPr lang="zh-CN" altLang="en-US" strike="noStrike" noProof="1"/>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fontAlgn="base"/>
            <a:r>
              <a:rPr lang="zh-CN" altLang="en-US" strike="noStrike" noProof="1"/>
              <a:t>单击此处编辑母版文本样式</a:t>
            </a:r>
            <a:endParaRPr lang="zh-CN" altLang="en-US" strike="noStrike" noProof="1"/>
          </a:p>
        </p:txBody>
      </p:sp>
      <p:sp>
        <p:nvSpPr>
          <p:cNvPr id="3" name="日期占位符 2"/>
          <p:cNvSpPr>
            <a:spLocks noGrp="1"/>
          </p:cNvSpPr>
          <p:nvPr>
            <p:ph type="dt" sz="half" idx="11"/>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F9C42D5-983C-40A6-8AFE-2287D731A92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a:xfrm>
            <a:off x="8610600" y="6356350"/>
            <a:ext cx="2743200" cy="365125"/>
          </a:xfrm>
          <a:prstGeom prst="rect">
            <a:avLst/>
          </a:prstGeom>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5A7CAC-B7D9-4823-B7B6-3FA4FAC425C8}"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黑体" panose="02010609060101010101" pitchFamily="49"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sym typeface="+mn-ea"/>
              </a:rPr>
              <a:t> </a:t>
            </a:r>
            <a:fld id="{70CEA204-0904-4CD1-97C2-9EB54A0822BE}"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mn-ea"/>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a:stCxn id="6" idx="3"/>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z="2330" strike="noStrike" noProof="1"/>
              <a:t>第二级</a:t>
            </a:r>
            <a:endParaRPr lang="zh-CN" altLang="en-US" strike="noStrike" noProof="1"/>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pPr fontAlgn="base"/>
            <a:r>
              <a:rPr lang="zh-CN" altLang="en-US" strike="noStrike" noProof="1"/>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fontAlgn="base"/>
            <a:r>
              <a:rPr lang="zh-CN" altLang="en-US" strike="noStrike" noProof="1"/>
              <a:t>单击此处编辑母版文本样式</a:t>
            </a:r>
            <a:endParaRPr lang="zh-CN" altLang="en-US" strike="noStrike" noProof="1"/>
          </a:p>
        </p:txBody>
      </p:sp>
      <p:sp>
        <p:nvSpPr>
          <p:cNvPr id="3" name="日期占位符 2"/>
          <p:cNvSpPr>
            <a:spLocks noGrp="1"/>
          </p:cNvSpPr>
          <p:nvPr>
            <p:ph type="dt" sz="half" idx="11"/>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F9C42D5-983C-40A6-8AFE-2287D731A92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a:xfrm>
            <a:off x="8610600" y="6356350"/>
            <a:ext cx="2743200" cy="365125"/>
          </a:xfrm>
          <a:prstGeom prst="rect">
            <a:avLst/>
          </a:prstGeom>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5A7CAC-B7D9-4823-B7B6-3FA4FAC425C8}"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黑体" panose="02010609060101010101" pitchFamily="49"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sp>
        <p:nvSpPr>
          <p:cNvPr id="9" name="Title 1"/>
          <p:cNvSpPr txBox="1"/>
          <p:nvPr/>
        </p:nvSpPr>
        <p:spPr>
          <a:xfrm>
            <a:off x="5003622" y="1657613"/>
            <a:ext cx="708203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sym typeface="+mn-ea"/>
              </a:rPr>
              <a:t>Thank you!</a:t>
            </a:r>
            <a:endParaRPr kumimoji="0" lang="zh-CN" altLang="en-US" sz="6600" b="1" i="0" u="none" strike="noStrike" kern="1200" cap="none" spc="0" normalizeH="0" baseline="0" noProof="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sym typeface="+mn-ea"/>
            </a:endParaRPr>
          </a:p>
        </p:txBody>
      </p:sp>
      <p:pic>
        <p:nvPicPr>
          <p:cNvPr id="10" name="图片 9" descr="AW视觉符号.jpg"/>
          <p:cNvPicPr>
            <a:picLocks noChangeAspect="1"/>
          </p:cNvPicPr>
          <p:nvPr/>
        </p:nvPicPr>
        <p:blipFill>
          <a:blip r:embed="rId2" cstate="print"/>
          <a:stretch>
            <a:fillRect/>
          </a:stretch>
        </p:blipFill>
        <p:spPr>
          <a:xfrm>
            <a:off x="202394" y="224679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F9C42D5-983C-40A6-8AFE-2287D731A92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5A7CAC-B7D9-4823-B7B6-3FA4FAC425C8}"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黑体" panose="02010609060101010101" pitchFamily="49"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579515" y="1102047"/>
            <a:ext cx="2768600" cy="292461"/>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8585200" y="6035636"/>
            <a:ext cx="2768600" cy="292461"/>
          </a:xfrm>
          <a:prstGeom prst="rect">
            <a:avLst/>
          </a:prstGeom>
        </p:spPr>
      </p:pic>
      <p:sp>
        <p:nvSpPr>
          <p:cNvPr id="13" name="矩形 12"/>
          <p:cNvSpPr/>
          <p:nvPr userDrawn="1"/>
        </p:nvSpPr>
        <p:spPr>
          <a:xfrm>
            <a:off x="755544" y="374787"/>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946690" y="563348"/>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a:off x="958962" y="561036"/>
            <a:ext cx="233118" cy="250285"/>
          </a:xfrm>
          <a:prstGeom prst="rect">
            <a:avLst/>
          </a:prstGeom>
          <a:solidFill>
            <a:srgbClr val="608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78C6FF"/>
                </a:solidFill>
              </a:ln>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22275" y="1187450"/>
            <a:ext cx="10972800" cy="1008063"/>
          </a:xfrm>
          <a:prstGeom prst="rect">
            <a:avLst/>
          </a:prstGeom>
          <a:noFill/>
          <a:ln w="9525">
            <a:noFill/>
          </a:ln>
        </p:spPr>
        <p:txBody>
          <a:bodyPr anchor="t"/>
          <a:lstStyle/>
          <a:p>
            <a:pPr lvl="0" indent="-361950"/>
            <a:r>
              <a:rPr lang="zh-CN" altLang="en-US" dirty="0"/>
              <a:t>单击此处编辑母版文本样</a:t>
            </a:r>
            <a:endParaRPr lang="zh-CN" altLang="en-US" dirty="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F9C42D5-983C-40A6-8AFE-2287D731A92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95A7CAC-B7D9-4823-B7B6-3FA4FAC425C8}"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黑体" panose="02010609060101010101" pitchFamily="49"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105" rtl="0" eaLnBrk="1" latinLnBrk="0" hangingPunct="1">
        <a:defRPr sz="1905" kern="1200">
          <a:solidFill>
            <a:schemeClr val="tx1"/>
          </a:solidFill>
          <a:latin typeface="+mn-lt"/>
          <a:ea typeface="+mn-ea"/>
          <a:cs typeface="+mn-cs"/>
        </a:defRPr>
      </a:lvl1pPr>
      <a:lvl2pPr marL="483870" algn="l" defTabSz="967105" rtl="0" eaLnBrk="1" latinLnBrk="0" hangingPunct="1">
        <a:defRPr sz="1905" kern="1200">
          <a:solidFill>
            <a:schemeClr val="tx1"/>
          </a:solidFill>
          <a:latin typeface="+mn-lt"/>
          <a:ea typeface="+mn-ea"/>
          <a:cs typeface="+mn-cs"/>
        </a:defRPr>
      </a:lvl2pPr>
      <a:lvl3pPr marL="967740" algn="l" defTabSz="967105" rtl="0" eaLnBrk="1" latinLnBrk="0" hangingPunct="1">
        <a:defRPr sz="1905" kern="1200">
          <a:solidFill>
            <a:schemeClr val="tx1"/>
          </a:solidFill>
          <a:latin typeface="+mn-lt"/>
          <a:ea typeface="+mn-ea"/>
          <a:cs typeface="+mn-cs"/>
        </a:defRPr>
      </a:lvl3pPr>
      <a:lvl4pPr marL="1450975" algn="l" defTabSz="967105" rtl="0" eaLnBrk="1" latinLnBrk="0" hangingPunct="1">
        <a:defRPr sz="1905" kern="1200">
          <a:solidFill>
            <a:schemeClr val="tx1"/>
          </a:solidFill>
          <a:latin typeface="+mn-lt"/>
          <a:ea typeface="+mn-ea"/>
          <a:cs typeface="+mn-cs"/>
        </a:defRPr>
      </a:lvl4pPr>
      <a:lvl5pPr marL="1934845" algn="l" defTabSz="967105" rtl="0" eaLnBrk="1" latinLnBrk="0" hangingPunct="1">
        <a:defRPr sz="1905" kern="1200">
          <a:solidFill>
            <a:schemeClr val="tx1"/>
          </a:solidFill>
          <a:latin typeface="+mn-lt"/>
          <a:ea typeface="+mn-ea"/>
          <a:cs typeface="+mn-cs"/>
        </a:defRPr>
      </a:lvl5pPr>
      <a:lvl6pPr marL="2418715" algn="l" defTabSz="967105" rtl="0" eaLnBrk="1" latinLnBrk="0" hangingPunct="1">
        <a:defRPr sz="1905" kern="1200">
          <a:solidFill>
            <a:schemeClr val="tx1"/>
          </a:solidFill>
          <a:latin typeface="+mn-lt"/>
          <a:ea typeface="+mn-ea"/>
          <a:cs typeface="+mn-cs"/>
        </a:defRPr>
      </a:lvl6pPr>
      <a:lvl7pPr marL="2902585" algn="l" defTabSz="967105" rtl="0" eaLnBrk="1" latinLnBrk="0" hangingPunct="1">
        <a:defRPr sz="1905" kern="1200">
          <a:solidFill>
            <a:schemeClr val="tx1"/>
          </a:solidFill>
          <a:latin typeface="+mn-lt"/>
          <a:ea typeface="+mn-ea"/>
          <a:cs typeface="+mn-cs"/>
        </a:defRPr>
      </a:lvl7pPr>
      <a:lvl8pPr marL="3386455" algn="l" defTabSz="967105" rtl="0" eaLnBrk="1" latinLnBrk="0" hangingPunct="1">
        <a:defRPr sz="1905" kern="1200">
          <a:solidFill>
            <a:schemeClr val="tx1"/>
          </a:solidFill>
          <a:latin typeface="+mn-lt"/>
          <a:ea typeface="+mn-ea"/>
          <a:cs typeface="+mn-cs"/>
        </a:defRPr>
      </a:lvl8pPr>
      <a:lvl9pPr marL="3870325" algn="l" defTabSz="967105"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1.png"/><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7.png"/><Relationship Id="rId1" Type="http://schemas.openxmlformats.org/officeDocument/2006/relationships/image" Target="../media/image4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4"/>
          <p:cNvSpPr>
            <a:spLocks noGrp="1"/>
          </p:cNvSpPr>
          <p:nvPr>
            <p:ph type="title"/>
          </p:nvPr>
        </p:nvSpPr>
        <p:spPr>
          <a:xfrm>
            <a:off x="4868863" y="2706688"/>
            <a:ext cx="6946900" cy="692150"/>
          </a:xfrm>
        </p:spPr>
        <p:txBody>
          <a:bodyPr wrap="square" lIns="91440" tIns="45720" rIns="91440" bIns="45720" anchor="ctr"/>
          <a:lstStyle/>
          <a:p>
            <a:r>
              <a:rPr kumimoji="1" lang="zh-CN" altLang="en-US" b="0" baseline="0" dirty="0">
                <a:latin typeface="Times New Roman" panose="02020603050405020304" pitchFamily="18" charset="0"/>
                <a:ea typeface="微软雅黑" panose="020B0503020204020204" pitchFamily="34" charset="-122"/>
                <a:cs typeface="微软雅黑" panose="020B0503020204020204" pitchFamily="34" charset="-122"/>
              </a:rPr>
              <a:t>使用</a:t>
            </a:r>
            <a:r>
              <a:rPr kumimoji="1" lang="en-US" altLang="zh-CN" b="0" baseline="0" dirty="0">
                <a:latin typeface="Times New Roman" panose="02020603050405020304" pitchFamily="18" charset="0"/>
                <a:ea typeface="微软雅黑" panose="020B0503020204020204" pitchFamily="34" charset="-122"/>
                <a:cs typeface="微软雅黑" panose="020B0503020204020204" pitchFamily="34" charset="-122"/>
              </a:rPr>
              <a:t>scikit-learn</a:t>
            </a:r>
            <a:r>
              <a:rPr kumimoji="1" lang="zh-CN" altLang="en-US" b="0" baseline="0" dirty="0">
                <a:latin typeface="Times New Roman" panose="02020603050405020304" pitchFamily="18" charset="0"/>
                <a:ea typeface="微软雅黑" panose="020B0503020204020204" pitchFamily="34" charset="-122"/>
                <a:cs typeface="微软雅黑" panose="020B0503020204020204" pitchFamily="34" charset="-122"/>
              </a:rPr>
              <a:t>构建机器学习模型</a:t>
            </a:r>
            <a:endParaRPr kumimoji="1" lang="zh-CN" altLang="en-US" b="0" baseline="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72034" name="文本框 2"/>
          <p:cNvSpPr txBox="1"/>
          <p:nvPr/>
        </p:nvSpPr>
        <p:spPr>
          <a:xfrm>
            <a:off x="7835900" y="3541713"/>
            <a:ext cx="1565275" cy="461962"/>
          </a:xfrm>
          <a:prstGeom prst="rect">
            <a:avLst/>
          </a:prstGeom>
          <a:noFill/>
          <a:ln w="9525">
            <a:noFill/>
          </a:ln>
        </p:spPr>
        <p:txBody>
          <a:bodyPr anchor="t">
            <a:spAutoFit/>
          </a:bodyPr>
          <a:lstStyle/>
          <a:p>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2"/>
          <p:cNvSpPr>
            <a:spLocks noGrp="1"/>
          </p:cNvSpPr>
          <p:nvPr>
            <p:ph type="title"/>
          </p:nvPr>
        </p:nvSpPr>
        <p:spPr>
          <a:xfrm>
            <a:off x="274638" y="285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4</a:t>
            </a:r>
            <a:r>
              <a:rPr kumimoji="1" lang="zh-CN" altLang="en-US" dirty="0">
                <a:latin typeface="+mj-lt"/>
                <a:ea typeface="微软雅黑" panose="020B0503020204020204" pitchFamily="34" charset="-122"/>
                <a:cs typeface="微软雅黑" panose="020B0503020204020204" pitchFamily="34" charset="-122"/>
              </a:rPr>
              <a:t>、鸢尾花数据集降维可视化及贝叶斯分类训练</a:t>
            </a:r>
            <a:endParaRPr kumimoji="1" lang="zh-CN" altLang="en-US" dirty="0">
              <a:latin typeface="+mj-lt"/>
              <a:ea typeface="微软雅黑" panose="020B0503020204020204" pitchFamily="34" charset="-122"/>
              <a:cs typeface="微软雅黑" panose="020B0503020204020204" pitchFamily="34" charset="-122"/>
            </a:endParaRPr>
          </a:p>
        </p:txBody>
      </p:sp>
      <p:sp>
        <p:nvSpPr>
          <p:cNvPr id="192514" name="内容占位符 3"/>
          <p:cNvSpPr>
            <a:spLocks noGrp="1"/>
          </p:cNvSpPr>
          <p:nvPr/>
        </p:nvSpPr>
        <p:spPr>
          <a:xfrm>
            <a:off x="390525" y="1076325"/>
            <a:ext cx="10739438" cy="2554288"/>
          </a:xfrm>
          <a:prstGeom prst="rect">
            <a:avLst/>
          </a:prstGeom>
          <a:noFill/>
          <a:ln w="9525">
            <a:noFill/>
          </a:ln>
        </p:spPr>
        <p:txBody>
          <a:bodyPr wrap="square" lIns="91440" tIns="45720" rIns="91440" bIns="45720" anchor="ctr"/>
          <a:lstStyle/>
          <a:p>
            <a:pPr eaLnBrk="0" hangingPunct="0">
              <a:spcBef>
                <a:spcPct val="20000"/>
              </a:spcBef>
              <a:buClr>
                <a:srgbClr val="000066"/>
              </a:buClr>
              <a:buFont typeface="Wingdings" panose="05000000000000000000" pitchFamily="2" charset="2"/>
              <a:buNone/>
            </a:pPr>
            <a:endParaRPr lang="en-US" altLang="zh-CN" sz="2000" b="1" dirty="0">
              <a:latin typeface="Times New Roman" panose="02020603050405020304" pitchFamily="18" charset="0"/>
              <a:ea typeface="微软雅黑" panose="020B0503020204020204" pitchFamily="34" charset="-122"/>
            </a:endParaRPr>
          </a:p>
        </p:txBody>
      </p:sp>
      <p:pic>
        <p:nvPicPr>
          <p:cNvPr id="192516" name="图片 1"/>
          <p:cNvPicPr>
            <a:picLocks noChangeAspect="1"/>
          </p:cNvPicPr>
          <p:nvPr/>
        </p:nvPicPr>
        <p:blipFill>
          <a:blip r:embed="rId1"/>
          <a:stretch>
            <a:fillRect/>
          </a:stretch>
        </p:blipFill>
        <p:spPr>
          <a:xfrm>
            <a:off x="6729413" y="1076325"/>
            <a:ext cx="2693987" cy="2432050"/>
          </a:xfrm>
          <a:prstGeom prst="rect">
            <a:avLst/>
          </a:prstGeom>
          <a:noFill/>
          <a:ln w="9525">
            <a:noFill/>
          </a:ln>
        </p:spPr>
      </p:pic>
      <p:pic>
        <p:nvPicPr>
          <p:cNvPr id="192517" name="图片 2"/>
          <p:cNvPicPr>
            <a:picLocks noChangeAspect="1"/>
          </p:cNvPicPr>
          <p:nvPr/>
        </p:nvPicPr>
        <p:blipFill>
          <a:blip r:embed="rId2"/>
          <a:stretch>
            <a:fillRect/>
          </a:stretch>
        </p:blipFill>
        <p:spPr>
          <a:xfrm>
            <a:off x="9334500" y="1076325"/>
            <a:ext cx="2816225" cy="2432050"/>
          </a:xfrm>
          <a:prstGeom prst="rect">
            <a:avLst/>
          </a:prstGeom>
          <a:noFill/>
          <a:ln w="9525">
            <a:noFill/>
          </a:ln>
        </p:spPr>
      </p:pic>
      <p:sp>
        <p:nvSpPr>
          <p:cNvPr id="2" name="文本框 1"/>
          <p:cNvSpPr txBox="1"/>
          <p:nvPr/>
        </p:nvSpPr>
        <p:spPr>
          <a:xfrm>
            <a:off x="274955" y="1299845"/>
            <a:ext cx="8885555" cy="5262245"/>
          </a:xfrm>
          <a:prstGeom prst="rect">
            <a:avLst/>
          </a:prstGeom>
          <a:noFill/>
        </p:spPr>
        <p:txBody>
          <a:bodyPr wrap="square" rtlCol="0" anchor="t">
            <a:spAutoFit/>
          </a:bodyPr>
          <a:lstStyle/>
          <a:p>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numpy</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as</a:t>
            </a:r>
            <a:r>
              <a:rPr lang="en-US" altLang="zh-CN" sz="1600" dirty="0">
                <a:solidFill>
                  <a:srgbClr val="000000"/>
                </a:solidFill>
                <a:highlight>
                  <a:srgbClr val="FFFFFF"/>
                </a:highlight>
                <a:sym typeface="+mn-ea"/>
              </a:rPr>
              <a:t> np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datasets</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load_iris</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naive_bayes</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GaussianNB</a:t>
            </a:r>
            <a:endParaRPr lang="en-US" altLang="zh-CN" sz="1600" dirty="0">
              <a:solidFill>
                <a:srgbClr val="000000"/>
              </a:solidFill>
              <a:highlight>
                <a:srgbClr val="FFFFFF"/>
              </a:highlight>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model_selection</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train_test_split</a:t>
            </a:r>
            <a:endParaRPr lang="en-US" altLang="zh-CN" sz="1600" dirty="0">
              <a:solidFill>
                <a:srgbClr val="000000"/>
              </a:solidFill>
              <a:highlight>
                <a:srgbClr val="FFFFFF"/>
              </a:highlight>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metrics</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accuracy_score</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matplotlib</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pyplot</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as</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plt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zh-CN" altLang="en-US" sz="1600" dirty="0">
                <a:solidFill>
                  <a:srgbClr val="000000"/>
                </a:solidFill>
                <a:highlight>
                  <a:srgbClr val="FFFFFF"/>
                </a:highlight>
                <a:sym typeface="+mn-ea"/>
              </a:rPr>
              <a:t>	</a:t>
            </a:r>
            <a:endParaRPr lang="zh-CN" altLang="en-US" sz="1600" dirty="0">
              <a:solidFill>
                <a:srgbClr val="000000"/>
              </a:solidFill>
              <a:highlight>
                <a:srgbClr val="FFFFFF"/>
              </a:highlight>
              <a:sym typeface="+mn-ea"/>
            </a:endParaRPr>
          </a:p>
          <a:p>
            <a:r>
              <a:rPr lang="en-US" altLang="zh-CN" sz="1600" dirty="0">
                <a:solidFill>
                  <a:srgbClr val="008000"/>
                </a:solidFill>
                <a:highlight>
                  <a:srgbClr val="FFFFFF"/>
                </a:highlight>
                <a:sym typeface="+mn-ea"/>
              </a:rPr>
              <a:t># </a:t>
            </a:r>
            <a:r>
              <a:rPr lang="zh-CN" altLang="en-US" sz="1600" dirty="0">
                <a:solidFill>
                  <a:srgbClr val="008000"/>
                </a:solidFill>
                <a:highlight>
                  <a:srgbClr val="FFFFFF"/>
                </a:highlight>
                <a:sym typeface="+mn-ea"/>
              </a:rPr>
              <a:t>载入数据集  </a:t>
            </a:r>
            <a:endParaRPr lang="zh-CN" altLang="en-US" sz="1600" dirty="0">
              <a:solidFill>
                <a:srgbClr val="000000"/>
              </a:solidFill>
              <a:highlight>
                <a:srgbClr val="FFFFFF"/>
              </a:highlight>
            </a:endParaRPr>
          </a:p>
          <a:p>
            <a:r>
              <a:rPr lang="en-US" altLang="zh-CN" sz="1600" dirty="0">
                <a:solidFill>
                  <a:srgbClr val="000000"/>
                </a:solidFill>
                <a:highlight>
                  <a:srgbClr val="FFFFFF"/>
                </a:highlight>
                <a:sym typeface="+mn-ea"/>
              </a:rPr>
              <a:t>iris </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load_iris</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dirty="0" err="1">
                <a:solidFill>
                  <a:srgbClr val="000000"/>
                </a:solidFill>
                <a:highlight>
                  <a:srgbClr val="FFFFFF"/>
                </a:highlight>
                <a:sym typeface="+mn-ea"/>
              </a:rPr>
              <a:t>xtrain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xtest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ytrain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ytest</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train_test_split</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iris</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data</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iris</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target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random_state</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1</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a:solidFill>
                  <a:srgbClr val="008000"/>
                </a:solidFill>
                <a:highlight>
                  <a:srgbClr val="FFFFFF"/>
                </a:highlight>
                <a:sym typeface="+mn-ea"/>
              </a:rPr>
              <a:t># </a:t>
            </a:r>
            <a:r>
              <a:rPr lang="zh-CN" altLang="en-US" sz="1600" dirty="0">
                <a:solidFill>
                  <a:srgbClr val="008000"/>
                </a:solidFill>
                <a:highlight>
                  <a:srgbClr val="FFFFFF"/>
                </a:highlight>
                <a:sym typeface="+mn-ea"/>
              </a:rPr>
              <a:t>自动分割数据集</a:t>
            </a:r>
            <a:endParaRPr lang="zh-CN" altLang="en-US" sz="1600" dirty="0">
              <a:solidFill>
                <a:srgbClr val="000000"/>
              </a:solidFill>
              <a:highlight>
                <a:srgbClr val="FFFFFF"/>
              </a:highlight>
            </a:endParaRPr>
          </a:p>
          <a:p>
            <a:r>
              <a:rPr lang="en-US" altLang="zh-CN" sz="1600" dirty="0">
                <a:solidFill>
                  <a:srgbClr val="008000"/>
                </a:solidFill>
                <a:highlight>
                  <a:srgbClr val="FFFFFF"/>
                </a:highlight>
                <a:sym typeface="+mn-ea"/>
              </a:rPr>
              <a:t># train 112</a:t>
            </a:r>
            <a:r>
              <a:rPr lang="zh-CN" altLang="en-US" sz="1600" dirty="0">
                <a:solidFill>
                  <a:srgbClr val="008000"/>
                </a:solidFill>
                <a:highlight>
                  <a:srgbClr val="FFFFFF"/>
                </a:highlight>
                <a:sym typeface="+mn-ea"/>
              </a:rPr>
              <a:t>条数据，</a:t>
            </a:r>
            <a:r>
              <a:rPr lang="en-US" altLang="zh-CN" sz="1600" dirty="0">
                <a:solidFill>
                  <a:srgbClr val="008000"/>
                </a:solidFill>
                <a:highlight>
                  <a:srgbClr val="FFFFFF"/>
                </a:highlight>
                <a:sym typeface="+mn-ea"/>
              </a:rPr>
              <a:t>test38</a:t>
            </a:r>
            <a:r>
              <a:rPr lang="zh-CN" altLang="en-US" sz="1600" dirty="0">
                <a:solidFill>
                  <a:srgbClr val="008000"/>
                </a:solidFill>
                <a:highlight>
                  <a:srgbClr val="FFFFFF"/>
                </a:highlight>
                <a:sym typeface="+mn-ea"/>
              </a:rPr>
              <a:t>条</a:t>
            </a:r>
            <a:endParaRPr lang="zh-CN" altLang="en-US" sz="1600" dirty="0">
              <a:solidFill>
                <a:srgbClr val="000000"/>
              </a:solidFill>
              <a:highlight>
                <a:srgbClr val="FFFFFF"/>
              </a:highlight>
            </a:endParaRPr>
          </a:p>
          <a:p>
            <a:r>
              <a:rPr lang="en-US" altLang="zh-CN" sz="1600" dirty="0">
                <a:solidFill>
                  <a:srgbClr val="000000"/>
                </a:solidFill>
                <a:highlight>
                  <a:srgbClr val="FFFFFF"/>
                </a:highlight>
                <a:sym typeface="+mn-ea"/>
              </a:rPr>
              <a:t>model </a:t>
            </a:r>
            <a:r>
              <a:rPr lang="en-US" altLang="zh-CN" sz="1600" b="1" dirty="0">
                <a:solidFill>
                  <a:srgbClr val="000080"/>
                </a:solidFill>
                <a:highlight>
                  <a:srgbClr val="FFFFFF"/>
                </a:highlight>
                <a:sym typeface="+mn-ea"/>
              </a:rPr>
              <a:t>=</a:t>
            </a:r>
            <a:r>
              <a:rPr lang="zh-CN" altLang="en-US"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GaussianNB</a:t>
            </a:r>
            <a:r>
              <a:rPr lang="en-US" altLang="zh-CN" sz="1600" b="1" dirty="0">
                <a:solidFill>
                  <a:srgbClr val="000080"/>
                </a:solidFill>
                <a:highlight>
                  <a:srgbClr val="FFFFFF"/>
                </a:highlight>
                <a:sym typeface="+mn-ea"/>
              </a:rPr>
              <a:t>()</a:t>
            </a:r>
            <a:r>
              <a:rPr lang="zh-CN" altLang="en-US" sz="1600" dirty="0">
                <a:solidFill>
                  <a:srgbClr val="000000"/>
                </a:solidFill>
                <a:highlight>
                  <a:srgbClr val="FFFFFF"/>
                </a:highlight>
                <a:sym typeface="+mn-ea"/>
              </a:rPr>
              <a:t>                     </a:t>
            </a:r>
            <a:r>
              <a:rPr lang="en-US" altLang="zh-CN" sz="1600" dirty="0">
                <a:solidFill>
                  <a:srgbClr val="008000"/>
                </a:solidFill>
                <a:highlight>
                  <a:srgbClr val="FFFFFF"/>
                </a:highlight>
                <a:sym typeface="+mn-ea"/>
              </a:rPr>
              <a:t># </a:t>
            </a:r>
            <a:r>
              <a:rPr lang="zh-CN" altLang="en-US" sz="1600" dirty="0">
                <a:solidFill>
                  <a:srgbClr val="008000"/>
                </a:solidFill>
                <a:highlight>
                  <a:srgbClr val="FFFFFF"/>
                </a:highlight>
                <a:sym typeface="+mn-ea"/>
              </a:rPr>
              <a:t>可以看出最简单的分类算法也可以有效的学习这个数据集</a:t>
            </a:r>
            <a:endParaRPr lang="zh-CN" altLang="en-US" sz="1600" dirty="0">
              <a:solidFill>
                <a:srgbClr val="000000"/>
              </a:solidFill>
              <a:highlight>
                <a:srgbClr val="FFFFFF"/>
              </a:highlight>
            </a:endParaRPr>
          </a:p>
          <a:p>
            <a:r>
              <a:rPr lang="en-US" altLang="zh-CN" sz="1600" dirty="0" err="1">
                <a:solidFill>
                  <a:srgbClr val="000000"/>
                </a:solidFill>
                <a:highlight>
                  <a:srgbClr val="FFFFFF"/>
                </a:highlight>
                <a:sym typeface="+mn-ea"/>
              </a:rPr>
              <a:t>model</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fit</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xtrain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ytrain</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es-ES" altLang="zh-CN" sz="1600" dirty="0">
                <a:solidFill>
                  <a:srgbClr val="000000"/>
                </a:solidFill>
                <a:highlight>
                  <a:srgbClr val="FFFFFF"/>
                </a:highlight>
                <a:sym typeface="+mn-ea"/>
              </a:rPr>
              <a:t>y_pre</a:t>
            </a:r>
            <a:r>
              <a:rPr lang="es-ES" altLang="zh-CN" sz="1600" b="1" dirty="0">
                <a:solidFill>
                  <a:srgbClr val="000080"/>
                </a:solidFill>
                <a:highlight>
                  <a:srgbClr val="FFFFFF"/>
                </a:highlight>
                <a:sym typeface="+mn-ea"/>
              </a:rPr>
              <a:t>=</a:t>
            </a:r>
            <a:r>
              <a:rPr lang="es-ES" altLang="zh-CN" sz="1600" dirty="0">
                <a:solidFill>
                  <a:srgbClr val="000000"/>
                </a:solidFill>
                <a:highlight>
                  <a:srgbClr val="FFFFFF"/>
                </a:highlight>
                <a:sym typeface="+mn-ea"/>
              </a:rPr>
              <a:t>model</a:t>
            </a:r>
            <a:r>
              <a:rPr lang="es-ES" altLang="zh-CN" sz="1600" b="1" dirty="0">
                <a:solidFill>
                  <a:srgbClr val="000080"/>
                </a:solidFill>
                <a:highlight>
                  <a:srgbClr val="FFFFFF"/>
                </a:highlight>
                <a:sym typeface="+mn-ea"/>
              </a:rPr>
              <a:t>.</a:t>
            </a:r>
            <a:r>
              <a:rPr lang="es-ES" altLang="zh-CN" sz="1600" dirty="0">
                <a:solidFill>
                  <a:srgbClr val="000000"/>
                </a:solidFill>
                <a:highlight>
                  <a:srgbClr val="FFFFFF"/>
                </a:highlight>
                <a:sym typeface="+mn-ea"/>
              </a:rPr>
              <a:t>predict</a:t>
            </a:r>
            <a:r>
              <a:rPr lang="es-ES" altLang="zh-CN" sz="1600" b="1" dirty="0">
                <a:solidFill>
                  <a:srgbClr val="000080"/>
                </a:solidFill>
                <a:highlight>
                  <a:srgbClr val="FFFFFF"/>
                </a:highlight>
                <a:sym typeface="+mn-ea"/>
              </a:rPr>
              <a:t>(</a:t>
            </a:r>
            <a:r>
              <a:rPr lang="es-ES" altLang="zh-CN" sz="1600" dirty="0">
                <a:solidFill>
                  <a:srgbClr val="000000"/>
                </a:solidFill>
                <a:highlight>
                  <a:srgbClr val="FFFFFF"/>
                </a:highlight>
                <a:sym typeface="+mn-ea"/>
              </a:rPr>
              <a:t>xtest</a:t>
            </a:r>
            <a:r>
              <a:rPr lang="es-ES" altLang="zh-CN" sz="1600" b="1" dirty="0">
                <a:solidFill>
                  <a:srgbClr val="000080"/>
                </a:solidFill>
                <a:highlight>
                  <a:srgbClr val="FFFFFF"/>
                </a:highlight>
                <a:sym typeface="+mn-ea"/>
              </a:rPr>
              <a:t>)</a:t>
            </a:r>
            <a:endParaRPr lang="es-ES" altLang="zh-CN" sz="1600" dirty="0">
              <a:solidFill>
                <a:srgbClr val="000000"/>
              </a:solidFill>
              <a:highlight>
                <a:srgbClr val="FFFFFF"/>
              </a:highlight>
            </a:endParaRPr>
          </a:p>
          <a:p>
            <a:r>
              <a:rPr lang="en-US" altLang="zh-CN" sz="1600" b="1" dirty="0">
                <a:solidFill>
                  <a:srgbClr val="880088"/>
                </a:solidFill>
                <a:highlight>
                  <a:srgbClr val="FFFFFF"/>
                </a:highlight>
                <a:sym typeface="+mn-ea"/>
              </a:rPr>
              <a:t>print</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accuracy_score</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y_pre</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ytest</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a:solidFill>
                  <a:srgbClr val="008000"/>
                </a:solidFill>
                <a:highlight>
                  <a:srgbClr val="FFFFFF"/>
                </a:highlight>
                <a:sym typeface="+mn-ea"/>
              </a:rPr>
              <a:t># </a:t>
            </a:r>
            <a:r>
              <a:rPr lang="zh-CN" altLang="en-US" sz="1600" dirty="0">
                <a:solidFill>
                  <a:srgbClr val="008000"/>
                </a:solidFill>
                <a:highlight>
                  <a:srgbClr val="FFFFFF"/>
                </a:highlight>
                <a:sym typeface="+mn-ea"/>
              </a:rPr>
              <a:t>两个数组的相似度。 </a:t>
            </a:r>
            <a:r>
              <a:rPr lang="en-US" altLang="zh-CN" sz="1600" dirty="0">
                <a:solidFill>
                  <a:srgbClr val="008000"/>
                </a:solidFill>
                <a:highlight>
                  <a:srgbClr val="FFFFFF"/>
                </a:highlight>
                <a:sym typeface="+mn-ea"/>
              </a:rPr>
              <a:t>0.9736842105263158</a:t>
            </a:r>
            <a:endParaRPr lang="en-US" altLang="zh-CN" sz="1600" dirty="0">
              <a:solidFill>
                <a:srgbClr val="008000"/>
              </a:solidFill>
              <a:highlight>
                <a:srgbClr val="FFFFFF"/>
              </a:highlight>
              <a:sym typeface="+mn-ea"/>
            </a:endParaRPr>
          </a:p>
          <a:p>
            <a:endParaRPr lang="zh-CN" altLang="en-US"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figure</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1</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scatter</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xtest</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0</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xtest</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1</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c</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ytest</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figure</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2</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fr-FR" altLang="zh-CN" sz="1600" dirty="0">
                <a:solidFill>
                  <a:srgbClr val="000000"/>
                </a:solidFill>
                <a:highlight>
                  <a:srgbClr val="FFFFFF"/>
                </a:highlight>
                <a:sym typeface="+mn-ea"/>
              </a:rPr>
              <a:t>plt</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scatter</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xtest</a:t>
            </a:r>
            <a:r>
              <a:rPr lang="fr-FR" altLang="zh-CN" sz="1600" b="1" dirty="0">
                <a:solidFill>
                  <a:srgbClr val="000080"/>
                </a:solidFill>
                <a:highlight>
                  <a:srgbClr val="FFFFFF"/>
                </a:highlight>
                <a:sym typeface="+mn-ea"/>
              </a:rPr>
              <a:t>[:,</a:t>
            </a:r>
            <a:r>
              <a:rPr lang="fr-FR" altLang="zh-CN" sz="1600" dirty="0">
                <a:solidFill>
                  <a:srgbClr val="FF0000"/>
                </a:solidFill>
                <a:highlight>
                  <a:srgbClr val="FFFFFF"/>
                </a:highlight>
                <a:sym typeface="+mn-ea"/>
              </a:rPr>
              <a:t>0</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xtest</a:t>
            </a:r>
            <a:r>
              <a:rPr lang="fr-FR" altLang="zh-CN" sz="1600" b="1" dirty="0">
                <a:solidFill>
                  <a:srgbClr val="000080"/>
                </a:solidFill>
                <a:highlight>
                  <a:srgbClr val="FFFFFF"/>
                </a:highlight>
                <a:sym typeface="+mn-ea"/>
              </a:rPr>
              <a:t>[:,</a:t>
            </a:r>
            <a:r>
              <a:rPr lang="fr-FR" altLang="zh-CN" sz="1600" dirty="0">
                <a:solidFill>
                  <a:srgbClr val="FF0000"/>
                </a:solidFill>
                <a:highlight>
                  <a:srgbClr val="FFFFFF"/>
                </a:highlight>
                <a:sym typeface="+mn-ea"/>
              </a:rPr>
              <a:t>1</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c</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y_pre</a:t>
            </a:r>
            <a:r>
              <a:rPr lang="fr-FR" altLang="zh-CN" sz="1600" b="1" dirty="0">
                <a:solidFill>
                  <a:srgbClr val="000080"/>
                </a:solidFill>
                <a:highlight>
                  <a:srgbClr val="FFFFFF"/>
                </a:highlight>
                <a:sym typeface="+mn-ea"/>
              </a:rPr>
              <a:t>)</a:t>
            </a:r>
            <a:endParaRPr lang="fr-FR" altLang="zh-CN" sz="1600" dirty="0">
              <a:solidFill>
                <a:srgbClr val="000000"/>
              </a:solidFill>
              <a:highlight>
                <a:srgbClr val="FFFFFF"/>
              </a:highlight>
            </a:endParaRPr>
          </a:p>
          <a:p>
            <a:endParaRPr lang="fr-FR" altLang="zh-CN" sz="1600" dirty="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4</a:t>
            </a:r>
            <a:r>
              <a:rPr kumimoji="1" lang="zh-CN" altLang="en-US" dirty="0">
                <a:latin typeface="+mj-lt"/>
                <a:ea typeface="微软雅黑" panose="020B0503020204020204" pitchFamily="34" charset="-122"/>
                <a:cs typeface="微软雅黑" panose="020B0503020204020204" pitchFamily="34" charset="-122"/>
              </a:rPr>
              <a:t>、鸢尾花数据集降维可视化及贝叶斯分类训练</a:t>
            </a:r>
            <a:endParaRPr kumimoji="1" lang="zh-CN" altLang="en-US" dirty="0">
              <a:latin typeface="+mj-lt"/>
              <a:ea typeface="微软雅黑" panose="020B0503020204020204" pitchFamily="34" charset="-122"/>
              <a:cs typeface="微软雅黑" panose="020B0503020204020204" pitchFamily="34" charset="-122"/>
            </a:endParaRPr>
          </a:p>
        </p:txBody>
      </p:sp>
      <p:sp>
        <p:nvSpPr>
          <p:cNvPr id="193538" name="内容占位符 3"/>
          <p:cNvSpPr>
            <a:spLocks noGrp="1"/>
          </p:cNvSpPr>
          <p:nvPr/>
        </p:nvSpPr>
        <p:spPr>
          <a:xfrm>
            <a:off x="390525" y="1076325"/>
            <a:ext cx="10739438" cy="2554288"/>
          </a:xfrm>
          <a:prstGeom prst="rect">
            <a:avLst/>
          </a:prstGeom>
          <a:noFill/>
          <a:ln w="9525">
            <a:noFill/>
          </a:ln>
        </p:spPr>
        <p:txBody>
          <a:bodyPr wrap="square" lIns="91440" tIns="45720" rIns="91440" bIns="45720" anchor="ctr"/>
          <a:lstStyle/>
          <a:p>
            <a:pPr eaLnBrk="0" hangingPunct="0">
              <a:spcBef>
                <a:spcPct val="20000"/>
              </a:spcBef>
              <a:buClr>
                <a:srgbClr val="000066"/>
              </a:buClr>
              <a:buFont typeface="Wingdings" panose="05000000000000000000" pitchFamily="2" charset="2"/>
              <a:buNone/>
            </a:pPr>
            <a:endParaRPr lang="en-US" altLang="zh-CN" sz="2000" b="1" dirty="0">
              <a:latin typeface="Times New Roman" panose="02020603050405020304" pitchFamily="18" charset="0"/>
              <a:ea typeface="微软雅黑" panose="020B0503020204020204" pitchFamily="34" charset="-122"/>
            </a:endParaRPr>
          </a:p>
        </p:txBody>
      </p:sp>
      <p:pic>
        <p:nvPicPr>
          <p:cNvPr id="193540" name="图片 1"/>
          <p:cNvPicPr>
            <a:picLocks noChangeAspect="1"/>
          </p:cNvPicPr>
          <p:nvPr/>
        </p:nvPicPr>
        <p:blipFill>
          <a:blip r:embed="rId1"/>
          <a:stretch>
            <a:fillRect/>
          </a:stretch>
        </p:blipFill>
        <p:spPr>
          <a:xfrm>
            <a:off x="7375525" y="1076325"/>
            <a:ext cx="4338638" cy="2900363"/>
          </a:xfrm>
          <a:prstGeom prst="rect">
            <a:avLst/>
          </a:prstGeom>
          <a:noFill/>
          <a:ln w="9525">
            <a:noFill/>
          </a:ln>
        </p:spPr>
      </p:pic>
      <p:pic>
        <p:nvPicPr>
          <p:cNvPr id="193541" name="图片 2"/>
          <p:cNvPicPr>
            <a:picLocks noChangeAspect="1"/>
          </p:cNvPicPr>
          <p:nvPr/>
        </p:nvPicPr>
        <p:blipFill>
          <a:blip r:embed="rId2"/>
          <a:stretch>
            <a:fillRect/>
          </a:stretch>
        </p:blipFill>
        <p:spPr>
          <a:xfrm>
            <a:off x="7375525" y="3976688"/>
            <a:ext cx="4410075" cy="2794000"/>
          </a:xfrm>
          <a:prstGeom prst="rect">
            <a:avLst/>
          </a:prstGeom>
          <a:noFill/>
          <a:ln w="9525">
            <a:noFill/>
          </a:ln>
        </p:spPr>
      </p:pic>
      <p:sp>
        <p:nvSpPr>
          <p:cNvPr id="2" name="文本框 1"/>
          <p:cNvSpPr txBox="1"/>
          <p:nvPr/>
        </p:nvSpPr>
        <p:spPr>
          <a:xfrm>
            <a:off x="255905" y="1244600"/>
            <a:ext cx="7119620" cy="5162550"/>
          </a:xfrm>
          <a:prstGeom prst="rect">
            <a:avLst/>
          </a:prstGeom>
          <a:noFill/>
        </p:spPr>
        <p:txBody>
          <a:bodyPr wrap="square" rtlCol="0" anchor="t">
            <a:noAutofit/>
          </a:bodyPr>
          <a:lstStyle/>
          <a:p>
            <a:r>
              <a:rPr lang="en-US" altLang="zh-CN" dirty="0">
                <a:solidFill>
                  <a:srgbClr val="008000"/>
                </a:solidFill>
                <a:highlight>
                  <a:srgbClr val="FFFFFF"/>
                </a:highlight>
                <a:sym typeface="+mn-ea"/>
              </a:rPr>
              <a:t># </a:t>
            </a:r>
            <a:r>
              <a:rPr lang="en-US" altLang="zh-CN" dirty="0" err="1">
                <a:solidFill>
                  <a:srgbClr val="008000"/>
                </a:solidFill>
                <a:highlight>
                  <a:srgbClr val="FFFFFF"/>
                </a:highlight>
                <a:sym typeface="+mn-ea"/>
              </a:rPr>
              <a:t>xtrain</a:t>
            </a:r>
            <a:r>
              <a:rPr lang="zh-CN" altLang="en-US" dirty="0">
                <a:solidFill>
                  <a:srgbClr val="008000"/>
                </a:solidFill>
                <a:highlight>
                  <a:srgbClr val="FFFFFF"/>
                </a:highlight>
                <a:sym typeface="+mn-ea"/>
              </a:rPr>
              <a:t>与</a:t>
            </a:r>
            <a:r>
              <a:rPr lang="en-US" altLang="zh-CN" dirty="0" err="1">
                <a:solidFill>
                  <a:srgbClr val="008000"/>
                </a:solidFill>
                <a:highlight>
                  <a:srgbClr val="FFFFFF"/>
                </a:highlight>
                <a:sym typeface="+mn-ea"/>
              </a:rPr>
              <a:t>xtest</a:t>
            </a:r>
            <a:r>
              <a:rPr lang="zh-CN" altLang="en-US" dirty="0">
                <a:solidFill>
                  <a:srgbClr val="008000"/>
                </a:solidFill>
                <a:highlight>
                  <a:srgbClr val="FFFFFF"/>
                </a:highlight>
                <a:sym typeface="+mn-ea"/>
              </a:rPr>
              <a:t>均为</a:t>
            </a:r>
            <a:r>
              <a:rPr lang="en-US" altLang="zh-CN" dirty="0">
                <a:solidFill>
                  <a:srgbClr val="008000"/>
                </a:solidFill>
                <a:highlight>
                  <a:srgbClr val="FFFFFF"/>
                </a:highlight>
                <a:sym typeface="+mn-ea"/>
              </a:rPr>
              <a:t>4</a:t>
            </a:r>
            <a:r>
              <a:rPr lang="zh-CN" altLang="en-US" dirty="0">
                <a:solidFill>
                  <a:srgbClr val="008000"/>
                </a:solidFill>
                <a:highlight>
                  <a:srgbClr val="FFFFFF"/>
                </a:highlight>
                <a:sym typeface="+mn-ea"/>
              </a:rPr>
              <a:t>个属性，表示鸢尾花的</a:t>
            </a:r>
            <a:r>
              <a:rPr lang="en-US" altLang="zh-CN" dirty="0">
                <a:solidFill>
                  <a:srgbClr val="008000"/>
                </a:solidFill>
                <a:highlight>
                  <a:srgbClr val="FFFFFF"/>
                </a:highlight>
                <a:sym typeface="+mn-ea"/>
              </a:rPr>
              <a:t>4</a:t>
            </a:r>
            <a:r>
              <a:rPr lang="zh-CN" altLang="en-US" dirty="0">
                <a:solidFill>
                  <a:srgbClr val="008000"/>
                </a:solidFill>
                <a:highlight>
                  <a:srgbClr val="FFFFFF"/>
                </a:highlight>
                <a:sym typeface="+mn-ea"/>
              </a:rPr>
              <a:t>个特征。</a:t>
            </a:r>
            <a:endParaRPr lang="zh-CN" altLang="en-US" dirty="0">
              <a:solidFill>
                <a:srgbClr val="000000"/>
              </a:solidFill>
              <a:highlight>
                <a:srgbClr val="FFFFFF"/>
              </a:highlight>
            </a:endParaRPr>
          </a:p>
          <a:p>
            <a:r>
              <a:rPr lang="en-US" altLang="zh-CN" dirty="0" err="1">
                <a:solidFill>
                  <a:srgbClr val="000000"/>
                </a:solidFill>
                <a:highlight>
                  <a:srgbClr val="FFFFFF"/>
                </a:highlight>
                <a:sym typeface="+mn-ea"/>
              </a:rPr>
              <a:t>plt</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scatter</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xtest</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0</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xtest</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1</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c</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ytest</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r>
              <a:rPr lang="en-US" altLang="zh-CN" dirty="0">
                <a:solidFill>
                  <a:srgbClr val="008000"/>
                </a:solidFill>
                <a:highlight>
                  <a:srgbClr val="FFFFFF"/>
                </a:highlight>
                <a:sym typeface="+mn-ea"/>
              </a:rPr>
              <a:t># </a:t>
            </a:r>
            <a:r>
              <a:rPr lang="zh-CN" altLang="en-US" dirty="0">
                <a:solidFill>
                  <a:srgbClr val="008000"/>
                </a:solidFill>
                <a:highlight>
                  <a:srgbClr val="FFFFFF"/>
                </a:highlight>
                <a:sym typeface="+mn-ea"/>
              </a:rPr>
              <a:t>只使用了前两个。可以通过</a:t>
            </a:r>
            <a:r>
              <a:rPr lang="en-US" altLang="zh-CN" dirty="0">
                <a:solidFill>
                  <a:srgbClr val="008000"/>
                </a:solidFill>
                <a:highlight>
                  <a:srgbClr val="FFFFFF"/>
                </a:highlight>
                <a:sym typeface="+mn-ea"/>
              </a:rPr>
              <a:t>PCA</a:t>
            </a:r>
            <a:r>
              <a:rPr lang="zh-CN" altLang="en-US" dirty="0">
                <a:solidFill>
                  <a:srgbClr val="008000"/>
                </a:solidFill>
                <a:highlight>
                  <a:srgbClr val="FFFFFF"/>
                </a:highlight>
                <a:sym typeface="+mn-ea"/>
              </a:rPr>
              <a:t>降低特征维数</a:t>
            </a:r>
            <a:endParaRPr lang="zh-CN" altLang="en-US" dirty="0">
              <a:solidFill>
                <a:srgbClr val="008000"/>
              </a:solidFill>
              <a:highlight>
                <a:srgbClr val="FFFFFF"/>
              </a:highlight>
              <a:sym typeface="+mn-ea"/>
            </a:endParaRPr>
          </a:p>
          <a:p>
            <a:endParaRPr lang="zh-CN" altLang="en-US" dirty="0">
              <a:solidFill>
                <a:srgbClr val="000000"/>
              </a:solidFill>
              <a:highlight>
                <a:srgbClr val="FFFFFF"/>
              </a:highlight>
            </a:endParaRPr>
          </a:p>
          <a:p>
            <a:r>
              <a:rPr lang="en-US" altLang="zh-CN" b="1" dirty="0">
                <a:solidFill>
                  <a:srgbClr val="0000FF"/>
                </a:solidFill>
                <a:highlight>
                  <a:srgbClr val="FFFFFF"/>
                </a:highlight>
                <a:sym typeface="+mn-ea"/>
              </a:rPr>
              <a:t>from</a:t>
            </a:r>
            <a:r>
              <a:rPr lang="en-US" altLang="zh-CN" dirty="0">
                <a:solidFill>
                  <a:srgbClr val="000000"/>
                </a:solidFill>
                <a:highlight>
                  <a:srgbClr val="FFFFFF"/>
                </a:highlight>
                <a:sym typeface="+mn-ea"/>
              </a:rPr>
              <a:t> </a:t>
            </a:r>
            <a:r>
              <a:rPr lang="en-US" altLang="zh-CN" dirty="0" err="1">
                <a:solidFill>
                  <a:srgbClr val="000000"/>
                </a:solidFill>
                <a:highlight>
                  <a:srgbClr val="FFFFFF"/>
                </a:highlight>
                <a:sym typeface="+mn-ea"/>
              </a:rPr>
              <a:t>sklearn</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decomposition</a:t>
            </a:r>
            <a:r>
              <a:rPr lang="en-US" altLang="zh-CN" dirty="0">
                <a:solidFill>
                  <a:srgbClr val="000000"/>
                </a:solidFill>
                <a:highlight>
                  <a:srgbClr val="FFFFFF"/>
                </a:highlight>
                <a:sym typeface="+mn-ea"/>
              </a:rPr>
              <a:t> </a:t>
            </a:r>
            <a:r>
              <a:rPr lang="en-US" altLang="zh-CN" b="1" dirty="0">
                <a:solidFill>
                  <a:srgbClr val="0000FF"/>
                </a:solidFill>
                <a:highlight>
                  <a:srgbClr val="FFFFFF"/>
                </a:highlight>
                <a:sym typeface="+mn-ea"/>
              </a:rPr>
              <a:t>import</a:t>
            </a:r>
            <a:r>
              <a:rPr lang="en-US" altLang="zh-CN" dirty="0">
                <a:solidFill>
                  <a:srgbClr val="000000"/>
                </a:solidFill>
                <a:highlight>
                  <a:srgbClr val="FFFFFF"/>
                </a:highlight>
                <a:sym typeface="+mn-ea"/>
              </a:rPr>
              <a:t> PCA  </a:t>
            </a:r>
            <a:endParaRPr lang="en-US" altLang="zh-CN" dirty="0">
              <a:solidFill>
                <a:srgbClr val="000000"/>
              </a:solidFill>
              <a:highlight>
                <a:srgbClr val="FFFFFF"/>
              </a:highlight>
              <a:sym typeface="+mn-ea"/>
            </a:endParaRPr>
          </a:p>
          <a:p>
            <a:r>
              <a:rPr lang="en-US" altLang="zh-CN" dirty="0" err="1">
                <a:solidFill>
                  <a:srgbClr val="000000"/>
                </a:solidFill>
                <a:highlight>
                  <a:srgbClr val="FFFFFF"/>
                </a:highlight>
                <a:sym typeface="+mn-ea"/>
              </a:rPr>
              <a:t>pca</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PCA</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n_components</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2</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r>
              <a:rPr lang="en-US" altLang="zh-CN" dirty="0">
                <a:solidFill>
                  <a:srgbClr val="008000"/>
                </a:solidFill>
                <a:highlight>
                  <a:srgbClr val="FFFFFF"/>
                </a:highlight>
                <a:sym typeface="+mn-ea"/>
              </a:rPr>
              <a:t># </a:t>
            </a:r>
            <a:r>
              <a:rPr lang="en-US" altLang="zh-CN" dirty="0" err="1">
                <a:solidFill>
                  <a:srgbClr val="008000"/>
                </a:solidFill>
                <a:highlight>
                  <a:srgbClr val="FFFFFF"/>
                </a:highlight>
                <a:sym typeface="+mn-ea"/>
              </a:rPr>
              <a:t>n_components</a:t>
            </a:r>
            <a:r>
              <a:rPr lang="en-US" altLang="zh-CN" dirty="0">
                <a:solidFill>
                  <a:srgbClr val="008000"/>
                </a:solidFill>
                <a:highlight>
                  <a:srgbClr val="FFFFFF"/>
                </a:highlight>
                <a:sym typeface="+mn-ea"/>
              </a:rPr>
              <a:t>=.98) </a:t>
            </a:r>
            <a:r>
              <a:rPr lang="zh-CN" altLang="en-US" dirty="0">
                <a:solidFill>
                  <a:srgbClr val="008000"/>
                </a:solidFill>
                <a:highlight>
                  <a:srgbClr val="FFFFFF"/>
                </a:highlight>
                <a:sym typeface="+mn-ea"/>
              </a:rPr>
              <a:t>也可以约定拟合度 为</a:t>
            </a:r>
            <a:r>
              <a:rPr lang="en-US" altLang="zh-CN" dirty="0">
                <a:solidFill>
                  <a:srgbClr val="008000"/>
                </a:solidFill>
                <a:highlight>
                  <a:srgbClr val="FFFFFF"/>
                </a:highlight>
                <a:sym typeface="+mn-ea"/>
              </a:rPr>
              <a:t>0.98</a:t>
            </a:r>
            <a:endParaRPr lang="zh-CN" altLang="en-US" dirty="0">
              <a:solidFill>
                <a:srgbClr val="000000"/>
              </a:solidFill>
              <a:highlight>
                <a:srgbClr val="FFFFFF"/>
              </a:highlight>
            </a:endParaRPr>
          </a:p>
          <a:p>
            <a:r>
              <a:rPr lang="en-US" altLang="zh-CN" dirty="0">
                <a:solidFill>
                  <a:srgbClr val="000000"/>
                </a:solidFill>
                <a:highlight>
                  <a:srgbClr val="FFFFFF"/>
                </a:highlight>
                <a:sym typeface="+mn-ea"/>
              </a:rPr>
              <a:t>X</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pca</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fit_transform</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iris</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data</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r>
              <a:rPr lang="en-US" altLang="zh-CN" dirty="0">
                <a:solidFill>
                  <a:srgbClr val="008000"/>
                </a:solidFill>
                <a:highlight>
                  <a:srgbClr val="FFFFFF"/>
                </a:highlight>
                <a:sym typeface="+mn-ea"/>
              </a:rPr>
              <a:t># </a:t>
            </a:r>
            <a:r>
              <a:rPr lang="zh-CN" altLang="en-US" dirty="0">
                <a:solidFill>
                  <a:srgbClr val="008000"/>
                </a:solidFill>
                <a:highlight>
                  <a:srgbClr val="FFFFFF"/>
                </a:highlight>
                <a:sym typeface="+mn-ea"/>
              </a:rPr>
              <a:t>降维</a:t>
            </a:r>
            <a:r>
              <a:rPr lang="en-US" altLang="zh-CN" dirty="0">
                <a:solidFill>
                  <a:srgbClr val="008000"/>
                </a:solidFill>
                <a:highlight>
                  <a:srgbClr val="FFFFFF"/>
                </a:highlight>
                <a:sym typeface="+mn-ea"/>
              </a:rPr>
              <a:t>2</a:t>
            </a:r>
            <a:r>
              <a:rPr lang="zh-CN" altLang="en-US" dirty="0">
                <a:solidFill>
                  <a:srgbClr val="008000"/>
                </a:solidFill>
                <a:highlight>
                  <a:srgbClr val="FFFFFF"/>
                </a:highlight>
                <a:sym typeface="+mn-ea"/>
              </a:rPr>
              <a:t>个属性。</a:t>
            </a:r>
            <a:endParaRPr lang="zh-CN" altLang="en-US" dirty="0">
              <a:solidFill>
                <a:srgbClr val="000000"/>
              </a:solidFill>
              <a:highlight>
                <a:srgbClr val="FFFFFF"/>
              </a:highlight>
            </a:endParaRPr>
          </a:p>
          <a:p>
            <a:r>
              <a:rPr lang="en-US" altLang="zh-CN" dirty="0">
                <a:solidFill>
                  <a:srgbClr val="000000"/>
                </a:solidFill>
                <a:highlight>
                  <a:srgbClr val="FFFFFF"/>
                </a:highlight>
                <a:sym typeface="+mn-ea"/>
              </a:rPr>
              <a:t>Y</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iris</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target</a:t>
            </a:r>
            <a:r>
              <a:rPr lang="en-US" altLang="zh-CN" dirty="0">
                <a:solidFill>
                  <a:srgbClr val="000000"/>
                </a:solidFill>
                <a:highlight>
                  <a:srgbClr val="FFFFFF"/>
                </a:highlight>
                <a:sym typeface="+mn-ea"/>
              </a:rPr>
              <a:t>          </a:t>
            </a:r>
            <a:endParaRPr lang="en-US" altLang="zh-CN" dirty="0">
              <a:solidFill>
                <a:srgbClr val="000000"/>
              </a:solidFill>
              <a:highlight>
                <a:srgbClr val="FFFFFF"/>
              </a:highlight>
              <a:sym typeface="+mn-ea"/>
            </a:endParaRPr>
          </a:p>
          <a:p>
            <a:r>
              <a:rPr lang="en-US" altLang="zh-CN" dirty="0" err="1">
                <a:solidFill>
                  <a:srgbClr val="000000"/>
                </a:solidFill>
                <a:highlight>
                  <a:srgbClr val="FFFFFF"/>
                </a:highlight>
                <a:sym typeface="+mn-ea"/>
              </a:rPr>
              <a:t>X_all</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iris</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data</a:t>
            </a:r>
            <a:endParaRPr lang="en-US" altLang="zh-CN" dirty="0">
              <a:solidFill>
                <a:srgbClr val="000000"/>
              </a:solidFill>
              <a:highlight>
                <a:srgbClr val="FFFFFF"/>
              </a:highlight>
            </a:endParaRPr>
          </a:p>
          <a:p>
            <a:r>
              <a:rPr lang="en-US" altLang="zh-CN" b="1" dirty="0">
                <a:solidFill>
                  <a:srgbClr val="880088"/>
                </a:solidFill>
                <a:highlight>
                  <a:srgbClr val="FFFFFF"/>
                </a:highlight>
                <a:sym typeface="+mn-ea"/>
              </a:rPr>
              <a:t>print</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pca</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explained_variance_ratio</a:t>
            </a:r>
            <a:r>
              <a:rPr lang="en-US" altLang="zh-CN" dirty="0">
                <a:solidFill>
                  <a:srgbClr val="000000"/>
                </a:solidFill>
                <a:highlight>
                  <a:srgbClr val="FFFFFF"/>
                </a:highlight>
                <a:sym typeface="+mn-ea"/>
              </a:rPr>
              <a:t>_</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endParaRPr lang="en-US" altLang="zh-CN" dirty="0">
              <a:solidFill>
                <a:srgbClr val="000000"/>
              </a:solidFill>
              <a:highlight>
                <a:srgbClr val="FFFFFF"/>
              </a:highlight>
              <a:sym typeface="+mn-ea"/>
            </a:endParaRPr>
          </a:p>
          <a:p>
            <a:r>
              <a:rPr lang="en-US" altLang="zh-CN" dirty="0">
                <a:solidFill>
                  <a:srgbClr val="008000"/>
                </a:solidFill>
                <a:highlight>
                  <a:srgbClr val="FFFFFF"/>
                </a:highlight>
                <a:sym typeface="+mn-ea"/>
              </a:rPr>
              <a:t># [0.92461621 0.05301557]</a:t>
            </a:r>
            <a:r>
              <a:rPr lang="zh-CN" altLang="en-US" dirty="0">
                <a:solidFill>
                  <a:srgbClr val="008000"/>
                </a:solidFill>
                <a:highlight>
                  <a:srgbClr val="FFFFFF"/>
                </a:highlight>
                <a:sym typeface="+mn-ea"/>
              </a:rPr>
              <a:t>属性原始数据拟合度</a:t>
            </a:r>
            <a:endParaRPr lang="zh-CN" altLang="en-US" dirty="0">
              <a:solidFill>
                <a:srgbClr val="008000"/>
              </a:solidFill>
              <a:highlight>
                <a:srgbClr val="FFFFFF"/>
              </a:highlight>
              <a:sym typeface="+mn-ea"/>
            </a:endParaRPr>
          </a:p>
          <a:p>
            <a:endParaRPr lang="zh-CN" altLang="en-US" dirty="0">
              <a:solidFill>
                <a:srgbClr val="000000"/>
              </a:solidFill>
              <a:highlight>
                <a:srgbClr val="FFFFFF"/>
              </a:highlight>
            </a:endParaRPr>
          </a:p>
          <a:p>
            <a:r>
              <a:rPr lang="en-US" altLang="zh-CN" dirty="0" err="1">
                <a:solidFill>
                  <a:srgbClr val="000000"/>
                </a:solidFill>
                <a:highlight>
                  <a:srgbClr val="FFFFFF"/>
                </a:highlight>
                <a:sym typeface="+mn-ea"/>
              </a:rPr>
              <a:t>plt</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figure</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3</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r>
              <a:rPr lang="en-US" altLang="zh-CN" dirty="0">
                <a:solidFill>
                  <a:srgbClr val="008000"/>
                </a:solidFill>
                <a:highlight>
                  <a:srgbClr val="FFFFFF"/>
                </a:highlight>
                <a:sym typeface="+mn-ea"/>
              </a:rPr>
              <a:t># </a:t>
            </a:r>
            <a:r>
              <a:rPr lang="zh-CN" altLang="en-US" dirty="0">
                <a:solidFill>
                  <a:srgbClr val="008000"/>
                </a:solidFill>
                <a:highlight>
                  <a:srgbClr val="FFFFFF"/>
                </a:highlight>
                <a:sym typeface="+mn-ea"/>
              </a:rPr>
              <a:t>创建图表</a:t>
            </a:r>
            <a:r>
              <a:rPr lang="en-US" altLang="zh-CN" dirty="0">
                <a:solidFill>
                  <a:srgbClr val="008000"/>
                </a:solidFill>
                <a:highlight>
                  <a:srgbClr val="FFFFFF"/>
                </a:highlight>
                <a:sym typeface="+mn-ea"/>
              </a:rPr>
              <a:t>1   </a:t>
            </a:r>
            <a:endParaRPr lang="zh-CN" altLang="en-US" dirty="0">
              <a:solidFill>
                <a:srgbClr val="000000"/>
              </a:solidFill>
              <a:highlight>
                <a:srgbClr val="FFFFFF"/>
              </a:highlight>
            </a:endParaRPr>
          </a:p>
          <a:p>
            <a:r>
              <a:rPr lang="en-US" altLang="zh-CN" dirty="0" err="1">
                <a:solidFill>
                  <a:srgbClr val="000000"/>
                </a:solidFill>
                <a:highlight>
                  <a:srgbClr val="FFFFFF"/>
                </a:highlight>
                <a:sym typeface="+mn-ea"/>
              </a:rPr>
              <a:t>plt</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scatter</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X_all</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0</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X_all</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1</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c</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Y</a:t>
            </a:r>
            <a:r>
              <a:rPr lang="en-US" altLang="zh-CN" b="1" dirty="0">
                <a:solidFill>
                  <a:srgbClr val="000080"/>
                </a:solidFill>
                <a:highlight>
                  <a:srgbClr val="FFFFFF"/>
                </a:highlight>
                <a:sym typeface="+mn-ea"/>
              </a:rPr>
              <a:t>)</a:t>
            </a:r>
            <a:endParaRPr lang="en-US" altLang="zh-CN" dirty="0">
              <a:solidFill>
                <a:srgbClr val="000000"/>
              </a:solidFill>
              <a:highlight>
                <a:srgbClr val="FFFFFF"/>
              </a:highlight>
            </a:endParaRPr>
          </a:p>
          <a:p>
            <a:r>
              <a:rPr lang="en-US" altLang="zh-CN" dirty="0" err="1">
                <a:solidFill>
                  <a:srgbClr val="000000"/>
                </a:solidFill>
                <a:highlight>
                  <a:srgbClr val="FFFFFF"/>
                </a:highlight>
                <a:sym typeface="+mn-ea"/>
              </a:rPr>
              <a:t>plt</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figure</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4</a:t>
            </a:r>
            <a:r>
              <a:rPr lang="en-US" altLang="zh-CN" b="1" dirty="0">
                <a:solidFill>
                  <a:srgbClr val="000080"/>
                </a:solidFill>
                <a:highlight>
                  <a:srgbClr val="FFFFFF"/>
                </a:highlight>
                <a:sym typeface="+mn-ea"/>
              </a:rPr>
              <a:t>)</a:t>
            </a:r>
            <a:r>
              <a:rPr lang="en-US" altLang="zh-CN" dirty="0">
                <a:solidFill>
                  <a:srgbClr val="008000"/>
                </a:solidFill>
                <a:highlight>
                  <a:srgbClr val="FFFFFF"/>
                </a:highlight>
                <a:sym typeface="+mn-ea"/>
              </a:rPr>
              <a:t># </a:t>
            </a:r>
            <a:r>
              <a:rPr lang="zh-CN" altLang="en-US" dirty="0">
                <a:solidFill>
                  <a:srgbClr val="008000"/>
                </a:solidFill>
                <a:highlight>
                  <a:srgbClr val="FFFFFF"/>
                </a:highlight>
                <a:sym typeface="+mn-ea"/>
              </a:rPr>
              <a:t>创建图表</a:t>
            </a:r>
            <a:r>
              <a:rPr lang="en-US" altLang="zh-CN" dirty="0">
                <a:solidFill>
                  <a:srgbClr val="008000"/>
                </a:solidFill>
                <a:highlight>
                  <a:srgbClr val="FFFFFF"/>
                </a:highlight>
                <a:sym typeface="+mn-ea"/>
              </a:rPr>
              <a:t>2  </a:t>
            </a:r>
            <a:endParaRPr lang="zh-CN" altLang="en-US" dirty="0">
              <a:solidFill>
                <a:srgbClr val="000000"/>
              </a:solidFill>
              <a:highlight>
                <a:srgbClr val="FFFFFF"/>
              </a:highlight>
            </a:endParaRPr>
          </a:p>
          <a:p>
            <a:r>
              <a:rPr lang="es-ES" altLang="zh-CN" dirty="0">
                <a:solidFill>
                  <a:srgbClr val="000000"/>
                </a:solidFill>
                <a:highlight>
                  <a:srgbClr val="FFFFFF"/>
                </a:highlight>
                <a:sym typeface="+mn-ea"/>
              </a:rPr>
              <a:t>plt</a:t>
            </a:r>
            <a:r>
              <a:rPr lang="es-ES" altLang="zh-CN" b="1" dirty="0">
                <a:solidFill>
                  <a:srgbClr val="000080"/>
                </a:solidFill>
                <a:highlight>
                  <a:srgbClr val="FFFFFF"/>
                </a:highlight>
                <a:sym typeface="+mn-ea"/>
              </a:rPr>
              <a:t>.</a:t>
            </a:r>
            <a:r>
              <a:rPr lang="es-ES" altLang="zh-CN" dirty="0">
                <a:solidFill>
                  <a:srgbClr val="000000"/>
                </a:solidFill>
                <a:highlight>
                  <a:srgbClr val="FFFFFF"/>
                </a:highlight>
                <a:sym typeface="+mn-ea"/>
              </a:rPr>
              <a:t>scatter</a:t>
            </a:r>
            <a:r>
              <a:rPr lang="es-ES" altLang="zh-CN" b="1" dirty="0">
                <a:solidFill>
                  <a:srgbClr val="000080"/>
                </a:solidFill>
                <a:highlight>
                  <a:srgbClr val="FFFFFF"/>
                </a:highlight>
                <a:sym typeface="+mn-ea"/>
              </a:rPr>
              <a:t>(</a:t>
            </a:r>
            <a:r>
              <a:rPr lang="es-ES" altLang="zh-CN" dirty="0">
                <a:solidFill>
                  <a:srgbClr val="000000"/>
                </a:solidFill>
                <a:highlight>
                  <a:srgbClr val="FFFFFF"/>
                </a:highlight>
                <a:sym typeface="+mn-ea"/>
              </a:rPr>
              <a:t>X</a:t>
            </a:r>
            <a:r>
              <a:rPr lang="es-ES" altLang="zh-CN" b="1" dirty="0">
                <a:solidFill>
                  <a:srgbClr val="000080"/>
                </a:solidFill>
                <a:highlight>
                  <a:srgbClr val="FFFFFF"/>
                </a:highlight>
                <a:sym typeface="+mn-ea"/>
              </a:rPr>
              <a:t>[:,</a:t>
            </a:r>
            <a:r>
              <a:rPr lang="es-ES" altLang="zh-CN" dirty="0">
                <a:solidFill>
                  <a:srgbClr val="FF0000"/>
                </a:solidFill>
                <a:highlight>
                  <a:srgbClr val="FFFFFF"/>
                </a:highlight>
                <a:sym typeface="+mn-ea"/>
              </a:rPr>
              <a:t>0</a:t>
            </a:r>
            <a:r>
              <a:rPr lang="es-ES" altLang="zh-CN" b="1" dirty="0">
                <a:solidFill>
                  <a:srgbClr val="000080"/>
                </a:solidFill>
                <a:highlight>
                  <a:srgbClr val="FFFFFF"/>
                </a:highlight>
                <a:sym typeface="+mn-ea"/>
              </a:rPr>
              <a:t>],</a:t>
            </a:r>
            <a:r>
              <a:rPr lang="es-ES" altLang="zh-CN" dirty="0">
                <a:solidFill>
                  <a:srgbClr val="000000"/>
                </a:solidFill>
                <a:highlight>
                  <a:srgbClr val="FFFFFF"/>
                </a:highlight>
                <a:sym typeface="+mn-ea"/>
              </a:rPr>
              <a:t>X</a:t>
            </a:r>
            <a:r>
              <a:rPr lang="es-ES" altLang="zh-CN" b="1" dirty="0">
                <a:solidFill>
                  <a:srgbClr val="000080"/>
                </a:solidFill>
                <a:highlight>
                  <a:srgbClr val="FFFFFF"/>
                </a:highlight>
                <a:sym typeface="+mn-ea"/>
              </a:rPr>
              <a:t>[:,</a:t>
            </a:r>
            <a:r>
              <a:rPr lang="es-ES" altLang="zh-CN" dirty="0">
                <a:solidFill>
                  <a:srgbClr val="FF0000"/>
                </a:solidFill>
                <a:highlight>
                  <a:srgbClr val="FFFFFF"/>
                </a:highlight>
                <a:sym typeface="+mn-ea"/>
              </a:rPr>
              <a:t>1</a:t>
            </a:r>
            <a:r>
              <a:rPr lang="es-ES" altLang="zh-CN" b="1" dirty="0">
                <a:solidFill>
                  <a:srgbClr val="000080"/>
                </a:solidFill>
                <a:highlight>
                  <a:srgbClr val="FFFFFF"/>
                </a:highlight>
                <a:sym typeface="+mn-ea"/>
              </a:rPr>
              <a:t>],</a:t>
            </a:r>
            <a:r>
              <a:rPr lang="es-ES" altLang="zh-CN" dirty="0">
                <a:solidFill>
                  <a:srgbClr val="000000"/>
                </a:solidFill>
                <a:highlight>
                  <a:srgbClr val="FFFFFF"/>
                </a:highlight>
                <a:sym typeface="+mn-ea"/>
              </a:rPr>
              <a:t>c</a:t>
            </a:r>
            <a:r>
              <a:rPr lang="es-ES" altLang="zh-CN" b="1" dirty="0">
                <a:solidFill>
                  <a:srgbClr val="000080"/>
                </a:solidFill>
                <a:highlight>
                  <a:srgbClr val="FFFFFF"/>
                </a:highlight>
                <a:sym typeface="+mn-ea"/>
              </a:rPr>
              <a:t>=</a:t>
            </a:r>
            <a:r>
              <a:rPr lang="es-ES" altLang="zh-CN" dirty="0">
                <a:solidFill>
                  <a:srgbClr val="000000"/>
                </a:solidFill>
                <a:highlight>
                  <a:srgbClr val="FFFFFF"/>
                </a:highlight>
                <a:sym typeface="+mn-ea"/>
              </a:rPr>
              <a:t>Y</a:t>
            </a:r>
            <a:r>
              <a:rPr lang="es-ES" altLang="zh-CN" b="1" dirty="0">
                <a:solidFill>
                  <a:srgbClr val="000080"/>
                </a:solidFill>
                <a:highlight>
                  <a:srgbClr val="FFFFFF"/>
                </a:highlight>
                <a:sym typeface="+mn-ea"/>
              </a:rPr>
              <a:t>)</a:t>
            </a:r>
            <a:r>
              <a:rPr lang="es-ES" altLang="zh-CN" dirty="0">
                <a:solidFill>
                  <a:srgbClr val="000000"/>
                </a:solidFill>
                <a:highlight>
                  <a:srgbClr val="FFFFFF"/>
                </a:highlight>
                <a:sym typeface="+mn-ea"/>
              </a:rPr>
              <a:t> </a:t>
            </a:r>
            <a:endParaRPr lang="es-ES" altLang="zh-CN" dirty="0">
              <a:solidFill>
                <a:srgbClr val="000000"/>
              </a:solidFill>
              <a:highlight>
                <a:srgbClr val="FFFFFF"/>
              </a:highlight>
              <a:sym typeface="+mn-ea"/>
            </a:endParaRPr>
          </a:p>
          <a:p>
            <a:r>
              <a:rPr lang="en-US" altLang="zh-CN" dirty="0" err="1">
                <a:solidFill>
                  <a:srgbClr val="000000"/>
                </a:solidFill>
                <a:highlight>
                  <a:srgbClr val="FFFFFF"/>
                </a:highlight>
                <a:sym typeface="+mn-ea"/>
              </a:rPr>
              <a:t>plt</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show</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endParaRPr lang="en-US" altLang="zh-CN" dirty="0">
              <a:solidFill>
                <a:srgbClr val="000000"/>
              </a:solidFill>
              <a:highlight>
                <a:srgbClr val="FFFFFF"/>
              </a:highligh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smtClean="0">
                <a:latin typeface="+mj-lt"/>
                <a:ea typeface="微软雅黑" panose="020B0503020204020204" pitchFamily="34" charset="-122"/>
                <a:cs typeface="微软雅黑" panose="020B0503020204020204" pitchFamily="34" charset="-122"/>
              </a:rPr>
              <a:t>5</a:t>
            </a:r>
            <a:r>
              <a:rPr kumimoji="1" lang="zh-CN" altLang="en-US" dirty="0" smtClean="0">
                <a:latin typeface="+mj-lt"/>
                <a:ea typeface="微软雅黑" panose="020B0503020204020204" pitchFamily="34" charset="-122"/>
                <a:cs typeface="微软雅黑" panose="020B0503020204020204" pitchFamily="34" charset="-122"/>
              </a:rPr>
              <a:t>、朴素贝叶斯的应用场景</a:t>
            </a:r>
            <a:endParaRPr kumimoji="1" lang="zh-CN" altLang="en-US" dirty="0">
              <a:latin typeface="+mj-lt"/>
              <a:ea typeface="微软雅黑" panose="020B0503020204020204" pitchFamily="34" charset="-122"/>
              <a:cs typeface="微软雅黑" panose="020B0503020204020204" pitchFamily="34" charset="-122"/>
            </a:endParaRPr>
          </a:p>
        </p:txBody>
      </p:sp>
      <p:sp>
        <p:nvSpPr>
          <p:cNvPr id="193538" name="内容占位符 3"/>
          <p:cNvSpPr>
            <a:spLocks noGrp="1"/>
          </p:cNvSpPr>
          <p:nvPr/>
        </p:nvSpPr>
        <p:spPr>
          <a:xfrm>
            <a:off x="390525" y="1076325"/>
            <a:ext cx="10739438" cy="2554288"/>
          </a:xfrm>
          <a:prstGeom prst="rect">
            <a:avLst/>
          </a:prstGeom>
          <a:noFill/>
          <a:ln w="9525">
            <a:noFill/>
          </a:ln>
        </p:spPr>
        <p:txBody>
          <a:bodyPr wrap="square" lIns="91440" tIns="45720" rIns="91440" bIns="45720" anchor="ctr"/>
          <a:lstStyle/>
          <a:p>
            <a:pPr eaLnBrk="0" hangingPunct="0">
              <a:spcBef>
                <a:spcPct val="20000"/>
              </a:spcBef>
              <a:buClr>
                <a:srgbClr val="000066"/>
              </a:buClr>
              <a:buFont typeface="Wingdings" panose="05000000000000000000" pitchFamily="2" charset="2"/>
              <a:buNone/>
            </a:pPr>
            <a:endParaRPr lang="en-US" altLang="zh-CN" sz="2000" b="1" dirty="0">
              <a:latin typeface="Times New Roman" panose="02020603050405020304" pitchFamily="18" charset="0"/>
              <a:ea typeface="微软雅黑" panose="020B0503020204020204" pitchFamily="34" charset="-122"/>
            </a:endParaRPr>
          </a:p>
        </p:txBody>
      </p:sp>
      <p:sp>
        <p:nvSpPr>
          <p:cNvPr id="193539" name="文本框 5"/>
          <p:cNvSpPr txBox="1"/>
          <p:nvPr/>
        </p:nvSpPr>
        <p:spPr>
          <a:xfrm>
            <a:off x="1010331" y="1553121"/>
            <a:ext cx="9193212" cy="4154984"/>
          </a:xfrm>
          <a:prstGeom prst="rect">
            <a:avLst/>
          </a:prstGeom>
          <a:noFill/>
          <a:ln w="9525">
            <a:noFill/>
          </a:ln>
        </p:spPr>
        <p:txBody>
          <a:bodyPr wrap="square" anchor="t">
            <a:spAutoFit/>
          </a:bodyPr>
          <a:lstStyle/>
          <a:p>
            <a:r>
              <a:rPr lang="zh-CN" altLang="en-US" sz="2200" dirty="0" smtClean="0"/>
              <a:t>朴素贝叶斯分类器对数据有严格的假设，训练效果通常比复杂模型要差。</a:t>
            </a:r>
            <a:endParaRPr lang="en-US" altLang="zh-CN" sz="2200" dirty="0" smtClean="0"/>
          </a:p>
          <a:p>
            <a:r>
              <a:rPr lang="zh-CN" altLang="en-US" sz="2200" dirty="0" smtClean="0"/>
              <a:t>优点：</a:t>
            </a:r>
            <a:endParaRPr lang="en-US" altLang="zh-CN" sz="2200" dirty="0" smtClean="0"/>
          </a:p>
          <a:p>
            <a:pPr marL="342900" indent="-342900">
              <a:buFont typeface="Wingdings" panose="05000000000000000000" pitchFamily="2" charset="2"/>
              <a:buChar char="u"/>
            </a:pPr>
            <a:r>
              <a:rPr lang="zh-CN" altLang="en-US" sz="2200" dirty="0" smtClean="0"/>
              <a:t>训练和预测速度非常快</a:t>
            </a:r>
            <a:endParaRPr lang="en-US" altLang="zh-CN" sz="2200" dirty="0" smtClean="0"/>
          </a:p>
          <a:p>
            <a:pPr marL="342900" indent="-342900">
              <a:buFont typeface="Wingdings" panose="05000000000000000000" pitchFamily="2" charset="2"/>
              <a:buChar char="u"/>
            </a:pPr>
            <a:r>
              <a:rPr lang="zh-CN" altLang="en-US" sz="2200" dirty="0" smtClean="0">
                <a:latin typeface="Arial" panose="020B0604020202020204" pitchFamily="34" charset="0"/>
                <a:ea typeface="宋体" panose="02010600030101010101" pitchFamily="2" charset="-122"/>
              </a:rPr>
              <a:t>直接使用概率预测</a:t>
            </a:r>
            <a:endParaRPr lang="en-US" altLang="zh-CN" sz="2200" dirty="0" smtClean="0">
              <a:latin typeface="Arial" panose="020B0604020202020204" pitchFamily="34" charset="0"/>
              <a:ea typeface="宋体" panose="02010600030101010101" pitchFamily="2" charset="-122"/>
            </a:endParaRPr>
          </a:p>
          <a:p>
            <a:pPr marL="342900" indent="-342900">
              <a:buFont typeface="Wingdings" panose="05000000000000000000" pitchFamily="2" charset="2"/>
              <a:buChar char="u"/>
            </a:pPr>
            <a:r>
              <a:rPr lang="zh-CN" altLang="en-US" sz="2200" dirty="0" smtClean="0"/>
              <a:t>容易理解</a:t>
            </a:r>
            <a:endParaRPr lang="en-US" altLang="zh-CN" sz="2200" dirty="0" smtClean="0"/>
          </a:p>
          <a:p>
            <a:pPr marL="342900" indent="-342900">
              <a:buFont typeface="Wingdings" panose="05000000000000000000" pitchFamily="2" charset="2"/>
              <a:buChar char="u"/>
            </a:pPr>
            <a:r>
              <a:rPr lang="zh-CN" altLang="en-US" sz="2200" dirty="0" smtClean="0">
                <a:latin typeface="Arial" panose="020B0604020202020204" pitchFamily="34" charset="0"/>
                <a:ea typeface="宋体" panose="02010600030101010101" pitchFamily="2" charset="-122"/>
              </a:rPr>
              <a:t>可调参数少</a:t>
            </a:r>
            <a:endParaRPr lang="en-US" altLang="zh-CN" sz="2200" dirty="0" smtClean="0">
              <a:latin typeface="Arial" panose="020B0604020202020204" pitchFamily="34" charset="0"/>
              <a:ea typeface="宋体" panose="02010600030101010101" pitchFamily="2" charset="-122"/>
            </a:endParaRPr>
          </a:p>
          <a:p>
            <a:r>
              <a:rPr lang="zh-CN" altLang="en-US" sz="2200" dirty="0" smtClean="0">
                <a:latin typeface="Arial" panose="020B0604020202020204" pitchFamily="34" charset="0"/>
                <a:ea typeface="宋体" panose="02010600030101010101" pitchFamily="2" charset="-122"/>
              </a:rPr>
              <a:t>适用于以下场景：</a:t>
            </a:r>
            <a:endParaRPr lang="en-US" altLang="zh-CN" sz="2200" dirty="0" smtClean="0">
              <a:latin typeface="Arial" panose="020B0604020202020204" pitchFamily="34" charset="0"/>
              <a:ea typeface="宋体" panose="02010600030101010101" pitchFamily="2" charset="-122"/>
            </a:endParaRPr>
          </a:p>
          <a:p>
            <a:pPr marL="342900" indent="-342900">
              <a:buFont typeface="Wingdings" panose="05000000000000000000" pitchFamily="2" charset="2"/>
              <a:buChar char="u"/>
            </a:pPr>
            <a:r>
              <a:rPr lang="zh-CN" altLang="en-US" sz="2200" dirty="0" smtClean="0"/>
              <a:t>分布函数与数据匹配（实际很少匹配）</a:t>
            </a:r>
            <a:endParaRPr lang="en-US" altLang="zh-CN" sz="2200" dirty="0" smtClean="0"/>
          </a:p>
          <a:p>
            <a:pPr marL="342900" indent="-342900">
              <a:buFont typeface="Wingdings" panose="05000000000000000000" pitchFamily="2" charset="2"/>
              <a:buChar char="u"/>
            </a:pPr>
            <a:r>
              <a:rPr lang="zh-CN" altLang="en-US" sz="2200" dirty="0" smtClean="0">
                <a:latin typeface="Arial" panose="020B0604020202020204" pitchFamily="34" charset="0"/>
                <a:ea typeface="宋体" panose="02010600030101010101" pitchFamily="2" charset="-122"/>
              </a:rPr>
              <a:t>类型之间区分度很高</a:t>
            </a:r>
            <a:endParaRPr lang="en-US" altLang="zh-CN" sz="2200" dirty="0" smtClean="0">
              <a:latin typeface="Arial" panose="020B0604020202020204" pitchFamily="34" charset="0"/>
              <a:ea typeface="宋体" panose="02010600030101010101" pitchFamily="2" charset="-122"/>
            </a:endParaRPr>
          </a:p>
          <a:p>
            <a:pPr marL="342900" indent="-342900">
              <a:buFont typeface="Wingdings" panose="05000000000000000000" pitchFamily="2" charset="2"/>
              <a:buChar char="u"/>
            </a:pPr>
            <a:r>
              <a:rPr lang="zh-CN" altLang="en-US" sz="2200" dirty="0" smtClean="0"/>
              <a:t>数据特征维度非常高</a:t>
            </a:r>
            <a:endParaRPr lang="en-US" altLang="zh-CN" sz="2200" dirty="0" smtClean="0"/>
          </a:p>
          <a:p>
            <a:pPr marL="342900" indent="-342900">
              <a:buFont typeface="Wingdings" panose="05000000000000000000" pitchFamily="2" charset="2"/>
              <a:buChar char="u"/>
            </a:pPr>
            <a:endParaRPr lang="en-US" altLang="zh-CN" sz="2200" dirty="0">
              <a:latin typeface="Arial" panose="020B0604020202020204" pitchFamily="34" charset="0"/>
              <a:ea typeface="宋体" panose="02010600030101010101" pitchFamily="2" charset="-122"/>
            </a:endParaRPr>
          </a:p>
          <a:p>
            <a:r>
              <a:rPr lang="zh-CN" altLang="en-US" sz="2200" b="1" dirty="0" smtClean="0"/>
              <a:t>随着数据维度的增大，简单模型也一样很强大。</a:t>
            </a:r>
            <a:endParaRPr lang="zh-CN" altLang="zh-CN" sz="2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62238" y="36464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3" name="AutoShape 17"/>
          <p:cNvSpPr>
            <a:spLocks noChangeArrowheads="1"/>
          </p:cNvSpPr>
          <p:nvPr/>
        </p:nvSpPr>
        <p:spPr bwMode="auto">
          <a:xfrm>
            <a:off x="4000531" y="2297504"/>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贝叶斯分类模型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94565" name="标题 3"/>
          <p:cNvSpPr>
            <a:spLocks noGrp="1"/>
          </p:cNvSpPr>
          <p:nvPr>
            <p:ph type="title"/>
          </p:nvPr>
        </p:nvSpPr>
        <p:spPr>
          <a:xfrm>
            <a:off x="255588" y="358775"/>
            <a:ext cx="10972800" cy="528638"/>
          </a:xfrm>
        </p:spPr>
        <p:txBody>
          <a:bodyPr wrap="square" lIns="91440" tIns="45720" rIns="91440" bIns="45720" anchor="ctr"/>
          <a:lstStyle/>
          <a:p>
            <a:r>
              <a:rPr kumimoji="1" lang="zh-CN" altLang="en-US" dirty="0">
                <a:latin typeface="+mj-lt"/>
                <a:ea typeface="微软雅黑" panose="020B0503020204020204" pitchFamily="34" charset="-122"/>
                <a:cs typeface="微软雅黑" panose="020B0503020204020204" pitchFamily="34" charset="-122"/>
              </a:rPr>
              <a:t>目录</a:t>
            </a:r>
            <a:endParaRPr kumimoji="1" lang="zh-CN" altLang="en-US" dirty="0">
              <a:latin typeface="+mj-lt"/>
              <a:ea typeface="微软雅黑" panose="020B0503020204020204" pitchFamily="34" charset="-122"/>
              <a:cs typeface="微软雅黑" panose="020B0503020204020204" pitchFamily="34" charset="-122"/>
            </a:endParaRPr>
          </a:p>
        </p:txBody>
      </p:sp>
      <p:sp>
        <p:nvSpPr>
          <p:cNvPr id="13" name="AutoShape 17"/>
          <p:cNvSpPr>
            <a:spLocks noChangeArrowheads="1"/>
          </p:cNvSpPr>
          <p:nvPr/>
        </p:nvSpPr>
        <p:spPr bwMode="auto">
          <a:xfrm>
            <a:off x="4000531" y="131304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机器学习与</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Scikit-learn</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 name="Oval 15"/>
          <p:cNvSpPr>
            <a:spLocks noChangeArrowheads="1"/>
          </p:cNvSpPr>
          <p:nvPr/>
        </p:nvSpPr>
        <p:spPr bwMode="auto">
          <a:xfrm>
            <a:off x="2928857" y="231550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1" name="AutoShape 17"/>
          <p:cNvSpPr>
            <a:spLocks noChangeArrowheads="1"/>
          </p:cNvSpPr>
          <p:nvPr/>
        </p:nvSpPr>
        <p:spPr bwMode="auto">
          <a:xfrm>
            <a:off x="4012432"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决策树分类模型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2" name="Oval 15"/>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8" name="AutoShape 17"/>
          <p:cNvSpPr>
            <a:spLocks noChangeArrowheads="1"/>
          </p:cNvSpPr>
          <p:nvPr/>
        </p:nvSpPr>
        <p:spPr bwMode="auto">
          <a:xfrm>
            <a:off x="4012432"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9" name="Oval 15"/>
          <p:cNvSpPr>
            <a:spLocks noChangeArrowheads="1"/>
          </p:cNvSpPr>
          <p:nvPr/>
        </p:nvSpPr>
        <p:spPr bwMode="auto">
          <a:xfrm>
            <a:off x="2904947" y="433344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AutoShape 17"/>
          <p:cNvSpPr>
            <a:spLocks noChangeArrowheads="1"/>
          </p:cNvSpPr>
          <p:nvPr/>
        </p:nvSpPr>
        <p:spPr bwMode="auto">
          <a:xfrm>
            <a:off x="4012860" y="525180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聚类</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内容占位符 1"/>
          <p:cNvSpPr>
            <a:spLocks noGrp="1"/>
          </p:cNvSpPr>
          <p:nvPr>
            <p:ph idx="1"/>
          </p:nvPr>
        </p:nvSpPr>
        <p:spPr>
          <a:xfrm>
            <a:off x="460375" y="1106488"/>
            <a:ext cx="11107738" cy="4370387"/>
          </a:xfrm>
        </p:spPr>
        <p:txBody>
          <a:bodyPr wrap="square" lIns="91440" tIns="45720" rIns="91440" bIns="45720" anchor="t"/>
          <a:lstStyle/>
          <a:p>
            <a:pPr marL="361950" indent="-361950">
              <a:buClr>
                <a:srgbClr val="032089"/>
              </a:buClr>
              <a:buFont typeface="Wingdings" panose="05000000000000000000" pitchFamily="2" charset="2"/>
            </a:pPr>
            <a:r>
              <a:rPr kumimoji="1" lang="zh-CN" altLang="zh-CN" b="1" dirty="0">
                <a:latin typeface="Times New Roman" panose="02020603050405020304" pitchFamily="18" charset="0"/>
                <a:ea typeface="微软雅黑" panose="020B0503020204020204" pitchFamily="34" charset="-122"/>
                <a:cs typeface="宋体" panose="02010600030101010101" pitchFamily="2" charset="-122"/>
              </a:rPr>
              <a:t>决策树</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是用于分类和预测的主要技术之一，决策树学习是以实例为基础的归纳学习算法，它着眼于从一组无次序、无规则的实例中推理出以决策树表示的分类规则。</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pP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构造决策树的目的是找出</a:t>
            </a:r>
            <a:r>
              <a:rPr kumimoji="1" lang="zh-CN" altLang="zh-CN" b="1" dirty="0">
                <a:latin typeface="Times New Roman" panose="02020603050405020304" pitchFamily="18" charset="0"/>
                <a:ea typeface="微软雅黑" panose="020B0503020204020204" pitchFamily="34" charset="-122"/>
                <a:cs typeface="宋体" panose="02010600030101010101" pitchFamily="2" charset="-122"/>
              </a:rPr>
              <a:t>属性和类别</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间的关系，用它来预测将来未知类别的记录的类别。</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pP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它采用</a:t>
            </a:r>
            <a:r>
              <a:rPr kumimoji="1" lang="zh-CN" altLang="zh-CN" b="1" dirty="0">
                <a:latin typeface="Times New Roman" panose="02020603050405020304" pitchFamily="18" charset="0"/>
                <a:ea typeface="微软雅黑" panose="020B0503020204020204" pitchFamily="34" charset="-122"/>
                <a:cs typeface="宋体" panose="02010600030101010101" pitchFamily="2" charset="-122"/>
              </a:rPr>
              <a:t>自顶向下的递归</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方式，在决策树的内部节点进行属性的比较，并根据不同属性值判断从该节点向下的分支，在决策树的叶节点得到结论。</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pP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常见的算法包括：分类及回归树， ID3， C4.5，随机森林（Random Forest），</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CART</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pP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pP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决策数有两大优点：1）决策树模型可以读性好，具有描述性，有助于人工分析；2）效率高，决策树只需要一次构建，反复使用，每一次预测的最大计算次数不超过决策树的深度。</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p:txBody>
      </p:sp>
      <p:sp>
        <p:nvSpPr>
          <p:cNvPr id="195586"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、决策树分类简介</a:t>
            </a:r>
            <a:endParaRPr kumimoji="1" lang="zh-CN" altLang="en-US" dirty="0">
              <a:latin typeface="+mj-lt"/>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、决策树分类简介</a:t>
            </a:r>
            <a:endParaRPr kumimoji="1" lang="zh-CN" altLang="en-US" dirty="0">
              <a:latin typeface="+mj-lt"/>
              <a:ea typeface="微软雅黑" panose="020B0503020204020204" pitchFamily="34" charset="-122"/>
              <a:cs typeface="微软雅黑" panose="020B0503020204020204" pitchFamily="34" charset="-122"/>
            </a:endParaRPr>
          </a:p>
        </p:txBody>
      </p:sp>
      <p:pic>
        <p:nvPicPr>
          <p:cNvPr id="196610" name="图片 2"/>
          <p:cNvPicPr>
            <a:picLocks noChangeAspect="1"/>
          </p:cNvPicPr>
          <p:nvPr/>
        </p:nvPicPr>
        <p:blipFill>
          <a:blip r:embed="rId1"/>
          <a:stretch>
            <a:fillRect/>
          </a:stretch>
        </p:blipFill>
        <p:spPr>
          <a:xfrm>
            <a:off x="3997325" y="887413"/>
            <a:ext cx="4752975" cy="4418012"/>
          </a:xfrm>
          <a:prstGeom prst="rect">
            <a:avLst/>
          </a:prstGeom>
          <a:noFill/>
          <a:ln w="9525">
            <a:noFill/>
          </a:ln>
        </p:spPr>
      </p:pic>
      <p:sp>
        <p:nvSpPr>
          <p:cNvPr id="196611" name="文本框 3"/>
          <p:cNvSpPr txBox="1"/>
          <p:nvPr/>
        </p:nvSpPr>
        <p:spPr>
          <a:xfrm>
            <a:off x="381318" y="954723"/>
            <a:ext cx="3322637" cy="258445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女儿：多大年纪了？</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母亲：26。</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女儿：长的帅不帅？</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母亲：挺帅的。</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女儿：收入高不？</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母亲：不算很高，中等情况。</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女儿：是公务员不？</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母亲：是，在税务局上班呢。</a:t>
            </a:r>
            <a:endParaRPr lang="zh-CN" altLang="en-US" b="1">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      女儿：那好，我去见见。</a:t>
            </a:r>
            <a:endParaRPr lang="zh-CN" altLang="en-US" b="1">
              <a:latin typeface="Arial" panose="020B0604020202020204" pitchFamily="34" charset="0"/>
              <a:ea typeface="宋体" panose="02010600030101010101" pitchFamily="2" charset="-122"/>
            </a:endParaRPr>
          </a:p>
        </p:txBody>
      </p:sp>
      <p:sp>
        <p:nvSpPr>
          <p:cNvPr id="196612" name="文本框 4"/>
          <p:cNvSpPr txBox="1"/>
          <p:nvPr/>
        </p:nvSpPr>
        <p:spPr>
          <a:xfrm>
            <a:off x="8831580" y="955040"/>
            <a:ext cx="3152775" cy="3733165"/>
          </a:xfrm>
          <a:prstGeom prst="rect">
            <a:avLst/>
          </a:prstGeom>
          <a:noFill/>
          <a:ln w="9525">
            <a:noFill/>
          </a:ln>
        </p:spPr>
        <p:txBody>
          <a:bodyPr wrap="square" anchor="t">
            <a:noAutofit/>
          </a:bodyPr>
          <a:lstStyle/>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这个女孩的决策过程就是典型的分类树决策。相当于通过年龄、长相、收入和是否公务员对将男人分为两个类别：见和不见。</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       假设这个女孩对男人的要求是：30岁以下、长相中等以上并且是高收入者或中等以上收入的公务员，那么这个可以用下图表示女孩的决策逻辑。</a:t>
            </a:r>
            <a:endParaRPr lang="zh-CN" altLang="en-US">
              <a:latin typeface="Arial" panose="020B0604020202020204" pitchFamily="34" charset="0"/>
              <a:ea typeface="宋体" panose="02010600030101010101" pitchFamily="2" charset="-122"/>
            </a:endParaRPr>
          </a:p>
        </p:txBody>
      </p:sp>
      <p:sp>
        <p:nvSpPr>
          <p:cNvPr id="2" name="文本框 1"/>
          <p:cNvSpPr txBox="1"/>
          <p:nvPr/>
        </p:nvSpPr>
        <p:spPr>
          <a:xfrm>
            <a:off x="0" y="5167630"/>
            <a:ext cx="11984990" cy="1476375"/>
          </a:xfrm>
          <a:prstGeom prst="rect">
            <a:avLst/>
          </a:prstGeom>
          <a:noFill/>
        </p:spPr>
        <p:txBody>
          <a:bodyPr wrap="square" rtlCol="0" anchor="t">
            <a:spAutoFit/>
          </a:bodyPr>
          <a:lstStyle/>
          <a:p>
            <a:endParaRPr lang="zh-CN" altLang="en-US"/>
          </a:p>
          <a:p>
            <a:r>
              <a:rPr lang="zh-CN" altLang="en-US"/>
              <a:t>决策树：是一个树结构（可以是二叉树或非二叉树）。其每个</a:t>
            </a:r>
            <a:r>
              <a:rPr lang="zh-CN" altLang="en-US">
                <a:solidFill>
                  <a:srgbClr val="FF0000"/>
                </a:solidFill>
              </a:rPr>
              <a:t>非叶节点</a:t>
            </a:r>
            <a:r>
              <a:rPr lang="zh-CN" altLang="en-US"/>
              <a:t>表示一个特征属性上的</a:t>
            </a:r>
            <a:r>
              <a:rPr lang="zh-CN" altLang="en-US">
                <a:solidFill>
                  <a:srgbClr val="FF0000"/>
                </a:solidFill>
              </a:rPr>
              <a:t>判断条件</a:t>
            </a:r>
            <a:r>
              <a:rPr lang="zh-CN" altLang="en-US"/>
              <a:t>，每个</a:t>
            </a:r>
            <a:r>
              <a:rPr lang="zh-CN" altLang="en-US">
                <a:solidFill>
                  <a:srgbClr val="FF0000"/>
                </a:solidFill>
              </a:rPr>
              <a:t>分支</a:t>
            </a:r>
            <a:r>
              <a:rPr lang="zh-CN" altLang="en-US"/>
              <a:t>代表这个特征属性在某个</a:t>
            </a:r>
            <a:r>
              <a:rPr lang="zh-CN" altLang="en-US">
                <a:solidFill>
                  <a:srgbClr val="FF0000"/>
                </a:solidFill>
              </a:rPr>
              <a:t>值域上的输出</a:t>
            </a:r>
            <a:r>
              <a:rPr lang="zh-CN" altLang="en-US"/>
              <a:t>，而每个</a:t>
            </a:r>
            <a:r>
              <a:rPr lang="zh-CN" altLang="en-US">
                <a:solidFill>
                  <a:srgbClr val="FF0000"/>
                </a:solidFill>
              </a:rPr>
              <a:t>叶节点存放一个类别</a:t>
            </a:r>
            <a:r>
              <a:rPr lang="zh-CN" altLang="en-US"/>
              <a:t>。使用决策树进行决策的过程就是从根节点开始，测试待分类项中相应的特征属性，并按照其值选择输出分支，直到到达叶子节点，将叶子节点存放的类别作为决策结果。</a:t>
            </a:r>
            <a:endParaRPr lang="zh-CN" altLang="en-US"/>
          </a:p>
        </p:txBody>
      </p:sp>
      <p:sp>
        <p:nvSpPr>
          <p:cNvPr id="3" name="文本框 2"/>
          <p:cNvSpPr txBox="1"/>
          <p:nvPr/>
        </p:nvSpPr>
        <p:spPr>
          <a:xfrm>
            <a:off x="128905" y="4024630"/>
            <a:ext cx="3651885" cy="922020"/>
          </a:xfrm>
          <a:prstGeom prst="rect">
            <a:avLst/>
          </a:prstGeom>
          <a:noFill/>
        </p:spPr>
        <p:txBody>
          <a:bodyPr wrap="square" rtlCol="0" anchor="t">
            <a:spAutoFit/>
          </a:bodyPr>
          <a:lstStyle/>
          <a:p>
            <a:r>
              <a:rPr lang="zh-CN" altLang="en-US">
                <a:sym typeface="+mn-ea"/>
              </a:rPr>
              <a:t>决策树分类算法的关键就是根据“先验数据”构造一棵最佳的决策树，用以预测未知数据的类别 </a:t>
            </a:r>
            <a:endParaRPr lang="zh-CN" altLang="en-U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、决策树分类简介</a:t>
            </a:r>
            <a:endParaRPr kumimoji="1" lang="zh-CN" altLang="en-US" dirty="0">
              <a:latin typeface="+mj-lt"/>
              <a:ea typeface="微软雅黑" panose="020B0503020204020204" pitchFamily="34" charset="-122"/>
              <a:cs typeface="微软雅黑" panose="020B0503020204020204" pitchFamily="34" charset="-122"/>
            </a:endParaRPr>
          </a:p>
        </p:txBody>
      </p:sp>
      <p:sp>
        <p:nvSpPr>
          <p:cNvPr id="197634" name="文本框 3"/>
          <p:cNvSpPr txBox="1"/>
          <p:nvPr/>
        </p:nvSpPr>
        <p:spPr>
          <a:xfrm>
            <a:off x="256540" y="957580"/>
            <a:ext cx="6296025" cy="6247130"/>
          </a:xfrm>
          <a:prstGeom prst="rect">
            <a:avLst/>
          </a:prstGeom>
          <a:noFill/>
          <a:ln w="9525">
            <a:noFill/>
          </a:ln>
        </p:spPr>
        <p:txBody>
          <a:bodyPr wrap="square" anchor="t">
            <a:spAutoFit/>
          </a:bodyPr>
          <a:lstStyle/>
          <a:p>
            <a:r>
              <a:rPr lang="en-US" altLang="zh-CN" sz="1600" dirty="0">
                <a:latin typeface="Arial" panose="020B0604020202020204" pitchFamily="34" charset="0"/>
                <a:ea typeface="宋体" panose="02010600030101010101" pitchFamily="2" charset="-122"/>
              </a:rPr>
              <a:t>      </a:t>
            </a:r>
            <a:r>
              <a:rPr lang="zh-CN" altLang="zh-CN" sz="1600" dirty="0">
                <a:latin typeface="Arial" panose="020B0604020202020204" pitchFamily="34" charset="0"/>
                <a:ea typeface="宋体" panose="02010600030101010101" pitchFamily="2" charset="-122"/>
              </a:rPr>
              <a:t>决策树的评价所用的定量考察方法为计算每种划分情况的信息熵增益。熵即混乱、无序的状态。</a:t>
            </a:r>
            <a:r>
              <a:rPr lang="en-US" altLang="zh-CN" sz="1600" dirty="0">
                <a:latin typeface="Arial" panose="020B0604020202020204" pitchFamily="34" charset="0"/>
                <a:ea typeface="宋体" panose="02010600030101010101" pitchFamily="2" charset="-122"/>
              </a:rPr>
              <a:t>H=-p*log</a:t>
            </a:r>
            <a:r>
              <a:rPr lang="en-US" altLang="zh-CN" sz="1600" baseline="-25000" dirty="0">
                <a:latin typeface="Arial" panose="020B0604020202020204" pitchFamily="34" charset="0"/>
                <a:ea typeface="宋体" panose="02010600030101010101" pitchFamily="2" charset="-122"/>
              </a:rPr>
              <a:t>2</a:t>
            </a:r>
            <a:r>
              <a:rPr lang="en-US" altLang="zh-CN" sz="1600" dirty="0">
                <a:latin typeface="Arial" panose="020B0604020202020204" pitchFamily="34" charset="0"/>
                <a:ea typeface="宋体" panose="02010600030101010101" pitchFamily="2" charset="-122"/>
              </a:rPr>
              <a:t>P</a:t>
            </a:r>
            <a:endParaRPr lang="en-US" altLang="zh-CN" sz="1600" dirty="0">
              <a:latin typeface="Arial" panose="020B0604020202020204" pitchFamily="34" charset="0"/>
              <a:ea typeface="宋体" panose="02010600030101010101" pitchFamily="2" charset="-122"/>
            </a:endParaRPr>
          </a:p>
          <a:p>
            <a:endParaRPr lang="en-US" altLang="zh-CN"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右图中要构建苹果分类的决策树，</a:t>
            </a:r>
            <a:r>
              <a:rPr lang="en-US" altLang="zh-CN" sz="1600" dirty="0">
                <a:latin typeface="Arial" panose="020B0604020202020204" pitchFamily="34" charset="0"/>
                <a:ea typeface="宋体" panose="02010600030101010101" pitchFamily="2" charset="-122"/>
              </a:rPr>
              <a:t>P</a:t>
            </a:r>
            <a:r>
              <a:rPr lang="zh-CN" altLang="en-US" sz="1600" dirty="0">
                <a:latin typeface="Arial" panose="020B0604020202020204" pitchFamily="34" charset="0"/>
                <a:ea typeface="宋体" panose="02010600030101010101" pitchFamily="2" charset="-122"/>
              </a:rPr>
              <a:t>为是否好苹果的概率。</a:t>
            </a:r>
            <a:endParaRPr lang="zh-CN" altLang="en-US" sz="1600" dirty="0">
              <a:latin typeface="Arial" panose="020B0604020202020204" pitchFamily="34" charset="0"/>
              <a:ea typeface="宋体" panose="02010600030101010101" pitchFamily="2" charset="-122"/>
            </a:endParaRPr>
          </a:p>
          <a:p>
            <a:r>
              <a:rPr lang="en-US" altLang="zh-CN" sz="1600" dirty="0">
                <a:latin typeface="Arial" panose="020B0604020202020204" pitchFamily="34" charset="0"/>
                <a:ea typeface="宋体" panose="02010600030101010101" pitchFamily="2" charset="-122"/>
              </a:rPr>
              <a:t>1</a:t>
            </a:r>
            <a:r>
              <a:rPr lang="zh-CN" altLang="en-US" sz="1600" dirty="0">
                <a:latin typeface="Arial" panose="020B0604020202020204" pitchFamily="34" charset="0"/>
                <a:ea typeface="宋体" panose="02010600030101010101" pitchFamily="2" charset="-122"/>
              </a:rPr>
              <a:t>）未分类前</a:t>
            </a:r>
            <a:r>
              <a:rPr lang="en-US" altLang="zh-CN" sz="1600" dirty="0">
                <a:latin typeface="Arial" panose="020B0604020202020204" pitchFamily="34" charset="0"/>
                <a:ea typeface="宋体" panose="02010600030101010101" pitchFamily="2" charset="-122"/>
              </a:rPr>
              <a:t>:H= -(1/2 * log</a:t>
            </a:r>
            <a:r>
              <a:rPr lang="en-US" altLang="zh-CN" sz="1600" baseline="-25000" dirty="0">
                <a:latin typeface="Arial" panose="020B0604020202020204" pitchFamily="34" charset="0"/>
                <a:ea typeface="宋体" panose="02010600030101010101" pitchFamily="2" charset="-122"/>
              </a:rPr>
              <a:t>2</a:t>
            </a:r>
            <a:r>
              <a:rPr lang="en-US" altLang="zh-CN" sz="1600" dirty="0">
                <a:latin typeface="Arial" panose="020B0604020202020204" pitchFamily="34" charset="0"/>
                <a:ea typeface="宋体" panose="02010600030101010101" pitchFamily="2" charset="-122"/>
              </a:rPr>
              <a:t>(1/2) + 1/2 * log</a:t>
            </a:r>
            <a:r>
              <a:rPr lang="en-US" altLang="zh-CN" sz="1600" baseline="-25000" dirty="0">
                <a:latin typeface="Arial" panose="020B0604020202020204" pitchFamily="34" charset="0"/>
                <a:ea typeface="宋体" panose="02010600030101010101" pitchFamily="2" charset="-122"/>
              </a:rPr>
              <a:t>2</a:t>
            </a:r>
            <a:r>
              <a:rPr lang="en-US" altLang="zh-CN" sz="1600" dirty="0">
                <a:latin typeface="Arial" panose="020B0604020202020204" pitchFamily="34" charset="0"/>
                <a:ea typeface="宋体" panose="02010600030101010101" pitchFamily="2" charset="-122"/>
              </a:rPr>
              <a:t>(1/2)) = 1</a:t>
            </a:r>
            <a:endParaRPr lang="en-US" altLang="zh-CN" sz="1600" dirty="0">
              <a:latin typeface="Arial" panose="020B0604020202020204" pitchFamily="34" charset="0"/>
              <a:ea typeface="宋体" panose="02010600030101010101" pitchFamily="2" charset="-122"/>
            </a:endParaRPr>
          </a:p>
          <a:p>
            <a:r>
              <a:rPr lang="en-US" altLang="zh-CN" sz="1600" b="1" dirty="0">
                <a:solidFill>
                  <a:srgbClr val="FF0000"/>
                </a:solidFill>
                <a:latin typeface="Arial" panose="020B0604020202020204" pitchFamily="34" charset="0"/>
                <a:ea typeface="宋体" panose="02010600030101010101" pitchFamily="2" charset="-122"/>
              </a:rPr>
              <a:t>信息熵为1表示当前处于最混乱，最无序的状态。</a:t>
            </a:r>
            <a:endParaRPr lang="en-US" altLang="zh-CN" sz="1600" dirty="0">
              <a:latin typeface="Arial" panose="020B0604020202020204" pitchFamily="34" charset="0"/>
              <a:ea typeface="宋体" panose="02010600030101010101" pitchFamily="2" charset="-122"/>
            </a:endParaRPr>
          </a:p>
          <a:p>
            <a:endParaRPr lang="en-US" altLang="zh-CN" sz="1600" dirty="0">
              <a:latin typeface="Arial" panose="020B0604020202020204" pitchFamily="34" charset="0"/>
              <a:ea typeface="宋体" panose="02010600030101010101" pitchFamily="2" charset="-122"/>
            </a:endParaRPr>
          </a:p>
          <a:p>
            <a:r>
              <a:rPr lang="en-US" altLang="zh-CN" sz="1600" dirty="0">
                <a:latin typeface="Arial" panose="020B0604020202020204" pitchFamily="34" charset="0"/>
                <a:ea typeface="宋体" panose="02010600030101010101" pitchFamily="2" charset="-122"/>
              </a:rPr>
              <a:t>2</a:t>
            </a:r>
            <a:r>
              <a:rPr lang="zh-CN" altLang="en-US" sz="1600" dirty="0">
                <a:latin typeface="Arial" panose="020B0604020202020204" pitchFamily="34" charset="0"/>
                <a:ea typeface="宋体" panose="02010600030101010101" pitchFamily="2" charset="-122"/>
              </a:rPr>
              <a:t>）如按颜色分类：</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0，1叶子节点有2个正例，0个负例。</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信息熵为：e1 = -(2/2 * </a:t>
            </a:r>
            <a:r>
              <a:rPr lang="en-US" altLang="zh-CN" sz="1600" dirty="0">
                <a:latin typeface="Arial" panose="020B0604020202020204" pitchFamily="34" charset="0"/>
                <a:ea typeface="宋体" panose="02010600030101010101" pitchFamily="2" charset="-122"/>
                <a:sym typeface="黑体" panose="02010609060101010101" pitchFamily="49" charset="-122"/>
              </a:rPr>
              <a:t> 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(2/2) + 0/2 * </a:t>
            </a:r>
            <a:r>
              <a:rPr lang="en-US" altLang="zh-CN" sz="1600" dirty="0">
                <a:latin typeface="Arial" panose="020B0604020202020204" pitchFamily="34" charset="0"/>
                <a:ea typeface="宋体" panose="02010600030101010101" pitchFamily="2" charset="-122"/>
                <a:sym typeface="黑体" panose="02010609060101010101" pitchFamily="49" charset="-122"/>
              </a:rPr>
              <a:t> 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(0/2)) = 0。</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2，3叶子节点有0个正例，2个负例。</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信息熵为：e2 = -(0/2 * </a:t>
            </a:r>
            <a:r>
              <a:rPr lang="en-US" altLang="zh-CN" sz="1600" dirty="0">
                <a:latin typeface="Arial" panose="020B0604020202020204" pitchFamily="34" charset="0"/>
                <a:ea typeface="宋体" panose="02010600030101010101" pitchFamily="2" charset="-122"/>
                <a:sym typeface="黑体" panose="02010609060101010101" pitchFamily="49" charset="-122"/>
              </a:rPr>
              <a:t> 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(0/2) + 2/2 * </a:t>
            </a:r>
            <a:r>
              <a:rPr lang="en-US" altLang="zh-CN" sz="1600" dirty="0">
                <a:latin typeface="Arial" panose="020B0604020202020204" pitchFamily="34" charset="0"/>
                <a:ea typeface="宋体" panose="02010600030101010101" pitchFamily="2" charset="-122"/>
                <a:sym typeface="黑体" panose="02010609060101010101" pitchFamily="49" charset="-122"/>
              </a:rPr>
              <a:t> 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(2/2)) = 0。</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E = e1*2/4 + e2*2/4 = 0。</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信息熵增益G（</a:t>
            </a:r>
            <a:r>
              <a:rPr lang="en-US" altLang="zh-CN" sz="1600" dirty="0">
                <a:latin typeface="Arial" panose="020B0604020202020204" pitchFamily="34" charset="0"/>
                <a:ea typeface="宋体" panose="02010600030101010101" pitchFamily="2" charset="-122"/>
              </a:rPr>
              <a:t>H</a:t>
            </a:r>
            <a:r>
              <a:rPr lang="zh-CN" altLang="en-US" sz="1600" dirty="0">
                <a:latin typeface="Arial" panose="020B0604020202020204" pitchFamily="34" charset="0"/>
                <a:ea typeface="宋体" panose="02010600030101010101" pitchFamily="2" charset="-122"/>
              </a:rPr>
              <a:t>, A0）=</a:t>
            </a:r>
            <a:r>
              <a:rPr lang="en-US" altLang="zh-CN" sz="1600" dirty="0">
                <a:latin typeface="Arial" panose="020B0604020202020204" pitchFamily="34" charset="0"/>
                <a:ea typeface="宋体" panose="02010600030101010101" pitchFamily="2" charset="-122"/>
              </a:rPr>
              <a:t>H</a:t>
            </a:r>
            <a:r>
              <a:rPr lang="zh-CN" altLang="en-US" sz="1600" dirty="0">
                <a:latin typeface="Arial" panose="020B0604020202020204" pitchFamily="34" charset="0"/>
                <a:ea typeface="宋体" panose="02010600030101010101" pitchFamily="2" charset="-122"/>
              </a:rPr>
              <a:t> - E = 1 - 0 = 1.</a:t>
            </a:r>
            <a:endParaRPr lang="zh-CN" altLang="en-US" sz="1600" dirty="0">
              <a:latin typeface="Arial" panose="020B0604020202020204" pitchFamily="34" charset="0"/>
              <a:ea typeface="宋体" panose="02010600030101010101" pitchFamily="2" charset="-122"/>
            </a:endParaRPr>
          </a:p>
          <a:p>
            <a:endParaRPr lang="zh-CN" altLang="en-US" sz="1600" dirty="0">
              <a:latin typeface="Arial" panose="020B0604020202020204" pitchFamily="34" charset="0"/>
              <a:ea typeface="宋体" panose="02010600030101010101" pitchFamily="2" charset="-122"/>
            </a:endParaRPr>
          </a:p>
          <a:p>
            <a:r>
              <a:rPr lang="en-US" altLang="zh-CN" sz="1600" dirty="0">
                <a:latin typeface="Arial" panose="020B0604020202020204" pitchFamily="34" charset="0"/>
                <a:ea typeface="宋体" panose="02010600030101010101" pitchFamily="2" charset="-122"/>
              </a:rPr>
              <a:t>3</a:t>
            </a:r>
            <a:r>
              <a:rPr lang="zh-CN" altLang="en-US" sz="1600" dirty="0">
                <a:latin typeface="Arial" panose="020B0604020202020204" pitchFamily="34" charset="0"/>
                <a:ea typeface="宋体" panose="02010600030101010101" pitchFamily="2" charset="-122"/>
              </a:rPr>
              <a:t>）如先选大小分类：</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0，2子节点有1个正例，1个负例。</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信息熵为：e1 = -(1/2 * </a:t>
            </a:r>
            <a:r>
              <a:rPr lang="en-US" altLang="zh-CN" sz="1600" dirty="0">
                <a:latin typeface="Arial" panose="020B0604020202020204" pitchFamily="34" charset="0"/>
                <a:ea typeface="宋体" panose="02010600030101010101" pitchFamily="2" charset="-122"/>
                <a:sym typeface="黑体" panose="02010609060101010101" pitchFamily="49" charset="-122"/>
              </a:rPr>
              <a:t>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(1/2) + 1/2 * </a:t>
            </a:r>
            <a:r>
              <a:rPr lang="en-US" altLang="zh-CN" sz="1600" dirty="0">
                <a:latin typeface="Arial" panose="020B0604020202020204" pitchFamily="34" charset="0"/>
                <a:ea typeface="宋体" panose="02010600030101010101" pitchFamily="2" charset="-122"/>
                <a:sym typeface="黑体" panose="02010609060101010101" pitchFamily="49" charset="-122"/>
              </a:rPr>
              <a:t>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(1/2)) = 1。</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1，3子节点有1个正例，1个负例。</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信息熵为：e2 = -(1/2 * </a:t>
            </a:r>
            <a:r>
              <a:rPr lang="en-US" altLang="zh-CN" sz="1600" dirty="0">
                <a:latin typeface="Arial" panose="020B0604020202020204" pitchFamily="34" charset="0"/>
                <a:ea typeface="宋体" panose="02010600030101010101" pitchFamily="2" charset="-122"/>
                <a:sym typeface="黑体" panose="02010609060101010101" pitchFamily="49" charset="-122"/>
              </a:rPr>
              <a:t>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(1/2) + 1/2 * </a:t>
            </a:r>
            <a:r>
              <a:rPr lang="en-US" altLang="zh-CN" sz="1600" dirty="0">
                <a:latin typeface="Arial" panose="020B0604020202020204" pitchFamily="34" charset="0"/>
                <a:ea typeface="宋体" panose="02010600030101010101" pitchFamily="2" charset="-122"/>
                <a:sym typeface="黑体" panose="02010609060101010101" pitchFamily="49" charset="-122"/>
              </a:rPr>
              <a:t>log</a:t>
            </a:r>
            <a:r>
              <a:rPr lang="en-US" altLang="zh-CN" sz="1600" baseline="-25000" dirty="0">
                <a:latin typeface="Arial" panose="020B0604020202020204" pitchFamily="34" charset="0"/>
                <a:ea typeface="宋体" panose="02010600030101010101" pitchFamily="2" charset="-122"/>
                <a:sym typeface="黑体" panose="02010609060101010101" pitchFamily="49" charset="-122"/>
              </a:rPr>
              <a:t>2</a:t>
            </a:r>
            <a:r>
              <a:rPr lang="zh-CN" altLang="en-US" sz="1600" dirty="0">
                <a:latin typeface="Arial" panose="020B0604020202020204" pitchFamily="34" charset="0"/>
                <a:ea typeface="宋体" panose="02010600030101010101" pitchFamily="2" charset="-122"/>
              </a:rPr>
              <a:t>(1/2)) = 1。</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E = e1*2/4 + e2*2/4 = 1。</a:t>
            </a:r>
            <a:endParaRPr lang="zh-CN" altLang="en-US" sz="1600" dirty="0">
              <a:latin typeface="Arial" panose="020B0604020202020204" pitchFamily="34" charset="0"/>
              <a:ea typeface="宋体" panose="02010600030101010101" pitchFamily="2" charset="-122"/>
            </a:endParaRPr>
          </a:p>
          <a:p>
            <a:r>
              <a:rPr lang="zh-CN" altLang="en-US" sz="1600" dirty="0">
                <a:latin typeface="Arial" panose="020B0604020202020204" pitchFamily="34" charset="0"/>
                <a:ea typeface="宋体" panose="02010600030101010101" pitchFamily="2" charset="-122"/>
              </a:rPr>
              <a:t>信息熵增益G（</a:t>
            </a:r>
            <a:r>
              <a:rPr lang="en-US" altLang="zh-CN" sz="1600" dirty="0">
                <a:latin typeface="Arial" panose="020B0604020202020204" pitchFamily="34" charset="0"/>
                <a:ea typeface="宋体" panose="02010600030101010101" pitchFamily="2" charset="-122"/>
              </a:rPr>
              <a:t>H</a:t>
            </a:r>
            <a:r>
              <a:rPr lang="zh-CN" altLang="en-US" sz="1600" dirty="0">
                <a:latin typeface="Arial" panose="020B0604020202020204" pitchFamily="34" charset="0"/>
                <a:ea typeface="宋体" panose="02010600030101010101" pitchFamily="2" charset="-122"/>
              </a:rPr>
              <a:t>, A1）=</a:t>
            </a:r>
            <a:r>
              <a:rPr lang="en-US" altLang="zh-CN" sz="1600" dirty="0">
                <a:latin typeface="Arial" panose="020B0604020202020204" pitchFamily="34" charset="0"/>
                <a:ea typeface="宋体" panose="02010600030101010101" pitchFamily="2" charset="-122"/>
              </a:rPr>
              <a:t>H</a:t>
            </a:r>
            <a:r>
              <a:rPr lang="zh-CN" altLang="en-US" sz="1600" dirty="0">
                <a:latin typeface="Arial" panose="020B0604020202020204" pitchFamily="34" charset="0"/>
                <a:ea typeface="宋体" panose="02010600030101010101" pitchFamily="2" charset="-122"/>
              </a:rPr>
              <a:t> - E = 1 - 1 = 0. 也就是说分了跟没分一样！</a:t>
            </a:r>
            <a:endParaRPr lang="zh-CN" altLang="en-US" sz="1600" dirty="0">
              <a:latin typeface="Arial" panose="020B0604020202020204" pitchFamily="34" charset="0"/>
              <a:ea typeface="宋体" panose="02010600030101010101" pitchFamily="2" charset="-122"/>
            </a:endParaRPr>
          </a:p>
          <a:p>
            <a:endParaRPr lang="en-US" altLang="zh-CN" sz="1600" dirty="0">
              <a:latin typeface="Arial" panose="020B0604020202020204" pitchFamily="34" charset="0"/>
              <a:ea typeface="宋体" panose="02010600030101010101" pitchFamily="2" charset="-122"/>
            </a:endParaRPr>
          </a:p>
          <a:p>
            <a:endParaRPr lang="zh-CN" altLang="zh-CN" sz="1600" dirty="0">
              <a:latin typeface="Arial" panose="020B0604020202020204" pitchFamily="34" charset="0"/>
              <a:ea typeface="宋体" panose="02010600030101010101" pitchFamily="2" charset="-122"/>
            </a:endParaRPr>
          </a:p>
          <a:p>
            <a:endParaRPr lang="zh-CN" altLang="zh-CN" sz="1600" dirty="0">
              <a:latin typeface="Arial" panose="020B0604020202020204" pitchFamily="34" charset="0"/>
              <a:ea typeface="宋体" panose="02010600030101010101" pitchFamily="2" charset="-122"/>
            </a:endParaRPr>
          </a:p>
        </p:txBody>
      </p:sp>
      <p:pic>
        <p:nvPicPr>
          <p:cNvPr id="197635" name="图片 1"/>
          <p:cNvPicPr>
            <a:picLocks noChangeAspect="1"/>
          </p:cNvPicPr>
          <p:nvPr/>
        </p:nvPicPr>
        <p:blipFill>
          <a:blip r:embed="rId1"/>
          <a:stretch>
            <a:fillRect/>
          </a:stretch>
        </p:blipFill>
        <p:spPr>
          <a:xfrm>
            <a:off x="6442075" y="1022667"/>
            <a:ext cx="5778500" cy="4596493"/>
          </a:xfrm>
          <a:prstGeom prst="rect">
            <a:avLst/>
          </a:prstGeom>
          <a:noFill/>
          <a:ln w="9525">
            <a:noFill/>
          </a:ln>
        </p:spPr>
      </p:pic>
      <p:sp>
        <p:nvSpPr>
          <p:cNvPr id="197636" name="文本框 5"/>
          <p:cNvSpPr txBox="1"/>
          <p:nvPr/>
        </p:nvSpPr>
        <p:spPr>
          <a:xfrm>
            <a:off x="6730365" y="5619115"/>
            <a:ext cx="5321935" cy="1198880"/>
          </a:xfrm>
          <a:prstGeom prst="rect">
            <a:avLst/>
          </a:prstGeom>
          <a:noFill/>
          <a:ln w="9525">
            <a:noFill/>
          </a:ln>
        </p:spPr>
        <p:txBody>
          <a:bodyPr wrap="square" anchor="t">
            <a:spAutoFit/>
          </a:bodyPr>
          <a:lstStyle/>
          <a:p>
            <a:pPr indent="457200"/>
            <a:r>
              <a:rPr lang="en-US" altLang="zh-CN" dirty="0">
                <a:sym typeface="+mn-ea"/>
              </a:rPr>
              <a:t>如果经过某个选定的属性进行数据划分后的信息熵下降最多，则这个划分属性是最优选择 </a:t>
            </a:r>
            <a:endParaRPr lang="en-US" altLang="zh-CN" dirty="0">
              <a:latin typeface="Arial" panose="020B0604020202020204" pitchFamily="34" charset="0"/>
              <a:ea typeface="宋体" panose="02010600030101010101" pitchFamily="2" charset="-122"/>
            </a:endParaRPr>
          </a:p>
          <a:p>
            <a:pPr indent="457200"/>
            <a:r>
              <a:rPr lang="zh-CN" altLang="en-US" b="1" dirty="0">
                <a:latin typeface="Arial" panose="020B0604020202020204" pitchFamily="34" charset="0"/>
                <a:ea typeface="宋体" panose="02010600030101010101" pitchFamily="2" charset="-122"/>
              </a:rPr>
              <a:t>每次划分之前，我们只需要计算出信息熵增益最大的那种划分即可。</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2</a:t>
            </a:r>
            <a:r>
              <a:rPr kumimoji="1" lang="zh-CN" altLang="en-US" dirty="0">
                <a:latin typeface="+mj-lt"/>
                <a:ea typeface="微软雅黑" panose="020B0503020204020204" pitchFamily="34" charset="-122"/>
                <a:cs typeface="微软雅黑" panose="020B0503020204020204" pitchFamily="34" charset="-122"/>
              </a:rPr>
              <a:t>、决策树分类实例</a:t>
            </a:r>
            <a:endParaRPr kumimoji="1" lang="zh-CN" altLang="en-US" dirty="0">
              <a:latin typeface="+mj-lt"/>
              <a:ea typeface="微软雅黑" panose="020B0503020204020204" pitchFamily="34" charset="-122"/>
              <a:cs typeface="微软雅黑" panose="020B0503020204020204" pitchFamily="34" charset="-122"/>
            </a:endParaRPr>
          </a:p>
        </p:txBody>
      </p:sp>
      <p:pic>
        <p:nvPicPr>
          <p:cNvPr id="198659" name="图片 2"/>
          <p:cNvPicPr>
            <a:picLocks noChangeAspect="1"/>
          </p:cNvPicPr>
          <p:nvPr/>
        </p:nvPicPr>
        <p:blipFill>
          <a:blip r:embed="rId1"/>
          <a:stretch>
            <a:fillRect/>
          </a:stretch>
        </p:blipFill>
        <p:spPr>
          <a:xfrm>
            <a:off x="7092950" y="989013"/>
            <a:ext cx="5108575" cy="4654550"/>
          </a:xfrm>
          <a:prstGeom prst="rect">
            <a:avLst/>
          </a:prstGeom>
          <a:noFill/>
          <a:ln w="9525">
            <a:noFill/>
          </a:ln>
        </p:spPr>
      </p:pic>
      <p:sp>
        <p:nvSpPr>
          <p:cNvPr id="2" name="文本框 1"/>
          <p:cNvSpPr txBox="1"/>
          <p:nvPr/>
        </p:nvSpPr>
        <p:spPr>
          <a:xfrm>
            <a:off x="255905" y="1049655"/>
            <a:ext cx="6837680" cy="5692775"/>
          </a:xfrm>
          <a:prstGeom prst="rect">
            <a:avLst/>
          </a:prstGeom>
          <a:noFill/>
        </p:spPr>
        <p:txBody>
          <a:bodyPr wrap="square" rtlCol="0" anchor="t">
            <a:spAutoFit/>
          </a:bodyPr>
          <a:lstStyle/>
          <a:p>
            <a:r>
              <a:rPr lang="en-US" altLang="zh-CN" sz="1400" b="1" dirty="0">
                <a:solidFill>
                  <a:srgbClr val="0000FF"/>
                </a:solidFill>
                <a:highlight>
                  <a:srgbClr val="FFFFFF"/>
                </a:highlight>
                <a:sym typeface="+mn-ea"/>
              </a:rPr>
              <a:t>from</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sklearn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datasets</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load_iris</a:t>
            </a:r>
            <a:r>
              <a:rPr lang="en-US" altLang="zh-CN" sz="1400" dirty="0">
                <a:solidFill>
                  <a:srgbClr val="000000"/>
                </a:solidFill>
                <a:highlight>
                  <a:srgbClr val="FFFFFF"/>
                </a:highlight>
                <a:sym typeface="+mn-ea"/>
              </a:rPr>
              <a:t>   </a:t>
            </a:r>
            <a:endParaRPr lang="en-US" altLang="zh-CN" sz="1400" dirty="0">
              <a:solidFill>
                <a:srgbClr val="000000"/>
              </a:solidFill>
              <a:highlight>
                <a:srgbClr val="FFFFFF"/>
              </a:highlight>
              <a:sym typeface="+mn-ea"/>
            </a:endParaRPr>
          </a:p>
          <a:p>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numpy</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as</a:t>
            </a:r>
            <a:r>
              <a:rPr lang="en-US" altLang="zh-CN" sz="1400" dirty="0">
                <a:solidFill>
                  <a:srgbClr val="000000"/>
                </a:solidFill>
                <a:highlight>
                  <a:srgbClr val="FFFFFF"/>
                </a:highlight>
                <a:sym typeface="+mn-ea"/>
              </a:rPr>
              <a:t> np  </a:t>
            </a:r>
            <a:endParaRPr lang="en-US" altLang="zh-CN" sz="1400" dirty="0">
              <a:solidFill>
                <a:srgbClr val="000000"/>
              </a:solidFill>
              <a:highlight>
                <a:srgbClr val="FFFFFF"/>
              </a:highlight>
              <a:sym typeface="+mn-ea"/>
            </a:endParaRPr>
          </a:p>
          <a:p>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matplotlib</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pyplot</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as</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plt</a:t>
            </a:r>
            <a:r>
              <a:rPr lang="en-US" altLang="zh-CN" sz="1400" dirty="0">
                <a:solidFill>
                  <a:srgbClr val="000000"/>
                </a:solidFill>
                <a:highlight>
                  <a:srgbClr val="FFFFFF"/>
                </a:highlight>
                <a:sym typeface="+mn-ea"/>
              </a:rPr>
              <a:t>  </a:t>
            </a:r>
            <a:endParaRPr lang="en-US" altLang="zh-CN" sz="1400" dirty="0">
              <a:solidFill>
                <a:srgbClr val="000000"/>
              </a:solidFill>
              <a:highlight>
                <a:srgbClr val="FFFFFF"/>
              </a:highlight>
              <a:sym typeface="+mn-ea"/>
            </a:endParaRPr>
          </a:p>
          <a:p>
            <a:r>
              <a:rPr lang="en-US" altLang="zh-CN" sz="1400" b="1" dirty="0">
                <a:solidFill>
                  <a:srgbClr val="0000FF"/>
                </a:solidFill>
                <a:highlight>
                  <a:srgbClr val="FFFFFF"/>
                </a:highlight>
                <a:sym typeface="+mn-ea"/>
              </a:rPr>
              <a:t>from</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sklearn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decomposition</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PCA  </a:t>
            </a:r>
            <a:endParaRPr lang="en-US" altLang="zh-CN" sz="1400" dirty="0">
              <a:solidFill>
                <a:srgbClr val="000000"/>
              </a:solidFill>
              <a:highlight>
                <a:srgbClr val="FFFFFF"/>
              </a:highlight>
              <a:sym typeface="+mn-ea"/>
            </a:endParaRPr>
          </a:p>
          <a:p>
            <a:r>
              <a:rPr lang="en-US" altLang="zh-CN" sz="1400" b="1" dirty="0">
                <a:solidFill>
                  <a:srgbClr val="0000FF"/>
                </a:solidFill>
                <a:highlight>
                  <a:srgbClr val="FFFFFF"/>
                </a:highlight>
                <a:sym typeface="+mn-ea"/>
              </a:rPr>
              <a:t>from</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sklearn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model_selection</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train_test_split</a:t>
            </a:r>
            <a:endParaRPr lang="en-US" altLang="zh-CN" sz="1400" dirty="0">
              <a:solidFill>
                <a:srgbClr val="000000"/>
              </a:solidFill>
              <a:highlight>
                <a:srgbClr val="FFFFFF"/>
              </a:highlight>
            </a:endParaRPr>
          </a:p>
          <a:p>
            <a:r>
              <a:rPr lang="en-US" altLang="zh-CN" sz="1400" b="1" dirty="0">
                <a:solidFill>
                  <a:srgbClr val="0000FF"/>
                </a:solidFill>
                <a:highlight>
                  <a:srgbClr val="FFFFFF"/>
                </a:highlight>
                <a:sym typeface="+mn-ea"/>
              </a:rPr>
              <a:t>from</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sklearn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metrics</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accuracy_score</a:t>
            </a:r>
            <a:r>
              <a:rPr lang="en-US" altLang="zh-CN" sz="1400" dirty="0">
                <a:solidFill>
                  <a:srgbClr val="000000"/>
                </a:solidFill>
                <a:highlight>
                  <a:srgbClr val="FFFFFF"/>
                </a:highlight>
                <a:sym typeface="+mn-ea"/>
              </a:rPr>
              <a:t>  </a:t>
            </a:r>
            <a:endParaRPr lang="en-US" altLang="zh-CN" sz="1400" dirty="0">
              <a:solidFill>
                <a:srgbClr val="000000"/>
              </a:solidFill>
              <a:highlight>
                <a:srgbClr val="FFFFFF"/>
              </a:highlight>
              <a:sym typeface="+mn-ea"/>
            </a:endParaRPr>
          </a:p>
          <a:p>
            <a:r>
              <a:rPr lang="en-US" altLang="zh-CN" sz="1400" dirty="0">
                <a:solidFill>
                  <a:srgbClr val="000000"/>
                </a:solidFill>
                <a:highlight>
                  <a:srgbClr val="FFFFFF"/>
                </a:highlight>
                <a:sym typeface="+mn-ea"/>
              </a:rPr>
              <a:t>iris </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load_iris</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a:solidFill>
                  <a:srgbClr val="008000"/>
                </a:solidFill>
                <a:highlight>
                  <a:srgbClr val="FFFFFF"/>
                </a:highlight>
                <a:sym typeface="+mn-ea"/>
              </a:rPr>
              <a:t># </a:t>
            </a:r>
            <a:r>
              <a:rPr lang="zh-CN" altLang="en-US" sz="1400" dirty="0">
                <a:solidFill>
                  <a:srgbClr val="008000"/>
                </a:solidFill>
                <a:highlight>
                  <a:srgbClr val="FFFFFF"/>
                </a:highlight>
                <a:sym typeface="+mn-ea"/>
              </a:rPr>
              <a:t>载入数据集</a:t>
            </a:r>
            <a:endParaRPr lang="zh-CN" altLang="en-US" sz="1400" dirty="0">
              <a:solidFill>
                <a:srgbClr val="000000"/>
              </a:solidFill>
              <a:highlight>
                <a:srgbClr val="FFFFFF"/>
              </a:highlight>
            </a:endParaRPr>
          </a:p>
          <a:p>
            <a:r>
              <a:rPr lang="en-US" altLang="zh-CN" sz="1400" b="1" dirty="0">
                <a:solidFill>
                  <a:srgbClr val="0000FF"/>
                </a:solidFill>
                <a:highlight>
                  <a:srgbClr val="FFFFFF"/>
                </a:highlight>
                <a:sym typeface="+mn-ea"/>
              </a:rPr>
              <a:t>from</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sklearn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tree</a:t>
            </a:r>
            <a:r>
              <a:rPr lang="en-US" altLang="zh-CN" sz="1400" dirty="0">
                <a:solidFill>
                  <a:srgbClr val="000000"/>
                </a:solidFill>
                <a:highlight>
                  <a:srgbClr val="FFFFFF"/>
                </a:highlight>
                <a:sym typeface="+mn-ea"/>
              </a:rPr>
              <a:t> </a:t>
            </a:r>
            <a:r>
              <a:rPr lang="en-US" altLang="zh-CN" sz="1400" b="1" dirty="0">
                <a:solidFill>
                  <a:srgbClr val="0000FF"/>
                </a:solidFill>
                <a:highlight>
                  <a:srgbClr val="FFFFFF"/>
                </a:highlight>
                <a:sym typeface="+mn-ea"/>
              </a:rPr>
              <a:t>import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DecisionTreeClassifier</a:t>
            </a:r>
            <a:r>
              <a:rPr lang="en-US" altLang="zh-CN" sz="1400" dirty="0">
                <a:solidFill>
                  <a:srgbClr val="000000"/>
                </a:solidFill>
                <a:highlight>
                  <a:srgbClr val="FFFFFF"/>
                </a:highlight>
                <a:sym typeface="+mn-ea"/>
              </a:rPr>
              <a:t>  </a:t>
            </a:r>
            <a:r>
              <a:rPr lang="en-US" altLang="zh-CN" sz="1400" dirty="0">
                <a:solidFill>
                  <a:srgbClr val="008000"/>
                </a:solidFill>
                <a:highlight>
                  <a:srgbClr val="FFFFFF"/>
                </a:highlight>
                <a:sym typeface="+mn-ea"/>
              </a:rPr>
              <a:t># </a:t>
            </a:r>
            <a:r>
              <a:rPr lang="zh-CN" altLang="en-US" sz="1400" dirty="0">
                <a:solidFill>
                  <a:srgbClr val="008000"/>
                </a:solidFill>
                <a:highlight>
                  <a:srgbClr val="FFFFFF"/>
                </a:highlight>
                <a:sym typeface="+mn-ea"/>
              </a:rPr>
              <a:t>导入决策树</a:t>
            </a:r>
            <a:r>
              <a:rPr lang="en-US" altLang="zh-CN" sz="1400" dirty="0">
                <a:solidFill>
                  <a:srgbClr val="008000"/>
                </a:solidFill>
                <a:highlight>
                  <a:srgbClr val="FFFFFF"/>
                </a:highlight>
                <a:sym typeface="+mn-ea"/>
              </a:rPr>
              <a:t>DTC</a:t>
            </a:r>
            <a:r>
              <a:rPr lang="zh-CN" altLang="en-US" sz="1400" dirty="0">
                <a:solidFill>
                  <a:srgbClr val="008000"/>
                </a:solidFill>
                <a:highlight>
                  <a:srgbClr val="FFFFFF"/>
                </a:highlight>
                <a:sym typeface="+mn-ea"/>
              </a:rPr>
              <a:t>包 </a:t>
            </a:r>
            <a:endParaRPr lang="zh-CN" altLang="en-US" sz="1400" dirty="0">
              <a:solidFill>
                <a:srgbClr val="008000"/>
              </a:solidFill>
              <a:highlight>
                <a:srgbClr val="FFFFFF"/>
              </a:highlight>
              <a:sym typeface="+mn-ea"/>
            </a:endParaRPr>
          </a:p>
          <a:p>
            <a:r>
              <a:rPr lang="zh-CN" altLang="en-US" sz="1400" dirty="0">
                <a:solidFill>
                  <a:srgbClr val="008000"/>
                </a:solidFill>
                <a:highlight>
                  <a:srgbClr val="FFFFFF"/>
                </a:highlight>
                <a:sym typeface="+mn-ea"/>
              </a:rPr>
              <a:t> </a:t>
            </a:r>
            <a:endParaRPr lang="zh-CN" altLang="en-US" sz="1400" dirty="0">
              <a:solidFill>
                <a:srgbClr val="000000"/>
              </a:solidFill>
              <a:highlight>
                <a:srgbClr val="FFFFFF"/>
              </a:highlight>
            </a:endParaRPr>
          </a:p>
          <a:p>
            <a:r>
              <a:rPr lang="en-US" altLang="zh-CN" sz="1400" dirty="0" err="1">
                <a:solidFill>
                  <a:srgbClr val="000000"/>
                </a:solidFill>
                <a:highlight>
                  <a:srgbClr val="FFFFFF"/>
                </a:highlight>
                <a:sym typeface="+mn-ea"/>
              </a:rPr>
              <a:t>pca</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PCA</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n_components</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2</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a:solidFill>
                  <a:srgbClr val="008000"/>
                </a:solidFill>
                <a:highlight>
                  <a:srgbClr val="FFFFFF"/>
                </a:highlight>
                <a:sym typeface="+mn-ea"/>
              </a:rPr>
              <a:t># </a:t>
            </a:r>
            <a:r>
              <a:rPr lang="zh-CN" altLang="en-US" sz="1400" dirty="0">
                <a:solidFill>
                  <a:srgbClr val="008000"/>
                </a:solidFill>
                <a:highlight>
                  <a:srgbClr val="FFFFFF"/>
                </a:highlight>
                <a:sym typeface="+mn-ea"/>
              </a:rPr>
              <a:t>降维</a:t>
            </a:r>
            <a:endParaRPr lang="zh-CN" altLang="en-US" sz="1400" dirty="0">
              <a:solidFill>
                <a:srgbClr val="000000"/>
              </a:solidFill>
              <a:highlight>
                <a:srgbClr val="FFFFFF"/>
              </a:highlight>
            </a:endParaRPr>
          </a:p>
          <a:p>
            <a:r>
              <a:rPr lang="en-US" altLang="zh-CN" sz="1400" dirty="0">
                <a:solidFill>
                  <a:srgbClr val="000000"/>
                </a:solidFill>
                <a:highlight>
                  <a:srgbClr val="FFFFFF"/>
                </a:highlight>
                <a:sym typeface="+mn-ea"/>
              </a:rPr>
              <a:t>X</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pca</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fit_transform</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iris</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data</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a:solidFill>
                  <a:srgbClr val="008000"/>
                </a:solidFill>
                <a:highlight>
                  <a:srgbClr val="FFFFFF"/>
                </a:highlight>
                <a:sym typeface="+mn-ea"/>
              </a:rPr>
              <a:t># </a:t>
            </a:r>
            <a:r>
              <a:rPr lang="zh-CN" altLang="en-US" sz="1400" dirty="0">
                <a:solidFill>
                  <a:srgbClr val="008000"/>
                </a:solidFill>
                <a:highlight>
                  <a:srgbClr val="FFFFFF"/>
                </a:highlight>
                <a:sym typeface="+mn-ea"/>
              </a:rPr>
              <a:t>降维</a:t>
            </a:r>
            <a:r>
              <a:rPr lang="en-US" altLang="zh-CN" sz="1400" dirty="0">
                <a:solidFill>
                  <a:srgbClr val="008000"/>
                </a:solidFill>
                <a:highlight>
                  <a:srgbClr val="FFFFFF"/>
                </a:highlight>
                <a:sym typeface="+mn-ea"/>
              </a:rPr>
              <a:t>2</a:t>
            </a:r>
            <a:r>
              <a:rPr lang="zh-CN" altLang="en-US" sz="1400" dirty="0">
                <a:solidFill>
                  <a:srgbClr val="008000"/>
                </a:solidFill>
                <a:highlight>
                  <a:srgbClr val="FFFFFF"/>
                </a:highlight>
                <a:sym typeface="+mn-ea"/>
              </a:rPr>
              <a:t>个属性。</a:t>
            </a:r>
            <a:endParaRPr lang="zh-CN" altLang="en-US" sz="1400" dirty="0">
              <a:solidFill>
                <a:srgbClr val="000000"/>
              </a:solidFill>
              <a:highlight>
                <a:srgbClr val="FFFFFF"/>
              </a:highlight>
            </a:endParaRPr>
          </a:p>
          <a:p>
            <a:r>
              <a:rPr lang="en-US" altLang="zh-CN" sz="1400" dirty="0">
                <a:solidFill>
                  <a:srgbClr val="000000"/>
                </a:solidFill>
                <a:highlight>
                  <a:srgbClr val="FFFFFF"/>
                </a:highlight>
                <a:sym typeface="+mn-ea"/>
              </a:rPr>
              <a:t>Y</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iris</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target</a:t>
            </a:r>
            <a:r>
              <a:rPr lang="en-US" altLang="zh-CN" sz="1400" dirty="0">
                <a:solidFill>
                  <a:srgbClr val="000000"/>
                </a:solidFill>
                <a:highlight>
                  <a:srgbClr val="FFFFFF"/>
                </a:highlight>
                <a:sym typeface="+mn-ea"/>
              </a:rPr>
              <a:t>          </a:t>
            </a:r>
            <a:endParaRPr lang="en-US" altLang="zh-CN" sz="1400" dirty="0">
              <a:solidFill>
                <a:srgbClr val="000000"/>
              </a:solidFill>
              <a:highlight>
                <a:srgbClr val="FFFFFF"/>
              </a:highlight>
              <a:sym typeface="+mn-ea"/>
            </a:endParaRPr>
          </a:p>
          <a:p>
            <a:r>
              <a:rPr lang="en-US" altLang="zh-CN" sz="1400" dirty="0" err="1">
                <a:solidFill>
                  <a:srgbClr val="000000"/>
                </a:solidFill>
                <a:highlight>
                  <a:srgbClr val="FFFFFF"/>
                </a:highlight>
                <a:sym typeface="+mn-ea"/>
              </a:rPr>
              <a:t>xtrain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xtest</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ytrain</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ytest</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train_test_split</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X</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Y</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random_state</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2</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a:solidFill>
                  <a:srgbClr val="008000"/>
                </a:solidFill>
                <a:highlight>
                  <a:srgbClr val="FFFFFF"/>
                </a:highlight>
                <a:sym typeface="+mn-ea"/>
              </a:rPr>
              <a:t># </a:t>
            </a:r>
            <a:r>
              <a:rPr lang="zh-CN" altLang="en-US" sz="1400" dirty="0">
                <a:solidFill>
                  <a:srgbClr val="008000"/>
                </a:solidFill>
                <a:highlight>
                  <a:srgbClr val="FFFFFF"/>
                </a:highlight>
                <a:sym typeface="+mn-ea"/>
              </a:rPr>
              <a:t>分割数据集</a:t>
            </a:r>
            <a:endParaRPr lang="zh-CN" altLang="en-US" sz="1400" dirty="0">
              <a:solidFill>
                <a:srgbClr val="000000"/>
              </a:solidFill>
              <a:highlight>
                <a:srgbClr val="FFFFFF"/>
              </a:highlight>
            </a:endParaRPr>
          </a:p>
          <a:p>
            <a:r>
              <a:rPr lang="en-US" altLang="zh-CN" sz="1400" dirty="0" err="1">
                <a:solidFill>
                  <a:srgbClr val="000000"/>
                </a:solidFill>
                <a:highlight>
                  <a:srgbClr val="FFFFFF"/>
                </a:highlight>
                <a:sym typeface="+mn-ea"/>
              </a:rPr>
              <a:t>clf</a:t>
            </a:r>
            <a:r>
              <a:rPr lang="en-US" altLang="zh-CN" sz="1400" dirty="0">
                <a:solidFill>
                  <a:srgbClr val="000000"/>
                </a:solidFill>
                <a:highlight>
                  <a:srgbClr val="FFFFFF"/>
                </a:highlight>
                <a:sym typeface="+mn-ea"/>
              </a:rPr>
              <a:t> </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DecisionTreeClassifier</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endParaRPr lang="en-US" altLang="zh-CN" sz="1400" dirty="0">
              <a:solidFill>
                <a:srgbClr val="000000"/>
              </a:solidFill>
              <a:highlight>
                <a:srgbClr val="FFFFFF"/>
              </a:highlight>
              <a:sym typeface="+mn-ea"/>
            </a:endParaRPr>
          </a:p>
          <a:p>
            <a:r>
              <a:rPr lang="en-US" altLang="zh-CN" sz="1400" dirty="0" err="1">
                <a:solidFill>
                  <a:srgbClr val="000000"/>
                </a:solidFill>
                <a:highlight>
                  <a:srgbClr val="FFFFFF"/>
                </a:highlight>
                <a:sym typeface="+mn-ea"/>
              </a:rPr>
              <a:t>clf</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fit</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xtrain</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ytrain</a:t>
            </a:r>
            <a:r>
              <a:rPr lang="en-US" altLang="zh-CN" sz="1400" b="1" dirty="0">
                <a:solidFill>
                  <a:srgbClr val="000080"/>
                </a:solidFill>
                <a:highlight>
                  <a:srgbClr val="FFFFFF"/>
                </a:highlight>
                <a:sym typeface="+mn-ea"/>
              </a:rPr>
              <a:t>)</a:t>
            </a:r>
            <a:endParaRPr lang="en-US" altLang="zh-CN" sz="1400" dirty="0">
              <a:solidFill>
                <a:srgbClr val="000000"/>
              </a:solidFill>
              <a:highlight>
                <a:srgbClr val="FFFFFF"/>
              </a:highlight>
            </a:endParaRPr>
          </a:p>
          <a:p>
            <a:r>
              <a:rPr lang="en-US" altLang="zh-CN" sz="1400" dirty="0" err="1">
                <a:solidFill>
                  <a:srgbClr val="000000"/>
                </a:solidFill>
                <a:highlight>
                  <a:srgbClr val="FFFFFF"/>
                </a:highlight>
                <a:sym typeface="+mn-ea"/>
              </a:rPr>
              <a:t>y_pre</a:t>
            </a:r>
            <a:r>
              <a:rPr lang="en-US" altLang="zh-CN" sz="1400" dirty="0">
                <a:solidFill>
                  <a:srgbClr val="000000"/>
                </a:solidFill>
                <a:highlight>
                  <a:srgbClr val="FFFFFF"/>
                </a:highlight>
                <a:sym typeface="+mn-ea"/>
              </a:rPr>
              <a:t> </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clf</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predict</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xtest</a:t>
            </a:r>
            <a:r>
              <a:rPr lang="en-US" altLang="zh-CN" sz="1400" b="1" dirty="0">
                <a:solidFill>
                  <a:srgbClr val="000080"/>
                </a:solidFill>
                <a:highlight>
                  <a:srgbClr val="FFFFFF"/>
                </a:highlight>
                <a:sym typeface="+mn-ea"/>
              </a:rPr>
              <a:t>)</a:t>
            </a:r>
            <a:r>
              <a:rPr lang="en-US" altLang="zh-CN" sz="1400" dirty="0">
                <a:solidFill>
                  <a:srgbClr val="008000"/>
                </a:solidFill>
                <a:highlight>
                  <a:srgbClr val="FFFFFF"/>
                </a:highlight>
                <a:sym typeface="+mn-ea"/>
              </a:rPr>
              <a:t># </a:t>
            </a:r>
            <a:r>
              <a:rPr lang="zh-CN" altLang="en-US" sz="1400" dirty="0">
                <a:solidFill>
                  <a:srgbClr val="008000"/>
                </a:solidFill>
                <a:highlight>
                  <a:srgbClr val="FFFFFF"/>
                </a:highlight>
                <a:sym typeface="+mn-ea"/>
              </a:rPr>
              <a:t>预测  </a:t>
            </a:r>
            <a:endParaRPr lang="zh-CN" altLang="en-US" sz="1400" dirty="0">
              <a:solidFill>
                <a:srgbClr val="000000"/>
              </a:solidFill>
              <a:highlight>
                <a:srgbClr val="FFFFFF"/>
              </a:highlight>
            </a:endParaRPr>
          </a:p>
          <a:p>
            <a:r>
              <a:rPr lang="en-US" altLang="zh-CN" sz="1400" b="1" dirty="0">
                <a:solidFill>
                  <a:srgbClr val="880088"/>
                </a:solidFill>
                <a:highlight>
                  <a:srgbClr val="FFFFFF"/>
                </a:highlight>
                <a:sym typeface="+mn-ea"/>
              </a:rPr>
              <a:t>print</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accuracy_score</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ytest</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y_pre</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a:solidFill>
                  <a:srgbClr val="008000"/>
                </a:solidFill>
                <a:highlight>
                  <a:srgbClr val="FFFFFF"/>
                </a:highlight>
                <a:sym typeface="+mn-ea"/>
              </a:rPr>
              <a:t>#0.9210526315789473</a:t>
            </a:r>
            <a:r>
              <a:rPr lang="zh-CN" altLang="en-US" sz="1400" dirty="0">
                <a:solidFill>
                  <a:srgbClr val="008000"/>
                </a:solidFill>
                <a:highlight>
                  <a:srgbClr val="FFFFFF"/>
                </a:highlight>
                <a:sym typeface="+mn-ea"/>
              </a:rPr>
              <a:t>比贝叶斯要低</a:t>
            </a:r>
            <a:endParaRPr lang="zh-CN" altLang="en-US" sz="1400" dirty="0">
              <a:solidFill>
                <a:srgbClr val="008000"/>
              </a:solidFill>
              <a:highlight>
                <a:srgbClr val="FFFFFF"/>
              </a:highlight>
              <a:sym typeface="+mn-ea"/>
            </a:endParaRPr>
          </a:p>
          <a:p>
            <a:endParaRPr lang="zh-CN" altLang="en-US" sz="1400" dirty="0">
              <a:solidFill>
                <a:srgbClr val="000000"/>
              </a:solidFill>
              <a:highlight>
                <a:srgbClr val="FFFFFF"/>
              </a:highlight>
            </a:endParaRPr>
          </a:p>
          <a:p>
            <a:r>
              <a:rPr lang="en-US" altLang="zh-CN" sz="1400" dirty="0">
                <a:solidFill>
                  <a:srgbClr val="000000"/>
                </a:solidFill>
                <a:highlight>
                  <a:srgbClr val="FFFFFF"/>
                </a:highlight>
                <a:sym typeface="+mn-ea"/>
              </a:rPr>
              <a:t>fig</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ax </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plt</a:t>
            </a:r>
            <a:r>
              <a:rPr lang="en-US" altLang="zh-CN" sz="1400" b="1" dirty="0" err="1">
                <a:solidFill>
                  <a:srgbClr val="000080"/>
                </a:solidFill>
                <a:highlight>
                  <a:srgbClr val="FFFFFF"/>
                </a:highlight>
                <a:sym typeface="+mn-ea"/>
              </a:rPr>
              <a:t>.</a:t>
            </a:r>
            <a:r>
              <a:rPr lang="en-US" altLang="zh-CN" sz="1400" dirty="0" err="1">
                <a:solidFill>
                  <a:srgbClr val="000000"/>
                </a:solidFill>
                <a:highlight>
                  <a:srgbClr val="FFFFFF"/>
                </a:highlight>
                <a:sym typeface="+mn-ea"/>
              </a:rPr>
              <a:t>subplots</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2</a:t>
            </a:r>
            <a:r>
              <a:rPr lang="en-US" altLang="zh-CN" sz="1400" b="1" dirty="0">
                <a:solidFill>
                  <a:srgbClr val="000080"/>
                </a:solidFill>
                <a:highlight>
                  <a:srgbClr val="FFFFFF"/>
                </a:highlight>
                <a:sym typeface="+mn-ea"/>
              </a:rPr>
              <a:t>)</a:t>
            </a:r>
            <a:endParaRPr lang="en-US" altLang="zh-CN" sz="1400" dirty="0">
              <a:solidFill>
                <a:srgbClr val="000000"/>
              </a:solidFill>
              <a:highlight>
                <a:srgbClr val="FFFFFF"/>
              </a:highlight>
            </a:endParaRPr>
          </a:p>
          <a:p>
            <a:r>
              <a:rPr lang="en-US" altLang="zh-CN" sz="1400" dirty="0">
                <a:solidFill>
                  <a:srgbClr val="000000"/>
                </a:solidFill>
                <a:highlight>
                  <a:srgbClr val="FFFFFF"/>
                </a:highlight>
                <a:sym typeface="+mn-ea"/>
              </a:rPr>
              <a:t>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0</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scatter</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xtest</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0</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dirty="0" err="1">
                <a:solidFill>
                  <a:srgbClr val="000000"/>
                </a:solidFill>
                <a:highlight>
                  <a:srgbClr val="FFFFFF"/>
                </a:highlight>
                <a:sym typeface="+mn-ea"/>
              </a:rPr>
              <a:t>xtest</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1</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c</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ytest</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marker</a:t>
            </a:r>
            <a:r>
              <a:rPr lang="en-US" altLang="zh-CN" sz="1400" b="1" dirty="0">
                <a:solidFill>
                  <a:srgbClr val="000080"/>
                </a:solidFill>
                <a:highlight>
                  <a:srgbClr val="FFFFFF"/>
                </a:highlight>
                <a:sym typeface="+mn-ea"/>
              </a:rPr>
              <a:t>=</a:t>
            </a:r>
            <a:r>
              <a:rPr lang="en-US" altLang="zh-CN" sz="1400" dirty="0">
                <a:solidFill>
                  <a:srgbClr val="808080"/>
                </a:solidFill>
                <a:highlight>
                  <a:srgbClr val="FFFFFF"/>
                </a:highlight>
                <a:sym typeface="+mn-ea"/>
              </a:rPr>
              <a:t>'x'</a:t>
            </a:r>
            <a:r>
              <a:rPr lang="en-US" altLang="zh-CN" sz="1400" b="1" dirty="0">
                <a:solidFill>
                  <a:srgbClr val="000080"/>
                </a:solidFill>
                <a:highlight>
                  <a:srgbClr val="FFFFFF"/>
                </a:highlight>
                <a:sym typeface="+mn-ea"/>
              </a:rPr>
              <a:t>)</a:t>
            </a:r>
            <a:endParaRPr lang="en-US" altLang="zh-CN" sz="1400" dirty="0">
              <a:solidFill>
                <a:srgbClr val="000000"/>
              </a:solidFill>
              <a:highlight>
                <a:srgbClr val="FFFFFF"/>
              </a:highlight>
            </a:endParaRPr>
          </a:p>
          <a:p>
            <a:r>
              <a:rPr lang="en-US" altLang="zh-CN" sz="1400" dirty="0">
                <a:solidFill>
                  <a:srgbClr val="000000"/>
                </a:solidFill>
                <a:highlight>
                  <a:srgbClr val="FFFFFF"/>
                </a:highlight>
                <a:sym typeface="+mn-ea"/>
              </a:rPr>
              <a:t>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0</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set_title</a:t>
            </a:r>
            <a:r>
              <a:rPr lang="en-US" altLang="zh-CN" sz="1400" b="1" dirty="0">
                <a:solidFill>
                  <a:srgbClr val="000080"/>
                </a:solidFill>
                <a:highlight>
                  <a:srgbClr val="FFFFFF"/>
                </a:highlight>
                <a:sym typeface="+mn-ea"/>
              </a:rPr>
              <a:t>(</a:t>
            </a:r>
            <a:r>
              <a:rPr lang="en-US" altLang="zh-CN" sz="1400" dirty="0">
                <a:solidFill>
                  <a:srgbClr val="808080"/>
                </a:solidFill>
                <a:highlight>
                  <a:srgbClr val="FFFFFF"/>
                </a:highlight>
                <a:sym typeface="+mn-ea"/>
              </a:rPr>
              <a:t>'DTC-test'</a:t>
            </a:r>
            <a:r>
              <a:rPr lang="en-US" altLang="zh-CN" sz="1400" b="1" dirty="0">
                <a:solidFill>
                  <a:srgbClr val="000080"/>
                </a:solidFill>
                <a:highlight>
                  <a:srgbClr val="FFFFFF"/>
                </a:highlight>
                <a:sym typeface="+mn-ea"/>
              </a:rPr>
              <a:t>)</a:t>
            </a:r>
            <a:endParaRPr lang="en-US" altLang="zh-CN" sz="1400" dirty="0">
              <a:solidFill>
                <a:srgbClr val="000000"/>
              </a:solidFill>
              <a:highlight>
                <a:srgbClr val="FFFFFF"/>
              </a:highlight>
            </a:endParaRPr>
          </a:p>
          <a:p>
            <a:r>
              <a:rPr lang="en-US" altLang="zh-CN" sz="1400" dirty="0">
                <a:solidFill>
                  <a:srgbClr val="000000"/>
                </a:solidFill>
                <a:highlight>
                  <a:srgbClr val="FFFFFF"/>
                </a:highlight>
                <a:sym typeface="+mn-ea"/>
              </a:rPr>
              <a:t>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0</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set_xticks</a:t>
            </a:r>
            <a:r>
              <a:rPr lang="en-US" altLang="zh-CN" sz="1400" b="1" dirty="0">
                <a:solidFill>
                  <a:srgbClr val="000080"/>
                </a:solidFill>
                <a:highlight>
                  <a:srgbClr val="FFFFFF"/>
                </a:highlight>
                <a:sym typeface="+mn-ea"/>
              </a:rPr>
              <a:t>([])</a:t>
            </a:r>
            <a:endParaRPr lang="en-US" altLang="zh-CN" sz="1400" dirty="0">
              <a:solidFill>
                <a:srgbClr val="000000"/>
              </a:solidFill>
              <a:highlight>
                <a:srgbClr val="FFFFFF"/>
              </a:highlight>
            </a:endParaRPr>
          </a:p>
          <a:p>
            <a:r>
              <a:rPr lang="en-US" altLang="zh-CN" sz="1400" dirty="0">
                <a:solidFill>
                  <a:srgbClr val="000000"/>
                </a:solidFill>
                <a:highlight>
                  <a:srgbClr val="FFFFFF"/>
                </a:highlight>
                <a:sym typeface="+mn-ea"/>
              </a:rPr>
              <a:t>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0</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set_yticks</a:t>
            </a:r>
            <a:r>
              <a:rPr lang="en-US" altLang="zh-CN" sz="1400" b="1" dirty="0">
                <a:solidFill>
                  <a:srgbClr val="000080"/>
                </a:solidFill>
                <a:highlight>
                  <a:srgbClr val="FFFFFF"/>
                </a:highlight>
                <a:sym typeface="+mn-ea"/>
              </a:rPr>
              <a:t>([])</a:t>
            </a:r>
            <a:endParaRPr lang="en-US" altLang="zh-CN" sz="1400" dirty="0">
              <a:solidFill>
                <a:srgbClr val="000000"/>
              </a:solidFill>
              <a:highlight>
                <a:srgbClr val="FFFFFF"/>
              </a:highlight>
            </a:endParaRPr>
          </a:p>
          <a:p>
            <a:r>
              <a:rPr lang="fr-FR" altLang="zh-CN" sz="1400" dirty="0">
                <a:solidFill>
                  <a:srgbClr val="000000"/>
                </a:solidFill>
                <a:highlight>
                  <a:srgbClr val="FFFFFF"/>
                </a:highlight>
                <a:sym typeface="+mn-ea"/>
              </a:rPr>
              <a:t>ax</a:t>
            </a:r>
            <a:r>
              <a:rPr lang="fr-FR" altLang="zh-CN" sz="1400" b="1" dirty="0">
                <a:solidFill>
                  <a:srgbClr val="000080"/>
                </a:solidFill>
                <a:highlight>
                  <a:srgbClr val="FFFFFF"/>
                </a:highlight>
                <a:sym typeface="+mn-ea"/>
              </a:rPr>
              <a:t>[</a:t>
            </a:r>
            <a:r>
              <a:rPr lang="fr-FR" altLang="zh-CN" sz="1400" dirty="0">
                <a:solidFill>
                  <a:srgbClr val="FF0000"/>
                </a:solidFill>
                <a:highlight>
                  <a:srgbClr val="FFFFFF"/>
                </a:highlight>
                <a:sym typeface="+mn-ea"/>
              </a:rPr>
              <a:t>1</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scatter</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xtest</a:t>
            </a:r>
            <a:r>
              <a:rPr lang="fr-FR" altLang="zh-CN" sz="1400" b="1" dirty="0">
                <a:solidFill>
                  <a:srgbClr val="000080"/>
                </a:solidFill>
                <a:highlight>
                  <a:srgbClr val="FFFFFF"/>
                </a:highlight>
                <a:sym typeface="+mn-ea"/>
              </a:rPr>
              <a:t>[:,</a:t>
            </a:r>
            <a:r>
              <a:rPr lang="fr-FR" altLang="zh-CN" sz="1400" dirty="0">
                <a:solidFill>
                  <a:srgbClr val="FF0000"/>
                </a:solidFill>
                <a:highlight>
                  <a:srgbClr val="FFFFFF"/>
                </a:highlight>
                <a:sym typeface="+mn-ea"/>
              </a:rPr>
              <a:t>0</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 xtest</a:t>
            </a:r>
            <a:r>
              <a:rPr lang="fr-FR" altLang="zh-CN" sz="1400" b="1" dirty="0">
                <a:solidFill>
                  <a:srgbClr val="000080"/>
                </a:solidFill>
                <a:highlight>
                  <a:srgbClr val="FFFFFF"/>
                </a:highlight>
                <a:sym typeface="+mn-ea"/>
              </a:rPr>
              <a:t>[:,</a:t>
            </a:r>
            <a:r>
              <a:rPr lang="fr-FR" altLang="zh-CN" sz="1400" dirty="0">
                <a:solidFill>
                  <a:srgbClr val="FF0000"/>
                </a:solidFill>
                <a:highlight>
                  <a:srgbClr val="FFFFFF"/>
                </a:highlight>
                <a:sym typeface="+mn-ea"/>
              </a:rPr>
              <a:t>1</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 c</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y_pre</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 marker</a:t>
            </a:r>
            <a:r>
              <a:rPr lang="fr-FR" altLang="zh-CN" sz="1400" b="1" dirty="0">
                <a:solidFill>
                  <a:srgbClr val="000080"/>
                </a:solidFill>
                <a:highlight>
                  <a:srgbClr val="FFFFFF"/>
                </a:highlight>
                <a:sym typeface="+mn-ea"/>
              </a:rPr>
              <a:t>=</a:t>
            </a:r>
            <a:r>
              <a:rPr lang="fr-FR" altLang="zh-CN" sz="1400" dirty="0">
                <a:solidFill>
                  <a:srgbClr val="808080"/>
                </a:solidFill>
                <a:highlight>
                  <a:srgbClr val="FFFFFF"/>
                </a:highlight>
                <a:sym typeface="+mn-ea"/>
              </a:rPr>
              <a:t>'o'</a:t>
            </a:r>
            <a:r>
              <a:rPr lang="fr-FR" altLang="zh-CN" sz="1400" b="1" dirty="0">
                <a:solidFill>
                  <a:srgbClr val="000080"/>
                </a:solidFill>
                <a:highlight>
                  <a:srgbClr val="FFFFFF"/>
                </a:highlight>
                <a:sym typeface="+mn-ea"/>
              </a:rPr>
              <a:t>)</a:t>
            </a:r>
            <a:r>
              <a:rPr lang="fr-FR" altLang="zh-CN" sz="1400" dirty="0">
                <a:solidFill>
                  <a:srgbClr val="000000"/>
                </a:solidFill>
                <a:highlight>
                  <a:srgbClr val="FFFFFF"/>
                </a:highlight>
                <a:sym typeface="+mn-ea"/>
              </a:rPr>
              <a:t>  </a:t>
            </a:r>
            <a:endParaRPr lang="fr-FR" altLang="zh-CN" sz="1400" dirty="0">
              <a:solidFill>
                <a:srgbClr val="000000"/>
              </a:solidFill>
              <a:highlight>
                <a:srgbClr val="FFFFFF"/>
              </a:highlight>
              <a:sym typeface="+mn-ea"/>
            </a:endParaRPr>
          </a:p>
          <a:p>
            <a:r>
              <a:rPr lang="en-US" altLang="zh-CN" sz="1400" dirty="0">
                <a:solidFill>
                  <a:srgbClr val="000000"/>
                </a:solidFill>
                <a:highlight>
                  <a:srgbClr val="FFFFFF"/>
                </a:highlight>
                <a:sym typeface="+mn-ea"/>
              </a:rPr>
              <a:t>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1</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set_title</a:t>
            </a:r>
            <a:r>
              <a:rPr lang="en-US" altLang="zh-CN" sz="1400" b="1" dirty="0">
                <a:solidFill>
                  <a:srgbClr val="000080"/>
                </a:solidFill>
                <a:highlight>
                  <a:srgbClr val="FFFFFF"/>
                </a:highlight>
                <a:sym typeface="+mn-ea"/>
              </a:rPr>
              <a:t>(</a:t>
            </a:r>
            <a:r>
              <a:rPr lang="en-US" altLang="zh-CN" sz="1400" dirty="0">
                <a:solidFill>
                  <a:srgbClr val="808080"/>
                </a:solidFill>
                <a:highlight>
                  <a:srgbClr val="FFFFFF"/>
                </a:highlight>
                <a:sym typeface="+mn-ea"/>
              </a:rPr>
              <a:t>'DTC-predict'</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endParaRPr lang="en-US" altLang="zh-CN" sz="1400" dirty="0">
              <a:solidFill>
                <a:srgbClr val="000000"/>
              </a:solidFill>
              <a:highlight>
                <a:srgbClr val="FFFFFF"/>
              </a:highlight>
              <a:sym typeface="+mn-ea"/>
            </a:endParaRPr>
          </a:p>
          <a:p>
            <a:r>
              <a:rPr lang="en-US" altLang="zh-CN" sz="1400" dirty="0">
                <a:solidFill>
                  <a:srgbClr val="000000"/>
                </a:solidFill>
                <a:highlight>
                  <a:srgbClr val="FFFFFF"/>
                </a:highlight>
                <a:sym typeface="+mn-ea"/>
              </a:rPr>
              <a:t>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1</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set_xticks</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t>
            </a:r>
            <a:r>
              <a:rPr lang="en-US" altLang="zh-CN" sz="1400" b="1" dirty="0">
                <a:solidFill>
                  <a:srgbClr val="000080"/>
                </a:solidFill>
                <a:highlight>
                  <a:srgbClr val="FFFFFF"/>
                </a:highlight>
                <a:sym typeface="+mn-ea"/>
              </a:rPr>
              <a:t>;</a:t>
            </a:r>
            <a:r>
              <a:rPr lang="en-US" altLang="zh-CN" sz="1400" dirty="0">
                <a:solidFill>
                  <a:srgbClr val="000000"/>
                </a:solidFill>
                <a:highlight>
                  <a:srgbClr val="FFFFFF"/>
                </a:highlight>
                <a:sym typeface="+mn-ea"/>
              </a:rPr>
              <a:t>   ax</a:t>
            </a:r>
            <a:r>
              <a:rPr lang="en-US" altLang="zh-CN" sz="1400" b="1" dirty="0">
                <a:solidFill>
                  <a:srgbClr val="000080"/>
                </a:solidFill>
                <a:highlight>
                  <a:srgbClr val="FFFFFF"/>
                </a:highlight>
                <a:sym typeface="+mn-ea"/>
              </a:rPr>
              <a:t>[</a:t>
            </a:r>
            <a:r>
              <a:rPr lang="en-US" altLang="zh-CN" sz="1400" dirty="0">
                <a:solidFill>
                  <a:srgbClr val="FF0000"/>
                </a:solidFill>
                <a:highlight>
                  <a:srgbClr val="FFFFFF"/>
                </a:highlight>
                <a:sym typeface="+mn-ea"/>
              </a:rPr>
              <a:t>1</a:t>
            </a:r>
            <a:r>
              <a:rPr lang="en-US" altLang="zh-CN" sz="1400" b="1" dirty="0">
                <a:solidFill>
                  <a:srgbClr val="000080"/>
                </a:solidFill>
                <a:highlight>
                  <a:srgbClr val="FFFFFF"/>
                </a:highlight>
                <a:sym typeface="+mn-ea"/>
              </a:rPr>
              <a:t>].</a:t>
            </a:r>
            <a:r>
              <a:rPr lang="en-US" altLang="zh-CN" sz="1400" dirty="0" err="1">
                <a:solidFill>
                  <a:srgbClr val="000000"/>
                </a:solidFill>
                <a:highlight>
                  <a:srgbClr val="FFFFFF"/>
                </a:highlight>
                <a:sym typeface="+mn-ea"/>
              </a:rPr>
              <a:t>set_yticks</a:t>
            </a:r>
            <a:r>
              <a:rPr lang="en-US" altLang="zh-CN" sz="1400" b="1" dirty="0">
                <a:solidFill>
                  <a:srgbClr val="000080"/>
                </a:solidFill>
                <a:highlight>
                  <a:srgbClr val="FFFFFF"/>
                </a:highlight>
                <a:sym typeface="+mn-ea"/>
              </a:rPr>
              <a:t>([])</a:t>
            </a:r>
            <a:endParaRPr lang="zh-CN" altLang="en-US" sz="1400" dirty="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794385" y="4504690"/>
            <a:ext cx="10861675" cy="1297940"/>
          </a:xfrm>
          <a:prstGeom prst="rect">
            <a:avLst/>
          </a:prstGeom>
          <a:solidFill>
            <a:srgbClr val="F2FFF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1" name="矩形 40"/>
          <p:cNvSpPr/>
          <p:nvPr/>
        </p:nvSpPr>
        <p:spPr>
          <a:xfrm>
            <a:off x="7168515" y="3119120"/>
            <a:ext cx="4486910" cy="1296670"/>
          </a:xfrm>
          <a:prstGeom prst="rect">
            <a:avLst/>
          </a:prstGeom>
          <a:solidFill>
            <a:srgbClr val="F2FFF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0" name="矩形 39"/>
          <p:cNvSpPr/>
          <p:nvPr/>
        </p:nvSpPr>
        <p:spPr>
          <a:xfrm>
            <a:off x="795020" y="3114675"/>
            <a:ext cx="6190615" cy="1297940"/>
          </a:xfrm>
          <a:prstGeom prst="rect">
            <a:avLst/>
          </a:prstGeom>
          <a:solidFill>
            <a:srgbClr val="F2FFF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9" name="矩形 38"/>
          <p:cNvSpPr/>
          <p:nvPr/>
        </p:nvSpPr>
        <p:spPr>
          <a:xfrm>
            <a:off x="7168515" y="1746250"/>
            <a:ext cx="4486910" cy="1296670"/>
          </a:xfrm>
          <a:prstGeom prst="rect">
            <a:avLst/>
          </a:prstGeom>
          <a:solidFill>
            <a:srgbClr val="F2FFF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8" name="矩形 37"/>
          <p:cNvSpPr/>
          <p:nvPr/>
        </p:nvSpPr>
        <p:spPr>
          <a:xfrm>
            <a:off x="795020" y="1744345"/>
            <a:ext cx="6189980" cy="1297940"/>
          </a:xfrm>
          <a:prstGeom prst="rect">
            <a:avLst/>
          </a:prstGeom>
          <a:solidFill>
            <a:srgbClr val="F2FFFB"/>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1539479" y="400051"/>
            <a:ext cx="3141215" cy="645160"/>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SVM</a:t>
            </a:r>
            <a:r>
              <a:rPr lang="zh-CN" altLang="en-US" sz="3600" b="1" dirty="0">
                <a:latin typeface="微软雅黑" panose="020B0503020204020204" pitchFamily="34" charset="-122"/>
                <a:ea typeface="微软雅黑" panose="020B0503020204020204" pitchFamily="34" charset="-122"/>
              </a:rPr>
              <a:t>分类</a:t>
            </a:r>
            <a:endParaRPr lang="zh-CN" altLang="en-US" sz="3600" b="1" dirty="0">
              <a:latin typeface="微软雅黑" panose="020B0503020204020204" pitchFamily="34" charset="-122"/>
              <a:ea typeface="微软雅黑" panose="020B0503020204020204" pitchFamily="34" charset="-122"/>
            </a:endParaRPr>
          </a:p>
        </p:txBody>
      </p:sp>
      <p:sp>
        <p:nvSpPr>
          <p:cNvPr id="3" name="矩形 2"/>
          <p:cNvSpPr/>
          <p:nvPr/>
        </p:nvSpPr>
        <p:spPr>
          <a:xfrm>
            <a:off x="281424" y="1298671"/>
            <a:ext cx="11137760" cy="398780"/>
          </a:xfrm>
          <a:prstGeom prst="rect">
            <a:avLst/>
          </a:prstGeom>
        </p:spPr>
        <p:txBody>
          <a:bodyPr wrap="square">
            <a:spAutoFit/>
          </a:bodyPr>
          <a:lstStyle/>
          <a:p>
            <a:pPr lvl="0" indent="457200" algn="l"/>
            <a:r>
              <a:rPr lang="zh-CN" altLang="en-US" sz="2000" dirty="0">
                <a:latin typeface="微软雅黑" panose="020B0503020204020204" pitchFamily="34" charset="-122"/>
                <a:ea typeface="微软雅黑" panose="020B0503020204020204" pitchFamily="34" charset="-122"/>
                <a:sym typeface="+mn-ea"/>
              </a:rPr>
              <a:t>在很久以前的情人节，大侠要去救他的爱人，但魔鬼和他玩了一个游戏。</a:t>
            </a:r>
            <a:endParaRPr lang="zh-CN" altLang="en-US" sz="20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95020" y="1760855"/>
            <a:ext cx="4349750" cy="119888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魔鬼在桌子上似乎有规律放了两种颜色的球，说：“你用一根棍分开它们？要求：尽量在放更多球之后，仍然适用。”</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于是大侠这样放，干的似乎还不错？</a:t>
            </a:r>
            <a:endParaRPr lang="zh-CN" altLang="en-US"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stretch>
            <a:fillRect/>
          </a:stretch>
        </p:blipFill>
        <p:spPr>
          <a:xfrm>
            <a:off x="5213985" y="1841500"/>
            <a:ext cx="1644015" cy="1129030"/>
          </a:xfrm>
          <a:prstGeom prst="rect">
            <a:avLst/>
          </a:prstGeom>
        </p:spPr>
      </p:pic>
      <p:sp>
        <p:nvSpPr>
          <p:cNvPr id="13" name="文本框 12"/>
          <p:cNvSpPr txBox="1"/>
          <p:nvPr/>
        </p:nvSpPr>
        <p:spPr>
          <a:xfrm>
            <a:off x="7168515" y="1760855"/>
            <a:ext cx="2540000" cy="922020"/>
          </a:xfrm>
          <a:prstGeom prst="rect">
            <a:avLst/>
          </a:prstGeom>
          <a:noFill/>
        </p:spPr>
        <p:txBody>
          <a:bodyPr wrap="square" rtlCol="0" anchor="t">
            <a:spAutoFit/>
          </a:bodyPr>
          <a:lstStyle/>
          <a:p>
            <a:pPr lvl="0" algn="l"/>
            <a:r>
              <a:rPr lang="en-US" altLang="zh-CN" b="1"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然后魔鬼，又在桌上放了更多的球，似乎有一个球站错了阵营。 </a:t>
            </a:r>
            <a:endParaRPr lang="zh-CN" altLang="en-US" dirty="0">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2" cstate="print"/>
          <a:stretch>
            <a:fillRect/>
          </a:stretch>
        </p:blipFill>
        <p:spPr>
          <a:xfrm>
            <a:off x="9796780" y="1801495"/>
            <a:ext cx="1585595" cy="1167765"/>
          </a:xfrm>
          <a:prstGeom prst="rect">
            <a:avLst/>
          </a:prstGeom>
        </p:spPr>
      </p:pic>
      <p:sp>
        <p:nvSpPr>
          <p:cNvPr id="17" name="文本框 16"/>
          <p:cNvSpPr txBox="1"/>
          <p:nvPr/>
        </p:nvSpPr>
        <p:spPr>
          <a:xfrm>
            <a:off x="838200" y="3169920"/>
            <a:ext cx="4071620" cy="645160"/>
          </a:xfrm>
          <a:prstGeom prst="rect">
            <a:avLst/>
          </a:prstGeom>
          <a:noFill/>
        </p:spPr>
        <p:txBody>
          <a:bodyPr wrap="square" rtlCol="0" anchor="t">
            <a:spAutoFit/>
          </a:bodyPr>
          <a:lstStyle/>
          <a:p>
            <a:pPr lvl="0" algn="l"/>
            <a:r>
              <a:rPr lang="en-US" altLang="zh-CN" b="1" dirty="0">
                <a:latin typeface="微软雅黑" panose="020B0503020204020204" pitchFamily="34" charset="-122"/>
                <a:ea typeface="微软雅黑" panose="020B0503020204020204" pitchFamily="34" charset="-122"/>
                <a:sym typeface="+mn-ea"/>
              </a:rPr>
              <a:t>3. </a:t>
            </a:r>
            <a:r>
              <a:rPr lang="zh-CN" altLang="en-US" dirty="0">
                <a:latin typeface="微软雅黑" panose="020B0503020204020204" pitchFamily="34" charset="-122"/>
                <a:ea typeface="微软雅黑" panose="020B0503020204020204" pitchFamily="34" charset="-122"/>
                <a:sym typeface="+mn-ea"/>
              </a:rPr>
              <a:t>SVM就是试图把棍放在最佳位置，好让在棍的两边有尽可能大的间隙。</a:t>
            </a:r>
            <a:endParaRPr lang="zh-CN" altLang="en-US" dirty="0">
              <a:latin typeface="微软雅黑" panose="020B0503020204020204" pitchFamily="34" charset="-122"/>
              <a:ea typeface="微软雅黑" panose="020B0503020204020204" pitchFamily="34" charset="-122"/>
              <a:sym typeface="+mn-ea"/>
            </a:endParaRPr>
          </a:p>
        </p:txBody>
      </p:sp>
      <p:pic>
        <p:nvPicPr>
          <p:cNvPr id="18" name="图片 17"/>
          <p:cNvPicPr>
            <a:picLocks noChangeAspect="1"/>
          </p:cNvPicPr>
          <p:nvPr/>
        </p:nvPicPr>
        <p:blipFill>
          <a:blip r:embed="rId3" cstate="print"/>
          <a:stretch>
            <a:fillRect/>
          </a:stretch>
        </p:blipFill>
        <p:spPr>
          <a:xfrm>
            <a:off x="5224780" y="3181985"/>
            <a:ext cx="1598930" cy="1142365"/>
          </a:xfrm>
          <a:prstGeom prst="rect">
            <a:avLst/>
          </a:prstGeom>
        </p:spPr>
      </p:pic>
      <p:sp>
        <p:nvSpPr>
          <p:cNvPr id="19" name="文本框 18"/>
          <p:cNvSpPr txBox="1"/>
          <p:nvPr/>
        </p:nvSpPr>
        <p:spPr>
          <a:xfrm>
            <a:off x="7198360" y="3169920"/>
            <a:ext cx="2259330" cy="1198880"/>
          </a:xfrm>
          <a:prstGeom prst="rect">
            <a:avLst/>
          </a:prstGeom>
          <a:noFill/>
        </p:spPr>
        <p:txBody>
          <a:bodyPr wrap="square" rtlCol="0" anchor="t">
            <a:spAutoFit/>
          </a:bodyPr>
          <a:lstStyle/>
          <a:p>
            <a:pPr lvl="0" algn="l"/>
            <a:r>
              <a:rPr lang="en-US" altLang="zh-CN" b="1" dirty="0">
                <a:latin typeface="微软雅黑" panose="020B0503020204020204" pitchFamily="34" charset="-122"/>
                <a:ea typeface="微软雅黑" panose="020B0503020204020204" pitchFamily="34" charset="-122"/>
                <a:sym typeface="+mn-ea"/>
              </a:rPr>
              <a:t>4. </a:t>
            </a:r>
            <a:r>
              <a:rPr lang="zh-CN" altLang="en-US" dirty="0">
                <a:latin typeface="微软雅黑" panose="020B0503020204020204" pitchFamily="34" charset="-122"/>
                <a:ea typeface="微软雅黑" panose="020B0503020204020204" pitchFamily="34" charset="-122"/>
                <a:sym typeface="+mn-ea"/>
              </a:rPr>
              <a:t>魔鬼看到大侠已经学会了一个trick，于是魔鬼给了大侠一个新的挑战。 </a:t>
            </a:r>
            <a:endParaRPr lang="zh-CN" altLang="en-US" dirty="0">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838200" y="4504690"/>
            <a:ext cx="5815330" cy="1198880"/>
          </a:xfrm>
          <a:prstGeom prst="rect">
            <a:avLst/>
          </a:prstGeom>
          <a:noFill/>
        </p:spPr>
        <p:txBody>
          <a:bodyPr wrap="square" rtlCol="0" anchor="t">
            <a:spAutoFit/>
          </a:bodyPr>
          <a:lstStyle/>
          <a:p>
            <a:pPr lvl="0" algn="l"/>
            <a:r>
              <a:rPr lang="en-US" altLang="zh-CN" dirty="0">
                <a:latin typeface="微软雅黑" panose="020B0503020204020204" pitchFamily="34" charset="-122"/>
                <a:ea typeface="微软雅黑" panose="020B0503020204020204" pitchFamily="34" charset="-122"/>
                <a:sym typeface="+mn-ea"/>
              </a:rPr>
              <a:t>5. </a:t>
            </a:r>
            <a:r>
              <a:rPr lang="zh-CN" altLang="en-US" dirty="0">
                <a:latin typeface="微软雅黑" panose="020B0503020204020204" pitchFamily="34" charset="-122"/>
                <a:ea typeface="微软雅黑" panose="020B0503020204020204" pitchFamily="34" charset="-122"/>
                <a:sym typeface="+mn-ea"/>
              </a:rPr>
              <a:t>现在，大侠没有棍可以很好帮他分开两种球了，现在怎么办呢？当然像所有武侠片中一样大侠桌子一拍，球飞到空中。然后，凭借大侠的轻功，抓起一张纸，插到了两种球的中间。</a:t>
            </a:r>
            <a:endParaRPr lang="zh-CN" altLang="en-US" dirty="0">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nvPicPr>
        <p:blipFill>
          <a:blip r:embed="rId4" cstate="print"/>
          <a:stretch>
            <a:fillRect/>
          </a:stretch>
        </p:blipFill>
        <p:spPr>
          <a:xfrm>
            <a:off x="6985635" y="4598670"/>
            <a:ext cx="2103755" cy="1139825"/>
          </a:xfrm>
          <a:prstGeom prst="rect">
            <a:avLst/>
          </a:prstGeom>
        </p:spPr>
      </p:pic>
      <p:pic>
        <p:nvPicPr>
          <p:cNvPr id="24" name="图片 23"/>
          <p:cNvPicPr>
            <a:picLocks noChangeAspect="1"/>
          </p:cNvPicPr>
          <p:nvPr/>
        </p:nvPicPr>
        <p:blipFill>
          <a:blip r:embed="rId5" cstate="print"/>
          <a:stretch>
            <a:fillRect/>
          </a:stretch>
        </p:blipFill>
        <p:spPr>
          <a:xfrm>
            <a:off x="9625965" y="4578985"/>
            <a:ext cx="1602105" cy="1195070"/>
          </a:xfrm>
          <a:prstGeom prst="rect">
            <a:avLst/>
          </a:prstGeom>
        </p:spPr>
      </p:pic>
      <p:sp>
        <p:nvSpPr>
          <p:cNvPr id="25" name="文本框 24"/>
          <p:cNvSpPr txBox="1"/>
          <p:nvPr/>
        </p:nvSpPr>
        <p:spPr>
          <a:xfrm>
            <a:off x="852170" y="5908040"/>
            <a:ext cx="9950450" cy="645160"/>
          </a:xfrm>
          <a:prstGeom prst="rect">
            <a:avLst/>
          </a:prstGeom>
          <a:noFill/>
        </p:spPr>
        <p:txBody>
          <a:bodyPr wrap="square" rtlCol="0" anchor="t">
            <a:spAutoFit/>
          </a:bodyPr>
          <a:lstStyle/>
          <a:p>
            <a:pPr lvl="0" algn="l"/>
            <a:r>
              <a:rPr lang="zh-CN" altLang="en-US" dirty="0">
                <a:solidFill>
                  <a:srgbClr val="0432FF"/>
                </a:solidFill>
                <a:latin typeface="微软雅黑" panose="020B0503020204020204" pitchFamily="34" charset="-122"/>
                <a:ea typeface="微软雅黑" panose="020B0503020204020204" pitchFamily="34" charset="-122"/>
                <a:sym typeface="+mn-ea"/>
              </a:rPr>
              <a:t>再之后，人们把这些球叫做 </a:t>
            </a:r>
            <a:r>
              <a:rPr lang="zh-CN" altLang="en-US" b="1" dirty="0">
                <a:solidFill>
                  <a:srgbClr val="0432FF"/>
                </a:solidFill>
                <a:latin typeface="微软雅黑" panose="020B0503020204020204" pitchFamily="34" charset="-122"/>
                <a:ea typeface="微软雅黑" panose="020B0503020204020204" pitchFamily="34" charset="-122"/>
                <a:sym typeface="+mn-ea"/>
              </a:rPr>
              <a:t>「data」</a:t>
            </a:r>
            <a:r>
              <a:rPr lang="zh-CN" altLang="en-US" dirty="0">
                <a:solidFill>
                  <a:srgbClr val="0432FF"/>
                </a:solidFill>
                <a:latin typeface="微软雅黑" panose="020B0503020204020204" pitchFamily="34" charset="-122"/>
                <a:ea typeface="微软雅黑" panose="020B0503020204020204" pitchFamily="34" charset="-122"/>
                <a:sym typeface="+mn-ea"/>
              </a:rPr>
              <a:t>，把棍子叫做 </a:t>
            </a:r>
            <a:r>
              <a:rPr lang="zh-CN" altLang="en-US" b="1" dirty="0">
                <a:solidFill>
                  <a:srgbClr val="0432FF"/>
                </a:solidFill>
                <a:latin typeface="微软雅黑" panose="020B0503020204020204" pitchFamily="34" charset="-122"/>
                <a:ea typeface="微软雅黑" panose="020B0503020204020204" pitchFamily="34" charset="-122"/>
                <a:sym typeface="+mn-ea"/>
              </a:rPr>
              <a:t>「classifier」</a:t>
            </a:r>
            <a:r>
              <a:rPr lang="zh-CN" altLang="en-US" dirty="0">
                <a:solidFill>
                  <a:srgbClr val="0432FF"/>
                </a:solidFill>
                <a:latin typeface="微软雅黑" panose="020B0503020204020204" pitchFamily="34" charset="-122"/>
                <a:ea typeface="微软雅黑" panose="020B0503020204020204" pitchFamily="34" charset="-122"/>
                <a:sym typeface="+mn-ea"/>
              </a:rPr>
              <a:t>, 最大间隙trick 叫做</a:t>
            </a:r>
            <a:r>
              <a:rPr lang="zh-CN" altLang="en-US" b="1" dirty="0">
                <a:solidFill>
                  <a:srgbClr val="0432FF"/>
                </a:solidFill>
                <a:latin typeface="微软雅黑" panose="020B0503020204020204" pitchFamily="34" charset="-122"/>
                <a:ea typeface="微软雅黑" panose="020B0503020204020204" pitchFamily="34" charset="-122"/>
                <a:sym typeface="+mn-ea"/>
              </a:rPr>
              <a:t>「optimization」</a:t>
            </a:r>
            <a:r>
              <a:rPr lang="zh-CN" altLang="en-US" dirty="0">
                <a:solidFill>
                  <a:srgbClr val="0432FF"/>
                </a:solidFill>
                <a:latin typeface="微软雅黑" panose="020B0503020204020204" pitchFamily="34" charset="-122"/>
                <a:ea typeface="微软雅黑" panose="020B0503020204020204" pitchFamily="34" charset="-122"/>
                <a:sym typeface="+mn-ea"/>
              </a:rPr>
              <a:t>， 拍桌子叫做</a:t>
            </a:r>
            <a:r>
              <a:rPr lang="zh-CN" altLang="en-US" b="1" dirty="0">
                <a:solidFill>
                  <a:srgbClr val="0432FF"/>
                </a:solidFill>
                <a:latin typeface="微软雅黑" panose="020B0503020204020204" pitchFamily="34" charset="-122"/>
                <a:ea typeface="微软雅黑" panose="020B0503020204020204" pitchFamily="34" charset="-122"/>
                <a:sym typeface="+mn-ea"/>
              </a:rPr>
              <a:t>「kernelling」</a:t>
            </a:r>
            <a:r>
              <a:rPr lang="zh-CN" altLang="en-US" dirty="0">
                <a:solidFill>
                  <a:srgbClr val="0432FF"/>
                </a:solidFill>
                <a:latin typeface="微软雅黑" panose="020B0503020204020204" pitchFamily="34" charset="-122"/>
                <a:ea typeface="微软雅黑" panose="020B0503020204020204" pitchFamily="34" charset="-122"/>
                <a:sym typeface="+mn-ea"/>
              </a:rPr>
              <a:t>, 那张纸叫做</a:t>
            </a:r>
            <a:r>
              <a:rPr lang="zh-CN" altLang="en-US" b="1" dirty="0">
                <a:solidFill>
                  <a:srgbClr val="0432FF"/>
                </a:solidFill>
                <a:latin typeface="微软雅黑" panose="020B0503020204020204" pitchFamily="34" charset="-122"/>
                <a:ea typeface="微软雅黑" panose="020B0503020204020204" pitchFamily="34" charset="-122"/>
                <a:sym typeface="+mn-ea"/>
              </a:rPr>
              <a:t>「hyperplane」</a:t>
            </a:r>
            <a:r>
              <a:rPr lang="zh-CN" altLang="en-US" dirty="0">
                <a:solidFill>
                  <a:srgbClr val="0432FF"/>
                </a:solidFill>
                <a:latin typeface="微软雅黑" panose="020B0503020204020204" pitchFamily="34" charset="-122"/>
                <a:ea typeface="微软雅黑" panose="020B0503020204020204" pitchFamily="34" charset="-122"/>
                <a:sym typeface="+mn-ea"/>
              </a:rPr>
              <a:t>。</a:t>
            </a:r>
            <a:endParaRPr lang="zh-CN" altLang="en-US" dirty="0">
              <a:solidFill>
                <a:srgbClr val="0432FF"/>
              </a:solidFill>
              <a:latin typeface="微软雅黑" panose="020B0503020204020204" pitchFamily="34" charset="-122"/>
              <a:ea typeface="微软雅黑" panose="020B0503020204020204" pitchFamily="34" charset="-122"/>
              <a:sym typeface="+mn-ea"/>
            </a:endParaRPr>
          </a:p>
        </p:txBody>
      </p:sp>
      <p:sp>
        <p:nvSpPr>
          <p:cNvPr id="26" name="矩形 25"/>
          <p:cNvSpPr/>
          <p:nvPr/>
        </p:nvSpPr>
        <p:spPr>
          <a:xfrm>
            <a:off x="9604375" y="4557395"/>
            <a:ext cx="1613535" cy="1212215"/>
          </a:xfrm>
          <a:prstGeom prst="rect">
            <a:avLst/>
          </a:prstGeom>
          <a:noFill/>
          <a:ln>
            <a:solidFill>
              <a:schemeClr val="tx1">
                <a:lumMod val="95000"/>
                <a:lumOff val="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7" name="矩形 26"/>
          <p:cNvSpPr/>
          <p:nvPr/>
        </p:nvSpPr>
        <p:spPr>
          <a:xfrm>
            <a:off x="6985635" y="4581525"/>
            <a:ext cx="2103120" cy="1156335"/>
          </a:xfrm>
          <a:prstGeom prst="rect">
            <a:avLst/>
          </a:prstGeom>
          <a:noFill/>
          <a:ln>
            <a:solidFill>
              <a:schemeClr val="tx1">
                <a:lumMod val="95000"/>
                <a:lumOff val="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7" name="组合 36"/>
          <p:cNvGrpSpPr/>
          <p:nvPr/>
        </p:nvGrpSpPr>
        <p:grpSpPr>
          <a:xfrm>
            <a:off x="9778365" y="3196590"/>
            <a:ext cx="1661795" cy="1127760"/>
            <a:chOff x="15462" y="4882"/>
            <a:chExt cx="2460" cy="1846"/>
          </a:xfrm>
        </p:grpSpPr>
        <p:pic>
          <p:nvPicPr>
            <p:cNvPr id="20" name="图片 19"/>
            <p:cNvPicPr>
              <a:picLocks noChangeAspect="1"/>
            </p:cNvPicPr>
            <p:nvPr/>
          </p:nvPicPr>
          <p:blipFill>
            <a:blip r:embed="rId6" cstate="print"/>
            <a:stretch>
              <a:fillRect/>
            </a:stretch>
          </p:blipFill>
          <p:spPr>
            <a:xfrm>
              <a:off x="15462" y="4887"/>
              <a:ext cx="2430" cy="1821"/>
            </a:xfrm>
            <a:prstGeom prst="rect">
              <a:avLst/>
            </a:prstGeom>
          </p:spPr>
        </p:pic>
        <p:sp>
          <p:nvSpPr>
            <p:cNvPr id="28" name="矩形 27"/>
            <p:cNvSpPr/>
            <p:nvPr/>
          </p:nvSpPr>
          <p:spPr>
            <a:xfrm>
              <a:off x="15492" y="4882"/>
              <a:ext cx="2431" cy="1847"/>
            </a:xfrm>
            <a:prstGeom prst="rect">
              <a:avLst/>
            </a:prstGeom>
            <a:noFill/>
            <a:ln>
              <a:solidFill>
                <a:schemeClr val="tx1">
                  <a:lumMod val="95000"/>
                  <a:lumOff val="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33" name="矩形 32"/>
          <p:cNvSpPr/>
          <p:nvPr/>
        </p:nvSpPr>
        <p:spPr>
          <a:xfrm>
            <a:off x="5200015" y="1842135"/>
            <a:ext cx="1644015" cy="1129665"/>
          </a:xfrm>
          <a:prstGeom prst="rect">
            <a:avLst/>
          </a:prstGeom>
          <a:noFill/>
          <a:ln>
            <a:solidFill>
              <a:schemeClr val="tx1">
                <a:lumMod val="95000"/>
                <a:lumOff val="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4" name="矩形 33"/>
          <p:cNvSpPr/>
          <p:nvPr/>
        </p:nvSpPr>
        <p:spPr>
          <a:xfrm>
            <a:off x="9745980" y="1812925"/>
            <a:ext cx="1633855" cy="1156970"/>
          </a:xfrm>
          <a:prstGeom prst="rect">
            <a:avLst/>
          </a:prstGeom>
          <a:noFill/>
          <a:ln>
            <a:solidFill>
              <a:schemeClr val="tx1">
                <a:lumMod val="95000"/>
                <a:lumOff val="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5" name="矩形 34"/>
          <p:cNvSpPr/>
          <p:nvPr/>
        </p:nvSpPr>
        <p:spPr>
          <a:xfrm>
            <a:off x="5224780" y="3199130"/>
            <a:ext cx="1598930" cy="1125220"/>
          </a:xfrm>
          <a:prstGeom prst="rect">
            <a:avLst/>
          </a:prstGeom>
          <a:noFill/>
          <a:ln>
            <a:solidFill>
              <a:schemeClr val="tx1">
                <a:lumMod val="95000"/>
                <a:lumOff val="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1" grpId="0" bldLvl="0" animBg="1"/>
      <p:bldP spid="40" grpId="0" bldLvl="0" animBg="1"/>
      <p:bldP spid="39" grpId="0" bldLvl="0" animBg="1"/>
      <p:bldP spid="38" grpId="0" bldLvl="0" animBg="1"/>
      <p:bldP spid="3" grpId="0"/>
      <p:bldP spid="5" grpId="0"/>
      <p:bldP spid="13" grpId="0"/>
      <p:bldP spid="17" grpId="0"/>
      <p:bldP spid="19" grpId="0"/>
      <p:bldP spid="22" grpId="0"/>
      <p:bldP spid="25" grpId="0"/>
      <p:bldP spid="26" grpId="0" bldLvl="0" animBg="1"/>
      <p:bldP spid="27" grpId="0" bldLvl="0" animBg="1"/>
      <p:bldP spid="33" grpId="0" bldLvl="0" animBg="1"/>
      <p:bldP spid="34" grpId="0" bldLvl="0" animBg="1"/>
      <p:bldP spid="3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9479" y="400051"/>
            <a:ext cx="3141215" cy="645160"/>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SVM</a:t>
            </a:r>
            <a:r>
              <a:rPr lang="zh-CN" altLang="en-US" sz="3600" b="1" dirty="0">
                <a:latin typeface="微软雅黑" panose="020B0503020204020204" pitchFamily="34" charset="-122"/>
                <a:ea typeface="微软雅黑" panose="020B0503020204020204" pitchFamily="34" charset="-122"/>
              </a:rPr>
              <a:t>分类</a:t>
            </a:r>
            <a:endParaRPr lang="zh-CN" altLang="en-US" sz="3600" b="1" dirty="0">
              <a:latin typeface="微软雅黑" panose="020B0503020204020204" pitchFamily="34" charset="-122"/>
              <a:ea typeface="微软雅黑" panose="020B0503020204020204" pitchFamily="34" charset="-122"/>
            </a:endParaRPr>
          </a:p>
        </p:txBody>
      </p:sp>
      <p:sp>
        <p:nvSpPr>
          <p:cNvPr id="3" name="矩形 2"/>
          <p:cNvSpPr/>
          <p:nvPr/>
        </p:nvSpPr>
        <p:spPr>
          <a:xfrm>
            <a:off x="321184" y="1348366"/>
            <a:ext cx="11137760" cy="1106805"/>
          </a:xfrm>
          <a:prstGeom prst="rect">
            <a:avLst/>
          </a:prstGeom>
        </p:spPr>
        <p:txBody>
          <a:bodyPr wrap="square">
            <a:spAutoFit/>
          </a:bodyPr>
          <a:lstStyle/>
          <a:p>
            <a:pPr lvl="0" indent="457200" algn="l"/>
            <a:r>
              <a:rPr lang="zh-CN" altLang="en-US" sz="2200" b="1" dirty="0">
                <a:latin typeface="微软雅黑" panose="020B0503020204020204" pitchFamily="34" charset="-122"/>
                <a:ea typeface="微软雅黑" panose="020B0503020204020204" pitchFamily="34" charset="-122"/>
                <a:sym typeface="+mn-ea"/>
              </a:rPr>
              <a:t>支持向量机（Support Vector Machine ,SVM）</a:t>
            </a:r>
            <a:r>
              <a:rPr lang="zh-CN" altLang="en-US" sz="2200" dirty="0">
                <a:latin typeface="微软雅黑" panose="020B0503020204020204" pitchFamily="34" charset="-122"/>
                <a:ea typeface="微软雅黑" panose="020B0503020204020204" pitchFamily="34" charset="-122"/>
                <a:sym typeface="+mn-ea"/>
              </a:rPr>
              <a:t>是一种有监督学习方法，主要思想是建立一个最优决策超平面，使得该平面两侧距离该平面最近的两类样本之间的距离最大化，从而对分类问题提供良好的泛化能力。</a:t>
            </a:r>
            <a:endParaRPr lang="zh-CN" altLang="en-US" sz="2200"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381808" y="2455171"/>
            <a:ext cx="6243955" cy="430887"/>
          </a:xfrm>
          <a:prstGeom prst="rect">
            <a:avLst/>
          </a:prstGeom>
        </p:spPr>
        <p:txBody>
          <a:bodyPr wrap="square" rtlCol="0" anchor="t">
            <a:spAutoFit/>
          </a:bodyPr>
          <a:lstStyle/>
          <a:p>
            <a:pPr lvl="0"/>
            <a:r>
              <a:rPr lang="zh-CN" altLang="en-US" sz="2200" b="1" dirty="0">
                <a:solidFill>
                  <a:srgbClr val="0070C0"/>
                </a:solidFill>
                <a:latin typeface="微软雅黑" panose="020B0503020204020204" pitchFamily="34" charset="-122"/>
                <a:ea typeface="微软雅黑" panose="020B0503020204020204" pitchFamily="34" charset="-122"/>
                <a:sym typeface="+mn-ea"/>
              </a:rPr>
              <a:t>线性可分</a:t>
            </a:r>
            <a:r>
              <a:rPr lang="zh-CN" altLang="en-US" sz="2200" b="1" dirty="0" smtClean="0">
                <a:solidFill>
                  <a:srgbClr val="0070C0"/>
                </a:solidFill>
                <a:latin typeface="微软雅黑" panose="020B0503020204020204" pitchFamily="34" charset="-122"/>
                <a:ea typeface="微软雅黑" panose="020B0503020204020204" pitchFamily="34" charset="-122"/>
                <a:sym typeface="+mn-ea"/>
              </a:rPr>
              <a:t>支持向量机与硬间隔最大化：</a:t>
            </a:r>
            <a:endParaRPr lang="zh-CN" altLang="en-US" sz="2000" dirty="0" smtClean="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cstate="print"/>
          <a:stretch>
            <a:fillRect/>
          </a:stretch>
        </p:blipFill>
        <p:spPr>
          <a:xfrm>
            <a:off x="514517" y="3097340"/>
            <a:ext cx="4422729" cy="1585496"/>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b="5534"/>
          <a:stretch>
            <a:fillRect/>
          </a:stretch>
        </p:blipFill>
        <p:spPr>
          <a:xfrm>
            <a:off x="5647215" y="3719517"/>
            <a:ext cx="4397777" cy="1648896"/>
          </a:xfrm>
          <a:prstGeom prst="rect">
            <a:avLst/>
          </a:prstGeom>
        </p:spPr>
      </p:pic>
      <p:sp>
        <p:nvSpPr>
          <p:cNvPr id="9" name="矩形 8"/>
          <p:cNvSpPr/>
          <p:nvPr/>
        </p:nvSpPr>
        <p:spPr>
          <a:xfrm>
            <a:off x="5920376" y="2455171"/>
            <a:ext cx="6243955" cy="430887"/>
          </a:xfrm>
          <a:prstGeom prst="rect">
            <a:avLst/>
          </a:prstGeom>
        </p:spPr>
        <p:txBody>
          <a:bodyPr wrap="square" rtlCol="0" anchor="t">
            <a:spAutoFit/>
          </a:bodyPr>
          <a:lstStyle/>
          <a:p>
            <a:pPr lvl="0" indent="0" algn="l" fontAlgn="auto"/>
            <a:r>
              <a:rPr lang="zh-CN" altLang="en-US" sz="2200" b="1" dirty="0" smtClean="0">
                <a:solidFill>
                  <a:srgbClr val="0070C0"/>
                </a:solidFill>
                <a:latin typeface="微软雅黑" panose="020B0503020204020204" pitchFamily="34" charset="-122"/>
                <a:ea typeface="微软雅黑" panose="020B0503020204020204" pitchFamily="34" charset="-122"/>
                <a:sym typeface="+mn-ea"/>
              </a:rPr>
              <a:t>线性可分支持向量机与软间隔最大化：</a:t>
            </a:r>
            <a:endParaRPr lang="zh-CN" altLang="en-US" sz="2000" dirty="0" smtClean="0">
              <a:latin typeface="微软雅黑" panose="020B0503020204020204" pitchFamily="34" charset="-122"/>
              <a:ea typeface="微软雅黑" panose="020B0503020204020204" pitchFamily="34" charset="-122"/>
              <a:sym typeface="+mn-ea"/>
            </a:endParaRPr>
          </a:p>
        </p:txBody>
      </p:sp>
      <p:pic>
        <p:nvPicPr>
          <p:cNvPr id="12" name="图片 11"/>
          <p:cNvPicPr>
            <a:picLocks noChangeAspect="1"/>
          </p:cNvPicPr>
          <p:nvPr/>
        </p:nvPicPr>
        <p:blipFill>
          <a:blip r:embed="rId3"/>
          <a:stretch>
            <a:fillRect/>
          </a:stretch>
        </p:blipFill>
        <p:spPr>
          <a:xfrm>
            <a:off x="1492722" y="4682836"/>
            <a:ext cx="3234727" cy="989446"/>
          </a:xfrm>
          <a:prstGeom prst="rect">
            <a:avLst/>
          </a:prstGeom>
        </p:spPr>
      </p:pic>
      <p:pic>
        <p:nvPicPr>
          <p:cNvPr id="13" name="图片 12"/>
          <p:cNvPicPr>
            <a:picLocks noChangeAspect="1"/>
          </p:cNvPicPr>
          <p:nvPr/>
        </p:nvPicPr>
        <p:blipFill>
          <a:blip r:embed="rId4"/>
          <a:stretch>
            <a:fillRect/>
          </a:stretch>
        </p:blipFill>
        <p:spPr>
          <a:xfrm>
            <a:off x="6932515" y="5492620"/>
            <a:ext cx="3009900" cy="1333500"/>
          </a:xfrm>
          <a:prstGeom prst="rect">
            <a:avLst/>
          </a:prstGeom>
        </p:spPr>
      </p:pic>
      <p:pic>
        <p:nvPicPr>
          <p:cNvPr id="14" name="图片 13"/>
          <p:cNvPicPr>
            <a:picLocks noChangeAspect="1"/>
          </p:cNvPicPr>
          <p:nvPr/>
        </p:nvPicPr>
        <p:blipFill>
          <a:blip r:embed="rId5"/>
          <a:stretch>
            <a:fillRect/>
          </a:stretch>
        </p:blipFill>
        <p:spPr>
          <a:xfrm>
            <a:off x="1775858" y="5988628"/>
            <a:ext cx="2895600" cy="733425"/>
          </a:xfrm>
          <a:prstGeom prst="rect">
            <a:avLst/>
          </a:prstGeom>
        </p:spPr>
      </p:pic>
      <p:sp>
        <p:nvSpPr>
          <p:cNvPr id="15" name="矩形 14"/>
          <p:cNvSpPr/>
          <p:nvPr/>
        </p:nvSpPr>
        <p:spPr>
          <a:xfrm>
            <a:off x="534076" y="4724841"/>
            <a:ext cx="100540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sym typeface="+mn-ea"/>
              </a:rPr>
              <a:t>原</a:t>
            </a:r>
            <a:r>
              <a:rPr lang="zh-CN" altLang="en-US" sz="1600" dirty="0" smtClean="0">
                <a:latin typeface="微软雅黑" panose="020B0503020204020204" pitchFamily="34" charset="-122"/>
                <a:ea typeface="微软雅黑" panose="020B0503020204020204" pitchFamily="34" charset="-122"/>
                <a:sym typeface="+mn-ea"/>
              </a:rPr>
              <a:t>问题：</a:t>
            </a:r>
            <a:endParaRPr lang="zh-CN" altLang="en-US" sz="1600" dirty="0"/>
          </a:p>
        </p:txBody>
      </p:sp>
      <p:sp>
        <p:nvSpPr>
          <p:cNvPr id="16" name="矩形 15"/>
          <p:cNvSpPr/>
          <p:nvPr/>
        </p:nvSpPr>
        <p:spPr>
          <a:xfrm>
            <a:off x="534076" y="6051262"/>
            <a:ext cx="1210588"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sym typeface="+mn-ea"/>
              </a:rPr>
              <a:t>对偶问题：</a:t>
            </a:r>
            <a:endParaRPr lang="zh-CN" altLang="en-US" sz="1600" dirty="0"/>
          </a:p>
        </p:txBody>
      </p:sp>
      <p:sp>
        <p:nvSpPr>
          <p:cNvPr id="17" name="下箭头 16"/>
          <p:cNvSpPr/>
          <p:nvPr/>
        </p:nvSpPr>
        <p:spPr>
          <a:xfrm>
            <a:off x="2964873" y="5672282"/>
            <a:ext cx="538912" cy="316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721927" y="5553789"/>
            <a:ext cx="1210588"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sym typeface="+mn-ea"/>
              </a:rPr>
              <a:t>对偶问题：</a:t>
            </a:r>
            <a:endParaRPr lang="zh-CN" altLang="en-US" sz="1600" dirty="0"/>
          </a:p>
        </p:txBody>
      </p:sp>
      <p:sp>
        <p:nvSpPr>
          <p:cNvPr id="19" name="矩形 18"/>
          <p:cNvSpPr/>
          <p:nvPr/>
        </p:nvSpPr>
        <p:spPr>
          <a:xfrm>
            <a:off x="8709892" y="4894118"/>
            <a:ext cx="172852" cy="338554"/>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AutoShape 2" descr="\varepsilon_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5721927" y="2888520"/>
            <a:ext cx="6294449" cy="830997"/>
          </a:xfrm>
          <a:prstGeom prst="rect">
            <a:avLst/>
          </a:prstGeom>
        </p:spPr>
        <p:txBody>
          <a:bodyPr wrap="square">
            <a:spAutoFit/>
          </a:bodyPr>
          <a:lstStyle/>
          <a:p>
            <a:r>
              <a:rPr lang="zh-CN" altLang="en-US" sz="1600" b="1" dirty="0"/>
              <a:t>数据集不是线性可分的，但是去掉一些点以后是线性可分的</a:t>
            </a:r>
            <a:r>
              <a:rPr lang="zh-CN" altLang="en-US" sz="1600" dirty="0"/>
              <a:t>。在这个情况下使用硬间隔最大化，是不行的。因为根本就不能达到必要条件。</a:t>
            </a:r>
            <a:endParaRPr lang="zh-CN" altLang="en-US" sz="1600" dirty="0"/>
          </a:p>
        </p:txBody>
      </p:sp>
      <p:sp>
        <p:nvSpPr>
          <p:cNvPr id="11" name="矩形 10"/>
          <p:cNvSpPr/>
          <p:nvPr/>
        </p:nvSpPr>
        <p:spPr>
          <a:xfrm>
            <a:off x="10466108" y="5602004"/>
            <a:ext cx="1698223" cy="1077218"/>
          </a:xfrm>
          <a:prstGeom prst="rect">
            <a:avLst/>
          </a:prstGeom>
        </p:spPr>
        <p:txBody>
          <a:bodyPr wrap="square">
            <a:spAutoFit/>
          </a:bodyPr>
          <a:lstStyle/>
          <a:p>
            <a:r>
              <a:rPr lang="zh-CN" altLang="zh-CN" sz="1600" dirty="0" smtClean="0"/>
              <a:t>Ɛ</a:t>
            </a:r>
            <a:r>
              <a:rPr lang="en-US" altLang="zh-CN" sz="1600" dirty="0"/>
              <a:t>i</a:t>
            </a:r>
            <a:r>
              <a:rPr lang="zh-CN" altLang="en-US" sz="1600" dirty="0" smtClean="0"/>
              <a:t>被</a:t>
            </a:r>
            <a:r>
              <a:rPr lang="zh-CN" altLang="en-US" sz="1600" dirty="0"/>
              <a:t>称作松弛变量，相当于容忍了一部分线性不可分的现象。</a:t>
            </a:r>
            <a:endParaRPr lang="zh-CN" altLang="en-US" sz="1600" dirty="0"/>
          </a:p>
        </p:txBody>
      </p:sp>
      <p:pic>
        <p:nvPicPr>
          <p:cNvPr id="1054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4991" y="3719517"/>
            <a:ext cx="2119340" cy="164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5" grpId="0"/>
      <p:bldP spid="16" grpId="0"/>
      <p:bldP spid="17" grpId="0" bldLvl="0" animBg="1"/>
      <p:bldP spid="18" grpId="0"/>
      <p:bldP spid="1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640013"/>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3" name="AutoShape 17"/>
          <p:cNvSpPr>
            <a:spLocks noChangeArrowheads="1"/>
          </p:cNvSpPr>
          <p:nvPr/>
        </p:nvSpPr>
        <p:spPr bwMode="auto">
          <a:xfrm>
            <a:off x="4000531" y="229750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贝叶斯分类模型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80229" name="标题 3"/>
          <p:cNvSpPr>
            <a:spLocks noGrp="1"/>
          </p:cNvSpPr>
          <p:nvPr>
            <p:ph type="title"/>
          </p:nvPr>
        </p:nvSpPr>
        <p:spPr>
          <a:xfrm>
            <a:off x="255588" y="358775"/>
            <a:ext cx="10972800" cy="528638"/>
          </a:xfrm>
        </p:spPr>
        <p:txBody>
          <a:bodyPr wrap="square" lIns="91440" tIns="45720" rIns="91440" bIns="45720" anchor="ctr"/>
          <a:lstStyle/>
          <a:p>
            <a:r>
              <a:rPr kumimoji="1" lang="zh-CN" altLang="en-US" dirty="0">
                <a:latin typeface="+mj-lt"/>
                <a:ea typeface="微软雅黑" panose="020B0503020204020204" pitchFamily="34" charset="-122"/>
                <a:cs typeface="微软雅黑" panose="020B0503020204020204" pitchFamily="34" charset="-122"/>
              </a:rPr>
              <a:t>目录</a:t>
            </a:r>
            <a:endParaRPr kumimoji="1" lang="zh-CN" altLang="en-US" dirty="0">
              <a:latin typeface="+mj-lt"/>
              <a:ea typeface="微软雅黑" panose="020B0503020204020204" pitchFamily="34" charset="-122"/>
              <a:cs typeface="微软雅黑" panose="020B0503020204020204" pitchFamily="34" charset="-122"/>
            </a:endParaRPr>
          </a:p>
        </p:txBody>
      </p:sp>
      <p:sp>
        <p:nvSpPr>
          <p:cNvPr id="13" name="AutoShape 17"/>
          <p:cNvSpPr>
            <a:spLocks noChangeArrowheads="1"/>
          </p:cNvSpPr>
          <p:nvPr/>
        </p:nvSpPr>
        <p:spPr bwMode="auto">
          <a:xfrm>
            <a:off x="4000531" y="131304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200" strike="noStrike" noProof="0" dirty="0">
                <a:ln>
                  <a:noFill/>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机器学习与</a:t>
            </a:r>
            <a:r>
              <a:rPr lang="en-US" altLang="zh-CN" sz="2200" strike="noStrike" noProof="0" dirty="0">
                <a:ln>
                  <a:noFill/>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Scikit-learn</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Oval 15"/>
          <p:cNvSpPr>
            <a:spLocks noChangeArrowheads="1"/>
          </p:cNvSpPr>
          <p:nvPr/>
        </p:nvSpPr>
        <p:spPr bwMode="auto">
          <a:xfrm>
            <a:off x="2928857" y="231550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1" name="AutoShape 17"/>
          <p:cNvSpPr>
            <a:spLocks noChangeArrowheads="1"/>
          </p:cNvSpPr>
          <p:nvPr/>
        </p:nvSpPr>
        <p:spPr bwMode="auto">
          <a:xfrm>
            <a:off x="4012431"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决策树分类模型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8" name="AutoShape 17"/>
          <p:cNvSpPr>
            <a:spLocks noChangeArrowheads="1"/>
          </p:cNvSpPr>
          <p:nvPr/>
        </p:nvSpPr>
        <p:spPr bwMode="auto">
          <a:xfrm>
            <a:off x="4012431"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9" name="Oval 15"/>
          <p:cNvSpPr>
            <a:spLocks noChangeArrowheads="1"/>
          </p:cNvSpPr>
          <p:nvPr/>
        </p:nvSpPr>
        <p:spPr bwMode="auto">
          <a:xfrm>
            <a:off x="2904947" y="433344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AutoShape 17"/>
          <p:cNvSpPr>
            <a:spLocks noChangeArrowheads="1"/>
          </p:cNvSpPr>
          <p:nvPr/>
        </p:nvSpPr>
        <p:spPr bwMode="auto">
          <a:xfrm>
            <a:off x="4036360" y="527022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聚类</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6" name="Oval 15"/>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49427" y="4284898"/>
            <a:ext cx="4589019" cy="1722357"/>
          </a:xfrm>
          <a:prstGeom prst="rect">
            <a:avLst/>
          </a:prstGeom>
        </p:spPr>
      </p:pic>
      <p:sp>
        <p:nvSpPr>
          <p:cNvPr id="2" name="矩形 1"/>
          <p:cNvSpPr/>
          <p:nvPr/>
        </p:nvSpPr>
        <p:spPr>
          <a:xfrm>
            <a:off x="1539479" y="400051"/>
            <a:ext cx="3141215" cy="645160"/>
          </a:xfrm>
          <a:prstGeom prst="rect">
            <a:avLst/>
          </a:prstGeom>
        </p:spPr>
        <p:txBody>
          <a:bodyPr wrap="square">
            <a:spAutoFit/>
          </a:bodyPr>
          <a:lstStyle/>
          <a:p>
            <a:r>
              <a:rPr lang="en-US" altLang="zh-CN" sz="3600" b="1" dirty="0">
                <a:latin typeface="微软雅黑" panose="020B0503020204020204" pitchFamily="34" charset="-122"/>
                <a:ea typeface="微软雅黑" panose="020B0503020204020204" pitchFamily="34" charset="-122"/>
              </a:rPr>
              <a:t>SVM</a:t>
            </a:r>
            <a:r>
              <a:rPr lang="zh-CN" altLang="en-US" sz="3600" b="1" dirty="0">
                <a:latin typeface="微软雅黑" panose="020B0503020204020204" pitchFamily="34" charset="-122"/>
                <a:ea typeface="微软雅黑" panose="020B0503020204020204" pitchFamily="34" charset="-122"/>
              </a:rPr>
              <a:t>分类</a:t>
            </a:r>
            <a:endParaRPr lang="zh-CN" altLang="en-US" sz="3600" b="1" dirty="0">
              <a:latin typeface="微软雅黑" panose="020B0503020204020204" pitchFamily="34" charset="-122"/>
              <a:ea typeface="微软雅黑" panose="020B0503020204020204" pitchFamily="34" charset="-122"/>
            </a:endParaRPr>
          </a:p>
        </p:txBody>
      </p:sp>
      <p:sp>
        <p:nvSpPr>
          <p:cNvPr id="3" name="矩形 2"/>
          <p:cNvSpPr/>
          <p:nvPr/>
        </p:nvSpPr>
        <p:spPr>
          <a:xfrm>
            <a:off x="321184" y="1348366"/>
            <a:ext cx="11137760" cy="1106805"/>
          </a:xfrm>
          <a:prstGeom prst="rect">
            <a:avLst/>
          </a:prstGeom>
        </p:spPr>
        <p:txBody>
          <a:bodyPr wrap="square">
            <a:spAutoFit/>
          </a:bodyPr>
          <a:lstStyle/>
          <a:p>
            <a:pPr lvl="0" indent="457200" algn="l"/>
            <a:r>
              <a:rPr lang="zh-CN" altLang="en-US" sz="2200" b="1" dirty="0">
                <a:latin typeface="微软雅黑" panose="020B0503020204020204" pitchFamily="34" charset="-122"/>
                <a:ea typeface="微软雅黑" panose="020B0503020204020204" pitchFamily="34" charset="-122"/>
                <a:sym typeface="+mn-ea"/>
              </a:rPr>
              <a:t>支持向量机（Support Vector Machine ,SVM）</a:t>
            </a:r>
            <a:r>
              <a:rPr lang="zh-CN" altLang="en-US" sz="2200" dirty="0">
                <a:latin typeface="微软雅黑" panose="020B0503020204020204" pitchFamily="34" charset="-122"/>
                <a:ea typeface="微软雅黑" panose="020B0503020204020204" pitchFamily="34" charset="-122"/>
                <a:sym typeface="+mn-ea"/>
              </a:rPr>
              <a:t>是一种有监督学习方法，主要思想是建立一个最优决策超平面，使得该平面两侧距离该平面最近的两类样本之间的距离最大化，从而对分类问题提供良好的泛化能力。</a:t>
            </a:r>
            <a:endParaRPr lang="zh-CN" altLang="en-US" sz="2200"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5596198" y="2602953"/>
            <a:ext cx="6243955" cy="2584450"/>
          </a:xfrm>
          <a:prstGeom prst="rect">
            <a:avLst/>
          </a:prstGeom>
        </p:spPr>
        <p:txBody>
          <a:bodyPr wrap="square" rtlCol="0" anchor="t">
            <a:spAutoFit/>
          </a:bodyPr>
          <a:lstStyle/>
          <a:p>
            <a:pPr lvl="0" indent="0" algn="l" fontAlgn="auto"/>
            <a:r>
              <a:rPr lang="zh-CN" altLang="en-US" sz="2200" b="1" dirty="0">
                <a:solidFill>
                  <a:srgbClr val="0070C0"/>
                </a:solidFill>
                <a:latin typeface="微软雅黑" panose="020B0503020204020204" pitchFamily="34" charset="-122"/>
                <a:ea typeface="微软雅黑" panose="020B0503020204020204" pitchFamily="34" charset="-122"/>
                <a:sym typeface="+mn-ea"/>
              </a:rPr>
              <a:t>SVM的优点：</a:t>
            </a:r>
            <a:endParaRPr lang="zh-CN" altLang="en-US" sz="2000" dirty="0">
              <a:latin typeface="微软雅黑" panose="020B0503020204020204" pitchFamily="34" charset="-122"/>
              <a:ea typeface="微软雅黑" panose="020B0503020204020204" pitchFamily="34" charset="-122"/>
              <a:sym typeface="+mn-ea"/>
            </a:endParaRPr>
          </a:p>
          <a:p>
            <a:pPr marL="342900" lvl="0" indent="-342900" algn="l" fontAlgn="auto">
              <a:buFont typeface="Wingdings" panose="05000000000000000000" charset="0"/>
              <a:buChar char=""/>
            </a:pPr>
            <a:r>
              <a:rPr lang="zh-CN" altLang="en-US" sz="2000" dirty="0" smtClean="0">
                <a:latin typeface="微软雅黑" panose="020B0503020204020204" pitchFamily="34" charset="-122"/>
                <a:ea typeface="微软雅黑" panose="020B0503020204020204" pitchFamily="34" charset="-122"/>
                <a:sym typeface="+mn-ea"/>
              </a:rPr>
              <a:t>相对于其他训练分类算法</a:t>
            </a:r>
            <a:r>
              <a:rPr lang="zh-CN" altLang="en-US" sz="2000" b="1" dirty="0" smtClean="0">
                <a:latin typeface="微软雅黑" panose="020B0503020204020204" pitchFamily="34" charset="-122"/>
                <a:ea typeface="微软雅黑" panose="020B0503020204020204" pitchFamily="34" charset="-122"/>
                <a:sym typeface="+mn-ea"/>
              </a:rPr>
              <a:t>不需要过多样本</a:t>
            </a:r>
            <a:r>
              <a:rPr lang="zh-CN" altLang="en-US" sz="2000" dirty="0" smtClean="0">
                <a:latin typeface="微软雅黑" panose="020B0503020204020204" pitchFamily="34" charset="-122"/>
                <a:ea typeface="微软雅黑" panose="020B0503020204020204" pitchFamily="34" charset="-122"/>
                <a:sym typeface="+mn-ea"/>
              </a:rPr>
              <a:t>，并且由于SVM引入了核函数，所以SVM可以处理高维样本</a:t>
            </a:r>
            <a:endParaRPr lang="zh-CN" altLang="en-US" sz="2000" dirty="0" smtClean="0">
              <a:latin typeface="微软雅黑" panose="020B0503020204020204" pitchFamily="34" charset="-122"/>
              <a:ea typeface="微软雅黑" panose="020B0503020204020204" pitchFamily="34" charset="-122"/>
              <a:sym typeface="+mn-ea"/>
            </a:endParaRPr>
          </a:p>
          <a:p>
            <a:pPr marL="342900" lvl="0" indent="-342900" algn="l" fontAlgn="auto">
              <a:buFont typeface="Wingdings" panose="05000000000000000000" charset="0"/>
              <a:buChar char=""/>
            </a:pPr>
            <a:r>
              <a:rPr lang="zh-CN" altLang="en-US" sz="2000" b="1" dirty="0" smtClean="0">
                <a:latin typeface="微软雅黑" panose="020B0503020204020204" pitchFamily="34" charset="-122"/>
                <a:ea typeface="微软雅黑" panose="020B0503020204020204" pitchFamily="34" charset="-122"/>
                <a:sym typeface="+mn-ea"/>
              </a:rPr>
              <a:t>结构</a:t>
            </a:r>
            <a:r>
              <a:rPr lang="zh-CN" altLang="en-US" sz="2000" b="1" dirty="0">
                <a:latin typeface="微软雅黑" panose="020B0503020204020204" pitchFamily="34" charset="-122"/>
                <a:ea typeface="微软雅黑" panose="020B0503020204020204" pitchFamily="34" charset="-122"/>
                <a:sym typeface="+mn-ea"/>
              </a:rPr>
              <a:t>风险最小</a:t>
            </a:r>
            <a:r>
              <a:rPr lang="zh-CN" altLang="en-US" sz="2000" dirty="0">
                <a:latin typeface="微软雅黑" panose="020B0503020204020204" pitchFamily="34" charset="-122"/>
                <a:ea typeface="微软雅黑" panose="020B0503020204020204" pitchFamily="34" charset="-122"/>
                <a:sym typeface="+mn-ea"/>
              </a:rPr>
              <a:t>。这种风险是指分类器对问题真实模型的逼近与问题真实解之间的累积误差</a:t>
            </a:r>
            <a:endParaRPr lang="zh-CN" altLang="en-US" sz="2000" dirty="0">
              <a:latin typeface="微软雅黑" panose="020B0503020204020204" pitchFamily="34" charset="-122"/>
              <a:ea typeface="微软雅黑" panose="020B0503020204020204" pitchFamily="34" charset="-122"/>
              <a:sym typeface="+mn-ea"/>
            </a:endParaRPr>
          </a:p>
          <a:p>
            <a:pPr marL="342900" lvl="0" indent="-342900" algn="l" fontAlgn="auto">
              <a:buFont typeface="Wingdings" panose="05000000000000000000" charset="0"/>
              <a:buChar char=""/>
            </a:pPr>
            <a:r>
              <a:rPr lang="zh-CN" altLang="en-US" sz="2000" b="1" dirty="0">
                <a:latin typeface="微软雅黑" panose="020B0503020204020204" pitchFamily="34" charset="-122"/>
                <a:ea typeface="微软雅黑" panose="020B0503020204020204" pitchFamily="34" charset="-122"/>
                <a:sym typeface="+mn-ea"/>
              </a:rPr>
              <a:t>非线性</a:t>
            </a:r>
            <a:r>
              <a:rPr lang="zh-CN" altLang="en-US" sz="2000" dirty="0">
                <a:latin typeface="微软雅黑" panose="020B0503020204020204" pitchFamily="34" charset="-122"/>
                <a:ea typeface="微软雅黑" panose="020B0503020204020204" pitchFamily="34" charset="-122"/>
                <a:sym typeface="+mn-ea"/>
              </a:rPr>
              <a:t>，是指SVM擅长应付样本数据线性不可分的情况，主要通过松弛变量（也叫惩罚变量）和核函数技术来实现，这一部分也正是SVM的精髓所在。</a:t>
            </a:r>
            <a:endParaRPr lang="zh-CN" altLang="en-US" sz="2000" dirty="0">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114012" y="5454706"/>
            <a:ext cx="5513705" cy="1198880"/>
          </a:xfrm>
          <a:prstGeom prst="rect">
            <a:avLst/>
          </a:prstGeom>
          <a:solidFill>
            <a:srgbClr val="E1EFFF"/>
          </a:solid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r>
              <a:rPr kumimoji="1" lang="zh-CN" altLang="en-US" b="1" dirty="0">
                <a:solidFill>
                  <a:srgbClr val="009900"/>
                </a:solidFill>
                <a:sym typeface="+mn-ea"/>
              </a:rPr>
              <a:t>常用软件工具包：</a:t>
            </a:r>
            <a:endParaRPr kumimoji="1" lang="zh-CN" altLang="en-US" dirty="0">
              <a:solidFill>
                <a:schemeClr val="tx1"/>
              </a:solidFill>
              <a:sym typeface="+mn-ea"/>
            </a:endParaRPr>
          </a:p>
          <a:p>
            <a:pPr lvl="0" algn="l"/>
            <a:r>
              <a:rPr kumimoji="1" lang="zh-CN" altLang="en-US" dirty="0">
                <a:solidFill>
                  <a:srgbClr val="CC0099"/>
                </a:solidFill>
                <a:sym typeface="+mn-ea"/>
              </a:rPr>
              <a:t>LibSVM</a:t>
            </a:r>
            <a:r>
              <a:rPr kumimoji="1" lang="zh-CN" altLang="en-US" dirty="0">
                <a:solidFill>
                  <a:schemeClr val="tx1"/>
                </a:solidFill>
                <a:sym typeface="+mn-ea"/>
              </a:rPr>
              <a:t>: http://www.csie.ntu.edu.tw/~cjlin/libsvm/</a:t>
            </a:r>
            <a:endParaRPr kumimoji="1" lang="zh-CN" altLang="en-US" dirty="0">
              <a:solidFill>
                <a:schemeClr val="tx1"/>
              </a:solidFill>
              <a:sym typeface="+mn-ea"/>
            </a:endParaRPr>
          </a:p>
          <a:p>
            <a:pPr lvl="0" algn="l"/>
            <a:r>
              <a:rPr kumimoji="1" lang="zh-CN" altLang="en-US" dirty="0">
                <a:solidFill>
                  <a:srgbClr val="CC0099"/>
                </a:solidFill>
                <a:sym typeface="+mn-ea"/>
              </a:rPr>
              <a:t>SVM-Light</a:t>
            </a:r>
            <a:r>
              <a:rPr kumimoji="1" lang="zh-CN" altLang="en-US" dirty="0">
                <a:solidFill>
                  <a:schemeClr val="tx1"/>
                </a:solidFill>
                <a:sym typeface="+mn-ea"/>
              </a:rPr>
              <a:t>：http://svmlight.joachims.org/</a:t>
            </a:r>
            <a:endParaRPr kumimoji="1" lang="zh-CN" altLang="en-US" dirty="0">
              <a:solidFill>
                <a:schemeClr val="tx1"/>
              </a:solidFill>
              <a:sym typeface="+mn-ea"/>
            </a:endParaRPr>
          </a:p>
          <a:p>
            <a:pPr lvl="0" algn="l"/>
            <a:r>
              <a:rPr kumimoji="1" lang="zh-CN" altLang="en-US" dirty="0">
                <a:solidFill>
                  <a:srgbClr val="CC0099"/>
                </a:solidFill>
                <a:sym typeface="+mn-ea"/>
              </a:rPr>
              <a:t>Liblinear:http</a:t>
            </a:r>
            <a:r>
              <a:rPr kumimoji="1" lang="zh-CN" altLang="en-US" dirty="0">
                <a:solidFill>
                  <a:schemeClr val="tx1"/>
                </a:solidFill>
                <a:sym typeface="+mn-ea"/>
              </a:rPr>
              <a:t>://www.csie.ntu.edu.tw/~cjlin/liblinear/</a:t>
            </a:r>
            <a:endParaRPr kumimoji="1" lang="zh-CN" altLang="en-US" dirty="0">
              <a:solidFill>
                <a:schemeClr val="tx1"/>
              </a:solidFill>
              <a:sym typeface="+mn-ea"/>
            </a:endParaRPr>
          </a:p>
        </p:txBody>
      </p:sp>
      <p:pic>
        <p:nvPicPr>
          <p:cNvPr id="9" name="图片 8"/>
          <p:cNvPicPr>
            <a:picLocks noChangeAspect="1"/>
          </p:cNvPicPr>
          <p:nvPr/>
        </p:nvPicPr>
        <p:blipFill>
          <a:blip r:embed="rId2" cstate="print"/>
          <a:stretch>
            <a:fillRect/>
          </a:stretch>
        </p:blipFill>
        <p:spPr>
          <a:xfrm>
            <a:off x="517374" y="2835341"/>
            <a:ext cx="4391774" cy="1624719"/>
          </a:xfrm>
          <a:prstGeom prst="rect">
            <a:avLst/>
          </a:prstGeom>
        </p:spPr>
      </p:pic>
      <p:sp>
        <p:nvSpPr>
          <p:cNvPr id="10" name="矩形 9"/>
          <p:cNvSpPr/>
          <p:nvPr/>
        </p:nvSpPr>
        <p:spPr>
          <a:xfrm>
            <a:off x="450266" y="2447095"/>
            <a:ext cx="4230428" cy="430887"/>
          </a:xfrm>
          <a:prstGeom prst="rect">
            <a:avLst/>
          </a:prstGeom>
        </p:spPr>
        <p:txBody>
          <a:bodyPr wrap="square" rtlCol="0" anchor="t">
            <a:spAutoFit/>
          </a:bodyPr>
          <a:lstStyle/>
          <a:p>
            <a:pPr lvl="0" indent="0" algn="l" fontAlgn="auto"/>
            <a:r>
              <a:rPr lang="zh-CN" altLang="en-US" sz="2200" b="1" dirty="0" smtClean="0">
                <a:solidFill>
                  <a:srgbClr val="0070C0"/>
                </a:solidFill>
                <a:latin typeface="微软雅黑" panose="020B0503020204020204" pitchFamily="34" charset="-122"/>
                <a:ea typeface="微软雅黑" panose="020B0503020204020204" pitchFamily="34" charset="-122"/>
                <a:sym typeface="+mn-ea"/>
              </a:rPr>
              <a:t>非线性支持向量机与核函数：</a:t>
            </a:r>
            <a:endParaRPr lang="zh-CN" altLang="en-US" sz="2000" dirty="0" smtClean="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62086" y="5785443"/>
            <a:ext cx="5534112" cy="1077218"/>
          </a:xfrm>
          <a:prstGeom prst="rect">
            <a:avLst/>
          </a:prstGeom>
        </p:spPr>
        <p:txBody>
          <a:bodyPr wrap="square">
            <a:spAutoFit/>
          </a:bodyPr>
          <a:lstStyle/>
          <a:p>
            <a:r>
              <a:rPr lang="en-US" altLang="zh-CN" sz="1600" dirty="0">
                <a:latin typeface="+mj-ea"/>
                <a:ea typeface="+mj-ea"/>
              </a:rPr>
              <a:t> </a:t>
            </a:r>
            <a:r>
              <a:rPr lang="en-US" altLang="zh-CN" sz="1600" dirty="0" smtClean="0">
                <a:latin typeface="+mj-ea"/>
                <a:ea typeface="+mj-ea"/>
              </a:rPr>
              <a:t>      </a:t>
            </a:r>
            <a:r>
              <a:rPr lang="zh-CN" altLang="en-US" sz="1600" dirty="0" smtClean="0">
                <a:latin typeface="+mj-ea"/>
                <a:ea typeface="+mj-ea"/>
              </a:rPr>
              <a:t>如果</a:t>
            </a:r>
            <a:r>
              <a:rPr lang="zh-CN" altLang="en-US" sz="1600" dirty="0">
                <a:latin typeface="+mj-ea"/>
                <a:ea typeface="+mj-ea"/>
              </a:rPr>
              <a:t>能将样本从原始空间映射到高维特征空间上，在新的特征空间是上样本就可能是线性可分</a:t>
            </a:r>
            <a:r>
              <a:rPr lang="zh-CN" altLang="en-US" sz="1600" dirty="0" smtClean="0">
                <a:latin typeface="+mj-ea"/>
                <a:ea typeface="+mj-ea"/>
              </a:rPr>
              <a:t>的</a:t>
            </a:r>
            <a:r>
              <a:rPr lang="en-US" altLang="zh-CN" sz="1600" dirty="0" smtClean="0">
                <a:latin typeface="+mj-ea"/>
                <a:ea typeface="+mj-ea"/>
              </a:rPr>
              <a:t>.</a:t>
            </a:r>
            <a:r>
              <a:rPr lang="zh-CN" altLang="en-US" sz="1600" dirty="0">
                <a:latin typeface="+mj-ea"/>
                <a:ea typeface="+mj-ea"/>
              </a:rPr>
              <a:t>通过一个非线性映射，将原始低维空间上的非线性问题转化为新的高维空间上的线性问题，这就是核技巧的基本思想。</a:t>
            </a:r>
            <a:endParaRPr lang="zh-CN" altLang="en-US" sz="1600" dirty="0">
              <a:latin typeface="+mj-ea"/>
              <a:ea typeface="+mj-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081088"/>
            <a:ext cx="4763" cy="5192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611813"/>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3" name="AutoShape 17"/>
          <p:cNvSpPr>
            <a:spLocks noChangeArrowheads="1"/>
          </p:cNvSpPr>
          <p:nvPr/>
        </p:nvSpPr>
        <p:spPr bwMode="auto">
          <a:xfrm>
            <a:off x="4000531" y="229750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贝叶斯分类模型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10949" name="标题 3"/>
          <p:cNvSpPr>
            <a:spLocks noGrp="1"/>
          </p:cNvSpPr>
          <p:nvPr>
            <p:ph type="title"/>
          </p:nvPr>
        </p:nvSpPr>
        <p:spPr>
          <a:xfrm>
            <a:off x="255588" y="358775"/>
            <a:ext cx="10972800" cy="528638"/>
          </a:xfrm>
        </p:spPr>
        <p:txBody>
          <a:bodyPr wrap="square" lIns="91440" tIns="45720" rIns="91440" bIns="45720" anchor="ctr"/>
          <a:lstStyle/>
          <a:p>
            <a:r>
              <a:rPr kumimoji="1" lang="zh-CN" altLang="en-US" dirty="0">
                <a:latin typeface="+mj-lt"/>
                <a:ea typeface="微软雅黑" panose="020B0503020204020204" pitchFamily="34" charset="-122"/>
                <a:cs typeface="微软雅黑" panose="020B0503020204020204" pitchFamily="34" charset="-122"/>
              </a:rPr>
              <a:t>目录</a:t>
            </a:r>
            <a:endParaRPr kumimoji="1" lang="zh-CN" altLang="en-US" dirty="0">
              <a:latin typeface="+mj-lt"/>
              <a:ea typeface="微软雅黑" panose="020B0503020204020204" pitchFamily="34" charset="-122"/>
              <a:cs typeface="微软雅黑" panose="020B0503020204020204" pitchFamily="34" charset="-122"/>
            </a:endParaRPr>
          </a:p>
        </p:txBody>
      </p:sp>
      <p:sp>
        <p:nvSpPr>
          <p:cNvPr id="13" name="AutoShape 17"/>
          <p:cNvSpPr>
            <a:spLocks noChangeArrowheads="1"/>
          </p:cNvSpPr>
          <p:nvPr/>
        </p:nvSpPr>
        <p:spPr bwMode="auto">
          <a:xfrm>
            <a:off x="4000531" y="131304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2200" b="0" i="0" u="none" strike="noStrike" kern="1200" cap="none" spc="0" normalizeH="0" baseline="0" noProof="0" dirty="0" err="1">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sklearn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转换器处理数据</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Oval 15"/>
          <p:cNvSpPr>
            <a:spLocks noChangeArrowheads="1"/>
          </p:cNvSpPr>
          <p:nvPr/>
        </p:nvSpPr>
        <p:spPr bwMode="auto">
          <a:xfrm>
            <a:off x="2928857" y="231550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2</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1" name="AutoShape 17"/>
          <p:cNvSpPr>
            <a:spLocks noChangeArrowheads="1"/>
          </p:cNvSpPr>
          <p:nvPr/>
        </p:nvSpPr>
        <p:spPr bwMode="auto">
          <a:xfrm>
            <a:off x="4012431"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决策树分类模型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2" name="Oval 15"/>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8" name="AutoShape 17"/>
          <p:cNvSpPr>
            <a:spLocks noChangeArrowheads="1"/>
          </p:cNvSpPr>
          <p:nvPr/>
        </p:nvSpPr>
        <p:spPr bwMode="auto">
          <a:xfrm>
            <a:off x="4012431"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回归模型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9" name="Oval 15"/>
          <p:cNvSpPr>
            <a:spLocks noChangeArrowheads="1"/>
          </p:cNvSpPr>
          <p:nvPr/>
        </p:nvSpPr>
        <p:spPr bwMode="auto">
          <a:xfrm>
            <a:off x="2904947" y="433344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4</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AutoShape 17"/>
          <p:cNvSpPr>
            <a:spLocks noChangeArrowheads="1"/>
          </p:cNvSpPr>
          <p:nvPr/>
        </p:nvSpPr>
        <p:spPr bwMode="auto">
          <a:xfrm>
            <a:off x="4036360" y="5270221"/>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聚类</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6" name="Oval 15"/>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5</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07487" y="5695122"/>
            <a:ext cx="775252" cy="31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359887" y="5847522"/>
            <a:ext cx="775252" cy="31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512287" y="5999922"/>
            <a:ext cx="775252" cy="31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5683" y="400051"/>
            <a:ext cx="2253034" cy="645160"/>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聚类问题</a:t>
            </a:r>
            <a:endParaRPr kumimoji="1"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677880" y="1278517"/>
            <a:ext cx="10967641" cy="1361719"/>
          </a:xfrm>
          <a:prstGeom prst="rect">
            <a:avLst/>
          </a:prstGeom>
        </p:spPr>
        <p:txBody>
          <a:bodyPr wrap="square">
            <a:spAutoFit/>
          </a:bodyPr>
          <a:lstStyle/>
          <a:p>
            <a:pPr indent="457200">
              <a:lnSpc>
                <a:spcPct val="125000"/>
              </a:lnSpc>
            </a:pPr>
            <a:r>
              <a:rPr lang="zh-CN" altLang="en-US" sz="2400" b="1" dirty="0">
                <a:solidFill>
                  <a:srgbClr val="0070C0"/>
                </a:solidFill>
                <a:latin typeface="微软雅黑" panose="020B0503020204020204" pitchFamily="34" charset="-122"/>
                <a:ea typeface="微软雅黑" panose="020B0503020204020204" pitchFamily="34" charset="-122"/>
              </a:rPr>
              <a:t>聚类</a:t>
            </a:r>
            <a:r>
              <a:rPr lang="zh-CN" altLang="en-US" sz="2400" b="1" dirty="0" smtClean="0">
                <a:solidFill>
                  <a:srgbClr val="0070C0"/>
                </a:solidFill>
                <a:latin typeface="微软雅黑" panose="020B0503020204020204" pitchFamily="34" charset="-122"/>
                <a:ea typeface="微软雅黑" panose="020B0503020204020204" pitchFamily="34" charset="-122"/>
              </a:rPr>
              <a:t>问题</a:t>
            </a:r>
            <a:r>
              <a:rPr lang="zh-CN" altLang="en-US" sz="2200" dirty="0">
                <a:latin typeface="微软雅黑" panose="020B0503020204020204" pitchFamily="34" charset="-122"/>
                <a:ea typeface="微软雅黑" panose="020B0503020204020204" pitchFamily="34" charset="-122"/>
              </a:rPr>
              <a:t>是</a:t>
            </a:r>
            <a:r>
              <a:rPr lang="zh-CN" altLang="en-US" sz="2200" dirty="0" smtClean="0">
                <a:latin typeface="微软雅黑" panose="020B0503020204020204" pitchFamily="34" charset="-122"/>
                <a:ea typeface="微软雅黑" panose="020B0503020204020204" pitchFamily="34" charset="-122"/>
              </a:rPr>
              <a:t>无监督学习的问题，算法的思想就是“物以类聚，人以群分”。聚类算法感知</a:t>
            </a:r>
            <a:r>
              <a:rPr lang="zh-CN" altLang="en-US" sz="2200" dirty="0">
                <a:latin typeface="微软雅黑" panose="020B0503020204020204" pitchFamily="34" charset="-122"/>
                <a:ea typeface="微软雅黑" panose="020B0503020204020204" pitchFamily="34" charset="-122"/>
              </a:rPr>
              <a:t>样本间的相似度，进行类别归纳，对新的输入进行输出预测，输出变量取有限个离散值</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7" name="矩形 6"/>
          <p:cNvSpPr/>
          <p:nvPr/>
        </p:nvSpPr>
        <p:spPr>
          <a:xfrm>
            <a:off x="1164242" y="5173730"/>
            <a:ext cx="10385425" cy="1015663"/>
          </a:xfrm>
          <a:prstGeom prst="rect">
            <a:avLst/>
          </a:prstGeom>
        </p:spPr>
        <p:txBody>
          <a:bodyPr wrap="square">
            <a:spAutoFit/>
          </a:bodyPr>
          <a:lstStyle/>
          <a:p>
            <a:pPr marL="342900" indent="-342900">
              <a:lnSpc>
                <a:spcPct val="125000"/>
              </a:lnSpc>
              <a:buFont typeface="Wingdings" panose="05000000000000000000" charset="0"/>
              <a:buChar char=""/>
            </a:pPr>
            <a:r>
              <a:rPr lang="zh-CN" altLang="en-US" sz="2400" dirty="0" smtClean="0">
                <a:latin typeface="微软雅黑" panose="020B0503020204020204" pitchFamily="34" charset="-122"/>
                <a:ea typeface="微软雅黑" panose="020B0503020204020204" pitchFamily="34" charset="-122"/>
              </a:rPr>
              <a:t>可以</a:t>
            </a:r>
            <a:r>
              <a:rPr sz="2400" dirty="0" err="1" smtClean="0">
                <a:latin typeface="微软雅黑" panose="020B0503020204020204" pitchFamily="34" charset="-122"/>
                <a:ea typeface="微软雅黑" panose="020B0503020204020204" pitchFamily="34" charset="-122"/>
              </a:rPr>
              <a:t>作为一个单独过程</a:t>
            </a:r>
            <a:r>
              <a:rPr sz="2400" dirty="0" err="1">
                <a:latin typeface="微软雅黑" panose="020B0503020204020204" pitchFamily="34" charset="-122"/>
                <a:ea typeface="微软雅黑" panose="020B0503020204020204" pitchFamily="34" charset="-122"/>
              </a:rPr>
              <a:t>，用于寻找数据内在的分布结构</a:t>
            </a:r>
            <a:endParaRPr sz="2400" dirty="0">
              <a:latin typeface="微软雅黑" panose="020B0503020204020204" pitchFamily="34" charset="-122"/>
              <a:ea typeface="微软雅黑" panose="020B0503020204020204" pitchFamily="34" charset="-122"/>
            </a:endParaRPr>
          </a:p>
          <a:p>
            <a:pPr marL="342900" indent="-342900">
              <a:lnSpc>
                <a:spcPct val="125000"/>
              </a:lnSpc>
              <a:buFont typeface="Wingdings" panose="05000000000000000000" charset="0"/>
              <a:buChar char=""/>
            </a:pPr>
            <a:r>
              <a:rPr sz="2400" dirty="0" smtClean="0">
                <a:latin typeface="微软雅黑" panose="020B0503020204020204" pitchFamily="34" charset="-122"/>
                <a:ea typeface="微软雅黑" panose="020B0503020204020204" pitchFamily="34" charset="-122"/>
              </a:rPr>
              <a:t>可以作为分类</a:t>
            </a:r>
            <a:r>
              <a:rPr sz="2400" dirty="0">
                <a:latin typeface="微软雅黑" panose="020B0503020204020204" pitchFamily="34" charset="-122"/>
                <a:ea typeface="微软雅黑" panose="020B0503020204020204" pitchFamily="34" charset="-122"/>
              </a:rPr>
              <a:t>、</a:t>
            </a:r>
            <a:r>
              <a:rPr sz="2400" dirty="0" smtClean="0">
                <a:latin typeface="微软雅黑" panose="020B0503020204020204" pitchFamily="34" charset="-122"/>
                <a:ea typeface="微软雅黑" panose="020B0503020204020204" pitchFamily="34" charset="-122"/>
              </a:rPr>
              <a:t>稀疏表示等其他学习任务的前驱过程</a:t>
            </a:r>
            <a:endParaRPr lang="en-US" sz="2400" dirty="0" smtClean="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639126" y="2640236"/>
            <a:ext cx="8720761" cy="25334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563032" y="2241806"/>
            <a:ext cx="4810453" cy="2868049"/>
            <a:chOff x="3939" y="2130"/>
            <a:chExt cx="8974" cy="5355"/>
          </a:xfrm>
        </p:grpSpPr>
        <p:pic>
          <p:nvPicPr>
            <p:cNvPr id="4" name="图片 3"/>
            <p:cNvPicPr>
              <a:picLocks noChangeAspect="1"/>
            </p:cNvPicPr>
            <p:nvPr/>
          </p:nvPicPr>
          <p:blipFill>
            <a:blip r:embed="rId1"/>
            <a:stretch>
              <a:fillRect/>
            </a:stretch>
          </p:blipFill>
          <p:spPr>
            <a:xfrm>
              <a:off x="3939" y="2130"/>
              <a:ext cx="8975" cy="5185"/>
            </a:xfrm>
            <a:prstGeom prst="rect">
              <a:avLst/>
            </a:prstGeom>
          </p:spPr>
        </p:pic>
        <p:sp>
          <p:nvSpPr>
            <p:cNvPr id="5" name="文本框 4"/>
            <p:cNvSpPr txBox="1"/>
            <p:nvPr/>
          </p:nvSpPr>
          <p:spPr>
            <a:xfrm>
              <a:off x="11310" y="6905"/>
              <a:ext cx="1516" cy="580"/>
            </a:xfrm>
            <a:prstGeom prst="rect">
              <a:avLst/>
            </a:prstGeom>
            <a:solidFill>
              <a:schemeClr val="bg1"/>
            </a:solidFill>
          </p:spPr>
          <p:txBody>
            <a:bodyPr wrap="square" rtlCol="0">
              <a:spAutoFit/>
            </a:bodyPr>
            <a:lstStyle/>
            <a:p>
              <a:endParaRPr lang="zh-CN" altLang="en-US"/>
            </a:p>
          </p:txBody>
        </p:sp>
      </p:grpSp>
      <p:sp>
        <p:nvSpPr>
          <p:cNvPr id="2" name="矩形 1"/>
          <p:cNvSpPr/>
          <p:nvPr/>
        </p:nvSpPr>
        <p:spPr>
          <a:xfrm>
            <a:off x="1496695" y="400050"/>
            <a:ext cx="3302635" cy="645160"/>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K-means</a:t>
            </a:r>
            <a:endParaRPr kumimoji="1" lang="zh-CN" altLang="en-US" sz="3600" b="1" dirty="0">
              <a:latin typeface="微软雅黑" panose="020B0503020204020204" pitchFamily="34" charset="-122"/>
              <a:ea typeface="微软雅黑" panose="020B0503020204020204" pitchFamily="34" charset="-122"/>
            </a:endParaRPr>
          </a:p>
        </p:txBody>
      </p:sp>
      <p:sp>
        <p:nvSpPr>
          <p:cNvPr id="3" name="矩形 2"/>
          <p:cNvSpPr/>
          <p:nvPr/>
        </p:nvSpPr>
        <p:spPr>
          <a:xfrm>
            <a:off x="460101" y="1334184"/>
            <a:ext cx="10725350" cy="1014730"/>
          </a:xfrm>
          <a:prstGeom prst="rect">
            <a:avLst/>
          </a:prstGeom>
        </p:spPr>
        <p:txBody>
          <a:bodyPr wrap="square">
            <a:spAutoFit/>
          </a:bodyPr>
          <a:lstStyle/>
          <a:p>
            <a:pPr indent="457200" fontAlgn="auto">
              <a:lnSpc>
                <a:spcPct val="100000"/>
              </a:lnSpc>
            </a:pPr>
            <a:r>
              <a:rPr sz="2000" b="1" dirty="0">
                <a:latin typeface="微软雅黑" panose="020B0503020204020204" pitchFamily="34" charset="-122"/>
                <a:ea typeface="微软雅黑" panose="020B0503020204020204" pitchFamily="34" charset="-122"/>
              </a:rPr>
              <a:t>K-means</a:t>
            </a:r>
            <a:r>
              <a:rPr lang="zh-CN" sz="2000" dirty="0">
                <a:latin typeface="微软雅黑" panose="020B0503020204020204" pitchFamily="34" charset="-122"/>
                <a:ea typeface="微软雅黑" panose="020B0503020204020204" pitchFamily="34" charset="-122"/>
              </a:rPr>
              <a:t>（又称</a:t>
            </a:r>
            <a:r>
              <a:rPr sz="2000" dirty="0">
                <a:latin typeface="微软雅黑" panose="020B0503020204020204" pitchFamily="34" charset="-122"/>
                <a:ea typeface="微软雅黑" panose="020B0503020204020204" pitchFamily="34" charset="-122"/>
              </a:rPr>
              <a:t>k</a:t>
            </a:r>
            <a:r>
              <a:rPr lang="en-US" sz="2000" dirty="0">
                <a:latin typeface="微软雅黑" panose="020B0503020204020204" pitchFamily="34" charset="-122"/>
                <a:ea typeface="微软雅黑" panose="020B0503020204020204" pitchFamily="34" charset="-122"/>
              </a:rPr>
              <a:t>-</a:t>
            </a:r>
            <a:r>
              <a:rPr sz="2000" dirty="0">
                <a:latin typeface="微软雅黑" panose="020B0503020204020204" pitchFamily="34" charset="-122"/>
                <a:ea typeface="微软雅黑" panose="020B0503020204020204" pitchFamily="34" charset="-122"/>
              </a:rPr>
              <a:t>均值或k-平均</a:t>
            </a:r>
            <a:r>
              <a:rPr lang="zh-CN" sz="2000" dirty="0">
                <a:latin typeface="微软雅黑" panose="020B0503020204020204" pitchFamily="34" charset="-122"/>
                <a:ea typeface="微软雅黑" panose="020B0503020204020204" pitchFamily="34" charset="-122"/>
              </a:rPr>
              <a:t>）</a:t>
            </a:r>
            <a:r>
              <a:rPr sz="2000" dirty="0">
                <a:latin typeface="微软雅黑" panose="020B0503020204020204" pitchFamily="34" charset="-122"/>
                <a:ea typeface="微软雅黑" panose="020B0503020204020204" pitchFamily="34" charset="-122"/>
              </a:rPr>
              <a:t>聚类算法。算法思想就是首先随机确定k个中心点作为聚类中心，然后把各个数据点分配给最邻近的中心点，分配完成后将中心点移动到所表示的聚类的平均中心位置处，然后重复迭代上述步骤直到分配过程不再产生变化位置。</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97205" y="2707640"/>
            <a:ext cx="5894070" cy="2245360"/>
          </a:xfrm>
          <a:prstGeom prst="rect">
            <a:avLst/>
          </a:prstGeom>
          <a:noFill/>
        </p:spPr>
        <p:txBody>
          <a:bodyPr wrap="square" rtlCol="0" anchor="t">
            <a:spAutoFit/>
          </a:bodyPr>
          <a:lstStyle/>
          <a:p>
            <a:pPr marL="457200" indent="-457200">
              <a:buFont typeface="+mj-ea"/>
              <a:buAutoNum type="circleNumDbPlain"/>
            </a:pPr>
            <a:r>
              <a:rPr sz="2000" dirty="0">
                <a:latin typeface="微软雅黑" panose="020B0503020204020204" pitchFamily="34" charset="-122"/>
                <a:ea typeface="微软雅黑" panose="020B0503020204020204" pitchFamily="34" charset="-122"/>
              </a:rPr>
              <a:t>随机选择K个随机的点（称为聚类中心）；</a:t>
            </a:r>
            <a:endParaRPr sz="2000" dirty="0">
              <a:latin typeface="微软雅黑" panose="020B0503020204020204" pitchFamily="34" charset="-122"/>
              <a:ea typeface="微软雅黑" panose="020B0503020204020204" pitchFamily="34" charset="-122"/>
            </a:endParaRPr>
          </a:p>
          <a:p>
            <a:pPr marL="457200" indent="-457200">
              <a:buFont typeface="+mj-ea"/>
              <a:buAutoNum type="circleNumDbPlain"/>
            </a:pPr>
            <a:r>
              <a:rPr sz="2000" dirty="0">
                <a:latin typeface="微软雅黑" panose="020B0503020204020204" pitchFamily="34" charset="-122"/>
                <a:ea typeface="微软雅黑" panose="020B0503020204020204" pitchFamily="34" charset="-122"/>
              </a:rPr>
              <a:t>对与数据集中的每个数据点，按照距离K个中心点的距离，将其与距离最近的中心点关联起来，与同一中心点关联的所有点聚成一类；</a:t>
            </a:r>
            <a:endParaRPr sz="2000" dirty="0">
              <a:latin typeface="微软雅黑" panose="020B0503020204020204" pitchFamily="34" charset="-122"/>
              <a:ea typeface="微软雅黑" panose="020B0503020204020204" pitchFamily="34" charset="-122"/>
            </a:endParaRPr>
          </a:p>
          <a:p>
            <a:pPr marL="457200" indent="-457200">
              <a:buFont typeface="+mj-ea"/>
              <a:buAutoNum type="circleNumDbPlain"/>
            </a:pPr>
            <a:r>
              <a:rPr sz="2000" dirty="0">
                <a:latin typeface="微软雅黑" panose="020B0503020204020204" pitchFamily="34" charset="-122"/>
                <a:ea typeface="微软雅黑" panose="020B0503020204020204" pitchFamily="34" charset="-122"/>
              </a:rPr>
              <a:t>计算每一组的均值，将该组所关联的中心点移动到平均值的位置；</a:t>
            </a:r>
            <a:endParaRPr sz="2000" dirty="0">
              <a:latin typeface="微软雅黑" panose="020B0503020204020204" pitchFamily="34" charset="-122"/>
              <a:ea typeface="微软雅黑" panose="020B0503020204020204" pitchFamily="34" charset="-122"/>
            </a:endParaRPr>
          </a:p>
          <a:p>
            <a:pPr marL="457200" indent="-457200">
              <a:buFont typeface="+mj-ea"/>
              <a:buAutoNum type="circleNumDbPlain"/>
            </a:pPr>
            <a:r>
              <a:rPr sz="2000" dirty="0">
                <a:latin typeface="微软雅黑" panose="020B0503020204020204" pitchFamily="34" charset="-122"/>
                <a:ea typeface="微软雅黑" panose="020B0503020204020204" pitchFamily="34" charset="-122"/>
              </a:rPr>
              <a:t>重复执行2-3步，直至中心点不再变化</a:t>
            </a:r>
            <a:r>
              <a:rPr lang="zh-CN" sz="2000" dirty="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683895" y="5075555"/>
            <a:ext cx="5353685" cy="1508105"/>
          </a:xfrm>
          <a:prstGeom prst="rect">
            <a:avLst/>
          </a:prstGeom>
          <a:solidFill>
            <a:srgbClr val="F0FEE5">
              <a:alpha val="41961"/>
            </a:srgbClr>
          </a:solidFill>
          <a:ln>
            <a:solidFill>
              <a:srgbClr val="009900"/>
            </a:solidFill>
            <a:prstDash val="sysDash"/>
          </a:ln>
        </p:spPr>
        <p:txBody>
          <a:bodyPr wrap="square" rtlCol="0" anchor="t">
            <a:spAutoFit/>
          </a:bodyPr>
          <a:lstStyle/>
          <a:p>
            <a:pPr lvl="0" algn="l" fontAlgn="auto">
              <a:lnSpc>
                <a:spcPct val="100000"/>
              </a:lnSpc>
              <a:spcBef>
                <a:spcPts val="0"/>
              </a:spcBef>
              <a:buNone/>
            </a:pPr>
            <a:r>
              <a:rPr lang="zh-CN" altLang="en-US" dirty="0">
                <a:latin typeface="微软雅黑" panose="020B0503020204020204" pitchFamily="34" charset="-122"/>
                <a:ea typeface="微软雅黑" panose="020B0503020204020204" pitchFamily="34" charset="-122"/>
                <a:sym typeface="+mn-ea"/>
              </a:rPr>
              <a:t>K-Means的主要</a:t>
            </a:r>
            <a:r>
              <a:rPr lang="zh-CN" altLang="en-US" b="1" dirty="0">
                <a:solidFill>
                  <a:srgbClr val="0070C0"/>
                </a:solidFill>
                <a:latin typeface="微软雅黑" panose="020B0503020204020204" pitchFamily="34" charset="-122"/>
                <a:ea typeface="微软雅黑" panose="020B0503020204020204" pitchFamily="34" charset="-122"/>
                <a:sym typeface="+mn-ea"/>
              </a:rPr>
              <a:t>优点</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原理比较简单，实现也是很容易，收敛速度快</a:t>
            </a:r>
            <a:endParaRPr lang="zh-CN" altLang="en-US" dirty="0">
              <a:latin typeface="微软雅黑" panose="020B0503020204020204" pitchFamily="34" charset="-122"/>
              <a:ea typeface="微软雅黑" panose="020B0503020204020204" pitchFamily="34" charset="-122"/>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聚类效果较优</a:t>
            </a:r>
            <a:endParaRPr lang="zh-CN" altLang="en-US" dirty="0">
              <a:latin typeface="微软雅黑" panose="020B0503020204020204" pitchFamily="34" charset="-122"/>
              <a:ea typeface="微软雅黑" panose="020B0503020204020204" pitchFamily="34" charset="-122"/>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算法的可解释度比较强</a:t>
            </a:r>
            <a:endParaRPr lang="zh-CN" altLang="en-US" dirty="0">
              <a:latin typeface="微软雅黑" panose="020B0503020204020204" pitchFamily="34" charset="-122"/>
              <a:ea typeface="微软雅黑" panose="020B0503020204020204" pitchFamily="34" charset="-122"/>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主要需要调参的参数仅仅是簇数k</a:t>
            </a:r>
            <a:endParaRPr lang="zh-CN" altLang="en-US" dirty="0">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6278880" y="5075555"/>
            <a:ext cx="5446088" cy="1477328"/>
          </a:xfrm>
          <a:prstGeom prst="rect">
            <a:avLst/>
          </a:prstGeom>
          <a:solidFill>
            <a:srgbClr val="F0FEE5">
              <a:alpha val="41961"/>
            </a:srgbClr>
          </a:solidFill>
          <a:ln>
            <a:solidFill>
              <a:srgbClr val="009900"/>
            </a:solidFill>
            <a:prstDash val="sysDash"/>
          </a:ln>
        </p:spPr>
        <p:txBody>
          <a:bodyPr wrap="square" rtlCol="0" anchor="t">
            <a:spAutoFit/>
          </a:bodyPr>
          <a:lstStyle/>
          <a:p>
            <a:pPr lvl="0" algn="l" fontAlgn="auto">
              <a:lnSpc>
                <a:spcPct val="100000"/>
              </a:lnSpc>
              <a:spcBef>
                <a:spcPts val="0"/>
              </a:spcBef>
              <a:buNone/>
            </a:pPr>
            <a:r>
              <a:rPr lang="zh-CN" altLang="en-US" dirty="0">
                <a:latin typeface="微软雅黑" panose="020B0503020204020204" pitchFamily="34" charset="-122"/>
                <a:ea typeface="微软雅黑" panose="020B0503020204020204" pitchFamily="34" charset="-122"/>
                <a:sym typeface="+mn-ea"/>
              </a:rPr>
              <a:t>K-Means的主要</a:t>
            </a:r>
            <a:r>
              <a:rPr lang="zh-CN" altLang="en-US" b="1" dirty="0">
                <a:solidFill>
                  <a:srgbClr val="0070C0"/>
                </a:solidFill>
                <a:latin typeface="微软雅黑" panose="020B0503020204020204" pitchFamily="34" charset="-122"/>
                <a:ea typeface="微软雅黑" panose="020B0503020204020204" pitchFamily="34" charset="-122"/>
                <a:sym typeface="+mn-ea"/>
              </a:rPr>
              <a:t>缺点</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285750" lvl="0" indent="-285750" fontAlgn="auto">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K值的选取不好</a:t>
            </a:r>
            <a:r>
              <a:rPr lang="zh-CN" altLang="en-US" dirty="0" smtClean="0">
                <a:latin typeface="微软雅黑" panose="020B0503020204020204" pitchFamily="34" charset="-122"/>
                <a:ea typeface="微软雅黑" panose="020B0503020204020204" pitchFamily="34" charset="-122"/>
                <a:sym typeface="+mn-ea"/>
              </a:rPr>
              <a:t>把握，</a:t>
            </a:r>
            <a:r>
              <a:rPr lang="zh-CN" altLang="en-US" dirty="0">
                <a:latin typeface="+mj-ea"/>
                <a:ea typeface="+mj-ea"/>
              </a:rPr>
              <a:t>只能应用于数值型的数据</a:t>
            </a:r>
            <a:endParaRPr lang="zh-CN" altLang="en-US" dirty="0">
              <a:latin typeface="+mj-ea"/>
              <a:ea typeface="+mj-ea"/>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不平衡数据集的聚类效果</a:t>
            </a:r>
            <a:r>
              <a:rPr lang="zh-CN" altLang="en-US" dirty="0" smtClean="0">
                <a:latin typeface="微软雅黑" panose="020B0503020204020204" pitchFamily="34" charset="-122"/>
                <a:ea typeface="微软雅黑" panose="020B0503020204020204" pitchFamily="34" charset="-122"/>
                <a:sym typeface="+mn-ea"/>
              </a:rPr>
              <a:t>不佳</a:t>
            </a:r>
            <a:r>
              <a:rPr lang="en-US" altLang="zh-CN"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采用迭代方法，得到的结果只是局部最优</a:t>
            </a:r>
            <a:endParaRPr lang="zh-CN" altLang="en-US" dirty="0">
              <a:latin typeface="微软雅黑" panose="020B0503020204020204" pitchFamily="34" charset="-122"/>
              <a:ea typeface="微软雅黑" panose="020B0503020204020204" pitchFamily="34" charset="-122"/>
              <a:sym typeface="+mn-ea"/>
            </a:endParaRPr>
          </a:p>
          <a:p>
            <a:pPr marL="285750" lvl="0" indent="-285750" algn="l" fontAlgn="auto">
              <a:lnSpc>
                <a:spcPct val="100000"/>
              </a:lnSpc>
              <a:spcBef>
                <a:spcPts val="0"/>
              </a:spcBef>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对噪音和异常点比较的敏感。</a:t>
            </a:r>
            <a:endParaRPr lang="zh-CN" altLang="en-US" dirty="0">
              <a:latin typeface="微软雅黑" panose="020B0503020204020204" pitchFamily="34" charset="-122"/>
              <a:ea typeface="微软雅黑" panose="020B0503020204020204" pitchFamily="34" charset="-122"/>
              <a:sym typeface="+mn-ea"/>
            </a:endParaRPr>
          </a:p>
        </p:txBody>
      </p:sp>
      <p:sp>
        <p:nvSpPr>
          <p:cNvPr id="12" name="圆角矩形 11"/>
          <p:cNvSpPr/>
          <p:nvPr/>
        </p:nvSpPr>
        <p:spPr>
          <a:xfrm>
            <a:off x="497205" y="2645410"/>
            <a:ext cx="5894070" cy="2307590"/>
          </a:xfrm>
          <a:prstGeom prst="roundRect">
            <a:avLst/>
          </a:prstGeom>
          <a:noFill/>
          <a:ln w="19050">
            <a:solidFill>
              <a:srgbClr val="7030A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2172334" y="2304097"/>
            <a:ext cx="2376805" cy="437515"/>
          </a:xfrm>
          <a:prstGeom prst="rect">
            <a:avLst/>
          </a:prstGeom>
          <a:solidFill>
            <a:schemeClr val="accent4">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2">
                    <a:lumMod val="75000"/>
                  </a:schemeClr>
                </a:solidFill>
                <a:latin typeface="微软雅黑" panose="020B0503020204020204" pitchFamily="34" charset="-122"/>
                <a:ea typeface="微软雅黑" panose="020B0503020204020204" pitchFamily="34" charset="-122"/>
              </a:rPr>
              <a:t>K-means</a:t>
            </a:r>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算法</a:t>
            </a:r>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流程</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ldLvl="0" animBg="1"/>
      <p:bldP spid="9" grpId="0" bldLvl="0" animBg="1"/>
      <p:bldP spid="12" grpId="0" bldLvl="0" animBg="1"/>
      <p:bldP spid="1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、聚类简介</a:t>
            </a:r>
            <a:endParaRPr kumimoji="1" lang="zh-CN" altLang="en-US" dirty="0">
              <a:latin typeface="+mj-lt"/>
              <a:ea typeface="微软雅黑" panose="020B0503020204020204" pitchFamily="34" charset="-122"/>
              <a:cs typeface="微软雅黑" panose="020B0503020204020204" pitchFamily="34" charset="-122"/>
            </a:endParaRPr>
          </a:p>
        </p:txBody>
      </p:sp>
      <p:sp>
        <p:nvSpPr>
          <p:cNvPr id="212994" name="文本框 2"/>
          <p:cNvSpPr txBox="1"/>
          <p:nvPr/>
        </p:nvSpPr>
        <p:spPr>
          <a:xfrm>
            <a:off x="1103313" y="1168400"/>
            <a:ext cx="9645650" cy="4246245"/>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  K-Means是聚类算法中的最常用的一种，算法最大的特点是简单，好理解，运算速度快，但是只能应用于数值型的数据，且要在聚类前指定分成几类。  </a:t>
            </a:r>
            <a:r>
              <a:rPr lang="en-US" altLang="zh-CN" dirty="0">
                <a:latin typeface="Arial" panose="020B0604020202020204" pitchFamily="34" charset="0"/>
                <a:ea typeface="宋体" panose="02010600030101010101" pitchFamily="2" charset="-122"/>
              </a:rPr>
              <a:t>k-modes</a:t>
            </a:r>
            <a:r>
              <a:rPr lang="zh-CN" altLang="en-US" dirty="0">
                <a:latin typeface="Arial" panose="020B0604020202020204" pitchFamily="34" charset="0"/>
                <a:ea typeface="宋体" panose="02010600030101010101" pitchFamily="2" charset="-122"/>
              </a:rPr>
              <a:t> 可处理非数值   </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我们描述一下K-means算法的过程，为了尽量不用数学符号，所以描述的不是很严谨，大概就是这个意思，“物以类聚、人以群分”：     </a:t>
            </a:r>
            <a:endParaRPr lang="zh-CN" altLang="en-US"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1、首先输入k的值，即我们希望将数据集经过聚类得到k个分组。        </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2、从数据集中随机选择k个数据点作为初始大哥（质心，Centroid）        </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3、对集合中每一个小弟，计算与每一个大哥的距离（距离的含义后面会讲），离哪个大哥距离近，就跟定哪个大哥。        </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4、这时每一个大哥手下都聚集了一票小弟，这时候召开代表大会，每一群选出新的大哥（其实是通过算法选出新的质心）。        </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5、如果新大哥和老大哥之间的距离小于某一个设置的阈值（表示重新计算的质心的位置变化不大，趋于稳定，或者说收敛），可以认为我们进行的聚类已经达到期望的结果，算法终止。        6、如果新大哥和老大哥距离变化很大，需要迭代3~5步骤。</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、聚类简介</a:t>
            </a:r>
            <a:endParaRPr kumimoji="1" lang="zh-CN" altLang="en-US" dirty="0">
              <a:latin typeface="+mj-lt"/>
              <a:ea typeface="微软雅黑" panose="020B0503020204020204" pitchFamily="34" charset="-122"/>
              <a:cs typeface="微软雅黑" panose="020B0503020204020204" pitchFamily="34" charset="-122"/>
            </a:endParaRPr>
          </a:p>
        </p:txBody>
      </p:sp>
      <p:pic>
        <p:nvPicPr>
          <p:cNvPr id="107522" name="Picture 2" descr="https://pic2.zhimg.com/80/v2-62d591405a5172bc12aacfd673909fc1_720w.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561" y="1139773"/>
            <a:ext cx="9194903" cy="5478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、聚类</a:t>
            </a:r>
            <a:r>
              <a:rPr kumimoji="1" lang="zh-CN" altLang="en-US" dirty="0" smtClean="0">
                <a:latin typeface="+mj-lt"/>
                <a:ea typeface="微软雅黑" panose="020B0503020204020204" pitchFamily="34" charset="-122"/>
                <a:cs typeface="微软雅黑" panose="020B0503020204020204" pitchFamily="34" charset="-122"/>
              </a:rPr>
              <a:t>简介</a:t>
            </a:r>
            <a:r>
              <a:rPr kumimoji="1" lang="en-US" altLang="zh-CN" dirty="0" smtClean="0">
                <a:latin typeface="+mj-lt"/>
                <a:ea typeface="微软雅黑" panose="020B0503020204020204" pitchFamily="34" charset="-122"/>
                <a:cs typeface="微软雅黑" panose="020B0503020204020204" pitchFamily="34" charset="-122"/>
              </a:rPr>
              <a:t>-K-Means</a:t>
            </a:r>
            <a:r>
              <a:rPr kumimoji="1" lang="zh-CN" altLang="en-US" dirty="0" smtClean="0">
                <a:latin typeface="+mj-lt"/>
                <a:ea typeface="微软雅黑" panose="020B0503020204020204" pitchFamily="34" charset="-122"/>
                <a:cs typeface="微软雅黑" panose="020B0503020204020204" pitchFamily="34" charset="-122"/>
              </a:rPr>
              <a:t>注意事项</a:t>
            </a:r>
            <a:endParaRPr kumimoji="1" lang="zh-CN" altLang="en-US" dirty="0">
              <a:latin typeface="+mj-lt"/>
              <a:ea typeface="微软雅黑" panose="020B0503020204020204" pitchFamily="34" charset="-122"/>
              <a:cs typeface="微软雅黑" panose="020B0503020204020204" pitchFamily="34" charset="-122"/>
            </a:endParaRPr>
          </a:p>
        </p:txBody>
      </p:sp>
      <p:sp>
        <p:nvSpPr>
          <p:cNvPr id="215042" name="文本框 5"/>
          <p:cNvSpPr txBox="1"/>
          <p:nvPr/>
        </p:nvSpPr>
        <p:spPr>
          <a:xfrm>
            <a:off x="255588" y="1273175"/>
            <a:ext cx="8139112" cy="4524375"/>
          </a:xfrm>
          <a:prstGeom prst="rect">
            <a:avLst/>
          </a:prstGeom>
          <a:noFill/>
          <a:ln w="9525">
            <a:noFill/>
          </a:ln>
        </p:spPr>
        <p:txBody>
          <a:bodyPr wrap="square" anchor="t">
            <a:spAutoFit/>
          </a:bodyPr>
          <a:lstStyle/>
          <a:p>
            <a:r>
              <a:rPr lang="zh-CN" altLang="en-US" sz="1600">
                <a:latin typeface="Arial" panose="020B0604020202020204" pitchFamily="34" charset="0"/>
                <a:ea typeface="宋体" panose="02010600030101010101" pitchFamily="2" charset="-122"/>
              </a:rPr>
              <a:t>K-Means的细节问题</a:t>
            </a:r>
            <a:endParaRPr lang="zh-CN" altLang="en-US"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1</a:t>
            </a:r>
            <a:r>
              <a:rPr lang="zh-CN" altLang="en-US" sz="1600">
                <a:latin typeface="Arial" panose="020B0604020202020204" pitchFamily="34" charset="0"/>
                <a:ea typeface="宋体" panose="02010600030101010101" pitchFamily="2" charset="-122"/>
              </a:rPr>
              <a:t>、K值怎么定？我怎么知道应该几类？</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答：这个真的没有确定的做法，分几类主要取决于个人的经验与感觉，通常的做法是多尝试几个K值，看分成几类的结果更好解释，更符合分析目的等。或者可以把各种K值算出的SSE做比较，取最小的SSE的K值。</a:t>
            </a:r>
            <a:endParaRPr lang="zh-CN" altLang="en-US" sz="1600">
              <a:latin typeface="Arial" panose="020B0604020202020204" pitchFamily="34" charset="0"/>
              <a:ea typeface="宋体" panose="02010600030101010101" pitchFamily="2" charset="-122"/>
            </a:endParaRPr>
          </a:p>
          <a:p>
            <a:endParaRPr lang="zh-CN" altLang="en-US"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2</a:t>
            </a:r>
            <a:r>
              <a:rPr lang="zh-CN" altLang="en-US" sz="1600">
                <a:latin typeface="Arial" panose="020B0604020202020204" pitchFamily="34" charset="0"/>
                <a:ea typeface="宋体" panose="02010600030101010101" pitchFamily="2" charset="-122"/>
              </a:rPr>
              <a:t>、初始的K个质心怎么选？</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答：最常用的方法是随机选，初始质心的选取对最终聚类结果有影响，因此算法一定要多执行几次，哪个结果更reasonable，就用哪个结果。 </a:t>
            </a:r>
            <a:endParaRPr lang="zh-CN" altLang="en-US"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3</a:t>
            </a:r>
            <a:r>
              <a:rPr lang="zh-CN" altLang="en-US" sz="1600">
                <a:latin typeface="Arial" panose="020B0604020202020204" pitchFamily="34" charset="0"/>
                <a:ea typeface="宋体" panose="02010600030101010101" pitchFamily="2" charset="-122"/>
              </a:rPr>
              <a:t>、K-Means会不会陷入一直选质心的过程，永远停不下来？</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答：不会，有数学证明K-Means一定会收敛，大致思路是利用SSE的概念（也就是误差平方和），即每个点到自身所归属质心的距离的平方和，这个平方和是一个函数，然后能够证明这个函数是可以最终收敛的函数。</a:t>
            </a:r>
            <a:endParaRPr lang="zh-CN" altLang="en-US" sz="1600">
              <a:latin typeface="Arial" panose="020B0604020202020204" pitchFamily="34" charset="0"/>
              <a:ea typeface="宋体" panose="02010600030101010101" pitchFamily="2" charset="-122"/>
            </a:endParaRPr>
          </a:p>
          <a:p>
            <a:endParaRPr lang="zh-CN" altLang="en-US"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4</a:t>
            </a:r>
            <a:r>
              <a:rPr lang="zh-CN" altLang="en-US" sz="1600">
                <a:latin typeface="Arial" panose="020B0604020202020204" pitchFamily="34" charset="0"/>
                <a:ea typeface="宋体" panose="02010600030101010101" pitchFamily="2" charset="-122"/>
              </a:rPr>
              <a:t>、判断每个点归属哪个质心的距离怎么算？</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答：第一种，欧几里德距离</a:t>
            </a:r>
            <a:endParaRPr lang="zh-CN" altLang="en-US" sz="1600">
              <a:latin typeface="Arial" panose="020B0604020202020204" pitchFamily="34" charset="0"/>
              <a:ea typeface="宋体" panose="02010600030101010101" pitchFamily="2" charset="-122"/>
            </a:endParaRPr>
          </a:p>
          <a:p>
            <a:r>
              <a:rPr lang="zh-CN" altLang="en-US" sz="1600">
                <a:latin typeface="Arial" panose="020B0604020202020204" pitchFamily="34" charset="0"/>
                <a:ea typeface="宋体" panose="02010600030101010101" pitchFamily="2" charset="-122"/>
              </a:rPr>
              <a:t>       第二种，余弦相似度，余弦相似度用向量空间中两个向量夹角的余弦值作为衡量两个个体间差异的大小。</a:t>
            </a:r>
            <a:endParaRPr lang="zh-CN" altLang="en-US" sz="1600">
              <a:latin typeface="Arial" panose="020B0604020202020204" pitchFamily="34" charset="0"/>
              <a:ea typeface="宋体" panose="02010600030101010101" pitchFamily="2" charset="-122"/>
            </a:endParaRPr>
          </a:p>
        </p:txBody>
      </p:sp>
      <p:pic>
        <p:nvPicPr>
          <p:cNvPr id="215043" name="图片 6"/>
          <p:cNvPicPr>
            <a:picLocks noChangeAspect="1"/>
          </p:cNvPicPr>
          <p:nvPr/>
        </p:nvPicPr>
        <p:blipFill>
          <a:blip r:embed="rId1"/>
          <a:stretch>
            <a:fillRect/>
          </a:stretch>
        </p:blipFill>
        <p:spPr>
          <a:xfrm>
            <a:off x="8483600" y="1611313"/>
            <a:ext cx="3411538" cy="38481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2</a:t>
            </a:r>
            <a:r>
              <a:rPr kumimoji="1" lang="zh-CN" altLang="en-US" dirty="0">
                <a:latin typeface="+mj-lt"/>
                <a:ea typeface="微软雅黑" panose="020B0503020204020204" pitchFamily="34" charset="-122"/>
                <a:cs typeface="微软雅黑" panose="020B0503020204020204" pitchFamily="34" charset="-122"/>
              </a:rPr>
              <a:t>、鸢尾花聚类分析</a:t>
            </a:r>
            <a:endParaRPr kumimoji="1" lang="en-US" altLang="zh-CN" dirty="0">
              <a:latin typeface="+mj-lt"/>
              <a:ea typeface="微软雅黑" panose="020B0503020204020204" pitchFamily="34" charset="-122"/>
              <a:cs typeface="微软雅黑" panose="020B0503020204020204" pitchFamily="34" charset="-122"/>
            </a:endParaRPr>
          </a:p>
        </p:txBody>
      </p:sp>
      <p:pic>
        <p:nvPicPr>
          <p:cNvPr id="216066" name="图片 1"/>
          <p:cNvPicPr>
            <a:picLocks noChangeAspect="1"/>
          </p:cNvPicPr>
          <p:nvPr/>
        </p:nvPicPr>
        <p:blipFill>
          <a:blip r:embed="rId1"/>
          <a:stretch>
            <a:fillRect/>
          </a:stretch>
        </p:blipFill>
        <p:spPr>
          <a:xfrm>
            <a:off x="7458075" y="1103313"/>
            <a:ext cx="3390900" cy="2266950"/>
          </a:xfrm>
          <a:prstGeom prst="rect">
            <a:avLst/>
          </a:prstGeom>
          <a:noFill/>
          <a:ln w="9525">
            <a:noFill/>
          </a:ln>
        </p:spPr>
      </p:pic>
      <p:pic>
        <p:nvPicPr>
          <p:cNvPr id="216067" name="图片 2"/>
          <p:cNvPicPr>
            <a:picLocks noChangeAspect="1"/>
          </p:cNvPicPr>
          <p:nvPr/>
        </p:nvPicPr>
        <p:blipFill>
          <a:blip r:embed="rId2"/>
          <a:stretch>
            <a:fillRect/>
          </a:stretch>
        </p:blipFill>
        <p:spPr>
          <a:xfrm>
            <a:off x="7458075" y="3741738"/>
            <a:ext cx="3390900" cy="2266950"/>
          </a:xfrm>
          <a:prstGeom prst="rect">
            <a:avLst/>
          </a:prstGeom>
          <a:noFill/>
          <a:ln w="9525">
            <a:noFill/>
          </a:ln>
        </p:spPr>
      </p:pic>
      <p:sp>
        <p:nvSpPr>
          <p:cNvPr id="4" name="文本框 3"/>
          <p:cNvSpPr txBox="1"/>
          <p:nvPr/>
        </p:nvSpPr>
        <p:spPr>
          <a:xfrm>
            <a:off x="255905" y="992505"/>
            <a:ext cx="6096000" cy="5754370"/>
          </a:xfrm>
          <a:prstGeom prst="rect">
            <a:avLst/>
          </a:prstGeom>
          <a:noFill/>
        </p:spPr>
        <p:txBody>
          <a:bodyPr wrap="square" rtlCol="0" anchor="t">
            <a:spAutoFit/>
          </a:bodyPr>
          <a:lstStyle/>
          <a:p>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numpy</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as</a:t>
            </a:r>
            <a:r>
              <a:rPr lang="en-US" altLang="zh-CN" sz="1600" dirty="0">
                <a:solidFill>
                  <a:srgbClr val="000000"/>
                </a:solidFill>
                <a:highlight>
                  <a:srgbClr val="FFFFFF"/>
                </a:highlight>
                <a:sym typeface="+mn-ea"/>
              </a:rPr>
              <a:t> np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decomposition</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PCA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datasets</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load_iris</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matplotlib</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pyplot</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as</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plt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cluster</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KMeans</a:t>
            </a:r>
            <a:endParaRPr lang="en-US" altLang="zh-CN" sz="1600" dirty="0">
              <a:solidFill>
                <a:srgbClr val="000000"/>
              </a:solidFill>
              <a:highlight>
                <a:srgbClr val="FFFFFF"/>
              </a:highlight>
            </a:endParaRPr>
          </a:p>
          <a:p>
            <a:r>
              <a:rPr lang="en-US" altLang="zh-CN" sz="1600" b="1" dirty="0">
                <a:solidFill>
                  <a:srgbClr val="0000FF"/>
                </a:solidFill>
                <a:highlight>
                  <a:srgbClr val="FFFFFF"/>
                </a:highlight>
                <a:sym typeface="+mn-ea"/>
              </a:rPr>
              <a:t>from</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sklearn</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metrics</a:t>
            </a:r>
            <a:r>
              <a:rPr lang="en-US" altLang="zh-CN" sz="1600" dirty="0">
                <a:solidFill>
                  <a:srgbClr val="000000"/>
                </a:solidFill>
                <a:highlight>
                  <a:srgbClr val="FFFFFF"/>
                </a:highlight>
                <a:sym typeface="+mn-ea"/>
              </a:rPr>
              <a:t> </a:t>
            </a:r>
            <a:r>
              <a:rPr lang="en-US" altLang="zh-CN" sz="1600" b="1" dirty="0">
                <a:solidFill>
                  <a:srgbClr val="0000FF"/>
                </a:solidFill>
                <a:highlight>
                  <a:srgbClr val="FFFFFF"/>
                </a:highlight>
                <a:sym typeface="+mn-ea"/>
              </a:rPr>
              <a:t>import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accuracy_score</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endParaRPr lang="zh-CN" altLang="en-US" sz="1600" dirty="0">
              <a:solidFill>
                <a:srgbClr val="000000"/>
              </a:solidFill>
              <a:highlight>
                <a:srgbClr val="FFFFFF"/>
              </a:highlight>
            </a:endParaRPr>
          </a:p>
          <a:p>
            <a:r>
              <a:rPr lang="en-US" altLang="zh-CN" sz="1600" dirty="0">
                <a:solidFill>
                  <a:srgbClr val="000000"/>
                </a:solidFill>
                <a:highlight>
                  <a:srgbClr val="FFFFFF"/>
                </a:highlight>
                <a:sym typeface="+mn-ea"/>
              </a:rPr>
              <a:t>iris </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load_iris</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pt-BR" altLang="zh-CN" sz="1600" dirty="0">
                <a:solidFill>
                  <a:srgbClr val="000000"/>
                </a:solidFill>
                <a:highlight>
                  <a:srgbClr val="FFFFFF"/>
                </a:highlight>
                <a:sym typeface="+mn-ea"/>
              </a:rPr>
              <a:t>pca</a:t>
            </a:r>
            <a:r>
              <a:rPr lang="pt-BR" altLang="zh-CN" sz="1600" b="1" dirty="0">
                <a:solidFill>
                  <a:srgbClr val="000080"/>
                </a:solidFill>
                <a:highlight>
                  <a:srgbClr val="FFFFFF"/>
                </a:highlight>
                <a:sym typeface="+mn-ea"/>
              </a:rPr>
              <a:t>=</a:t>
            </a:r>
            <a:r>
              <a:rPr lang="pt-BR" altLang="zh-CN" sz="1600" dirty="0">
                <a:solidFill>
                  <a:srgbClr val="000000"/>
                </a:solidFill>
                <a:highlight>
                  <a:srgbClr val="FFFFFF"/>
                </a:highlight>
                <a:sym typeface="+mn-ea"/>
              </a:rPr>
              <a:t>PCA</a:t>
            </a:r>
            <a:r>
              <a:rPr lang="pt-BR" altLang="zh-CN" sz="1600" b="1" dirty="0">
                <a:solidFill>
                  <a:srgbClr val="000080"/>
                </a:solidFill>
                <a:highlight>
                  <a:srgbClr val="FFFFFF"/>
                </a:highlight>
                <a:sym typeface="+mn-ea"/>
              </a:rPr>
              <a:t>(</a:t>
            </a:r>
            <a:r>
              <a:rPr lang="pt-BR" altLang="zh-CN" sz="1600" dirty="0">
                <a:solidFill>
                  <a:srgbClr val="000000"/>
                </a:solidFill>
                <a:highlight>
                  <a:srgbClr val="FFFFFF"/>
                </a:highlight>
                <a:sym typeface="+mn-ea"/>
              </a:rPr>
              <a:t>n_components</a:t>
            </a:r>
            <a:r>
              <a:rPr lang="pt-BR" altLang="zh-CN" sz="1600" b="1" dirty="0">
                <a:solidFill>
                  <a:srgbClr val="000080"/>
                </a:solidFill>
                <a:highlight>
                  <a:srgbClr val="FFFFFF"/>
                </a:highlight>
                <a:sym typeface="+mn-ea"/>
              </a:rPr>
              <a:t>=</a:t>
            </a:r>
            <a:r>
              <a:rPr lang="pt-BR" altLang="zh-CN" sz="1600" dirty="0">
                <a:solidFill>
                  <a:srgbClr val="FF0000"/>
                </a:solidFill>
                <a:highlight>
                  <a:srgbClr val="FFFFFF"/>
                </a:highlight>
                <a:sym typeface="+mn-ea"/>
              </a:rPr>
              <a:t>2</a:t>
            </a:r>
            <a:r>
              <a:rPr lang="pt-BR" altLang="zh-CN" sz="1600" b="1" dirty="0">
                <a:solidFill>
                  <a:srgbClr val="000080"/>
                </a:solidFill>
                <a:highlight>
                  <a:srgbClr val="FFFFFF"/>
                </a:highlight>
                <a:sym typeface="+mn-ea"/>
              </a:rPr>
              <a:t>)</a:t>
            </a:r>
            <a:r>
              <a:rPr lang="pt-BR" altLang="zh-CN" sz="1600" dirty="0">
                <a:solidFill>
                  <a:srgbClr val="000000"/>
                </a:solidFill>
                <a:highlight>
                  <a:srgbClr val="FFFFFF"/>
                </a:highlight>
                <a:sym typeface="+mn-ea"/>
              </a:rPr>
              <a:t>     </a:t>
            </a:r>
            <a:r>
              <a:rPr lang="pt-BR" altLang="zh-CN" sz="1600" dirty="0">
                <a:solidFill>
                  <a:srgbClr val="008000"/>
                </a:solidFill>
                <a:highlight>
                  <a:srgbClr val="FFFFFF"/>
                </a:highlight>
                <a:sym typeface="+mn-ea"/>
              </a:rPr>
              <a:t>#</a:t>
            </a:r>
            <a:r>
              <a:rPr lang="en-US" altLang="pt-BR" sz="1600" dirty="0">
                <a:solidFill>
                  <a:srgbClr val="008000"/>
                </a:solidFill>
                <a:highlight>
                  <a:srgbClr val="FFFFFF"/>
                </a:highlight>
                <a:sym typeface="+mn-ea"/>
              </a:rPr>
              <a:t> </a:t>
            </a:r>
            <a:r>
              <a:rPr lang="pt-BR" altLang="zh-CN" sz="1600" dirty="0">
                <a:solidFill>
                  <a:srgbClr val="008000"/>
                </a:solidFill>
                <a:highlight>
                  <a:srgbClr val="FFFFFF"/>
                </a:highlight>
                <a:sym typeface="+mn-ea"/>
              </a:rPr>
              <a:t>n_components=.98) </a:t>
            </a:r>
            <a:endParaRPr lang="pt-BR"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xtrain</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pca</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fit_transform</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iris</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data</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a:solidFill>
                  <a:srgbClr val="008000"/>
                </a:solidFill>
                <a:highlight>
                  <a:srgbClr val="FFFFFF"/>
                </a:highlight>
                <a:sym typeface="+mn-ea"/>
              </a:rPr>
              <a:t># </a:t>
            </a:r>
            <a:r>
              <a:rPr lang="zh-CN" altLang="en-US" sz="1600" dirty="0">
                <a:solidFill>
                  <a:srgbClr val="008000"/>
                </a:solidFill>
                <a:highlight>
                  <a:srgbClr val="FFFFFF"/>
                </a:highlight>
                <a:sym typeface="+mn-ea"/>
              </a:rPr>
              <a:t>降维</a:t>
            </a:r>
            <a:r>
              <a:rPr lang="en-US" altLang="zh-CN" sz="1600" dirty="0">
                <a:solidFill>
                  <a:srgbClr val="008000"/>
                </a:solidFill>
                <a:highlight>
                  <a:srgbClr val="FFFFFF"/>
                </a:highlight>
                <a:sym typeface="+mn-ea"/>
              </a:rPr>
              <a:t>2</a:t>
            </a:r>
            <a:r>
              <a:rPr lang="zh-CN" altLang="en-US" sz="1600" dirty="0">
                <a:solidFill>
                  <a:srgbClr val="008000"/>
                </a:solidFill>
                <a:highlight>
                  <a:srgbClr val="FFFFFF"/>
                </a:highlight>
                <a:sym typeface="+mn-ea"/>
              </a:rPr>
              <a:t>个属性。</a:t>
            </a:r>
            <a:endParaRPr lang="zh-CN" altLang="en-US" sz="1600" dirty="0">
              <a:solidFill>
                <a:srgbClr val="000000"/>
              </a:solidFill>
              <a:highlight>
                <a:srgbClr val="FFFFFF"/>
              </a:highlight>
            </a:endParaRPr>
          </a:p>
          <a:p>
            <a:r>
              <a:rPr lang="en-US" altLang="zh-CN" sz="1600" b="1" dirty="0">
                <a:solidFill>
                  <a:srgbClr val="880088"/>
                </a:solidFill>
                <a:highlight>
                  <a:srgbClr val="FFFFFF"/>
                </a:highlight>
                <a:sym typeface="+mn-ea"/>
              </a:rPr>
              <a:t>print</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pca</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explained_variance_ratio</a:t>
            </a:r>
            <a:r>
              <a:rPr lang="en-US" altLang="zh-CN" sz="1600" dirty="0">
                <a:solidFill>
                  <a:srgbClr val="000000"/>
                </a:solidFill>
                <a:highlight>
                  <a:srgbClr val="FFFFFF"/>
                </a:highlight>
                <a:sym typeface="+mn-ea"/>
              </a:rPr>
              <a:t>_</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dirty="0" err="1">
                <a:solidFill>
                  <a:srgbClr val="000000"/>
                </a:solidFill>
                <a:highlight>
                  <a:srgbClr val="FFFFFF"/>
                </a:highlight>
                <a:sym typeface="+mn-ea"/>
              </a:rPr>
              <a:t>ytrain</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iris</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target</a:t>
            </a:r>
            <a:endParaRPr lang="en-US" altLang="zh-CN" sz="1600" dirty="0">
              <a:solidFill>
                <a:srgbClr val="000000"/>
              </a:solidFill>
              <a:highlight>
                <a:srgbClr val="FFFFFF"/>
              </a:highlight>
            </a:endParaRPr>
          </a:p>
          <a:p>
            <a:r>
              <a:rPr lang="en-US" altLang="zh-CN" sz="1600" dirty="0">
                <a:solidFill>
                  <a:srgbClr val="000000"/>
                </a:solidFill>
                <a:highlight>
                  <a:srgbClr val="FFFFFF"/>
                </a:highlight>
                <a:sym typeface="+mn-ea"/>
              </a:rPr>
              <a:t>model </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KMeans</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n_clusters</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3</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en-US" altLang="zh-CN" sz="1600" dirty="0" err="1" smtClean="0">
                <a:solidFill>
                  <a:srgbClr val="000000"/>
                </a:solidFill>
                <a:highlight>
                  <a:srgbClr val="FFFFFF"/>
                </a:highlight>
                <a:sym typeface="+mn-ea"/>
              </a:rPr>
              <a:t>model</a:t>
            </a:r>
            <a:r>
              <a:rPr lang="en-US" altLang="zh-CN" sz="1600" b="1" dirty="0" err="1" smtClean="0">
                <a:solidFill>
                  <a:srgbClr val="000080"/>
                </a:solidFill>
                <a:highlight>
                  <a:srgbClr val="FFFFFF"/>
                </a:highlight>
                <a:sym typeface="+mn-ea"/>
              </a:rPr>
              <a:t>.</a:t>
            </a:r>
            <a:r>
              <a:rPr lang="en-US" altLang="zh-CN" sz="1600" dirty="0" err="1" smtClean="0">
                <a:solidFill>
                  <a:srgbClr val="000000"/>
                </a:solidFill>
                <a:highlight>
                  <a:srgbClr val="FFFFFF"/>
                </a:highlight>
                <a:sym typeface="+mn-ea"/>
              </a:rPr>
              <a:t>fit</a:t>
            </a:r>
            <a:r>
              <a:rPr lang="en-US" altLang="zh-CN" sz="1600" b="1" dirty="0" smtClean="0">
                <a:solidFill>
                  <a:srgbClr val="000080"/>
                </a:solidFill>
                <a:highlight>
                  <a:srgbClr val="FFFFFF"/>
                </a:highlight>
                <a:sym typeface="+mn-ea"/>
              </a:rPr>
              <a:t>(</a:t>
            </a:r>
            <a:r>
              <a:rPr lang="en-US" altLang="zh-CN" sz="1600" dirty="0" err="1">
                <a:solidFill>
                  <a:srgbClr val="000000"/>
                </a:solidFill>
                <a:highlight>
                  <a:srgbClr val="FFFFFF"/>
                </a:highlight>
                <a:sym typeface="+mn-ea"/>
              </a:rPr>
              <a:t>x</a:t>
            </a:r>
            <a:r>
              <a:rPr lang="en-US" altLang="zh-CN" sz="1600" dirty="0" err="1" smtClean="0">
                <a:solidFill>
                  <a:srgbClr val="000000"/>
                </a:solidFill>
                <a:highlight>
                  <a:srgbClr val="FFFFFF"/>
                </a:highlight>
                <a:sym typeface="+mn-ea"/>
              </a:rPr>
              <a:t>train</a:t>
            </a:r>
            <a:r>
              <a:rPr lang="en-US" altLang="zh-CN" sz="1600" b="1" dirty="0" smtClean="0">
                <a:solidFill>
                  <a:srgbClr val="000080"/>
                </a:solidFill>
                <a:highlight>
                  <a:srgbClr val="FFFFFF"/>
                </a:highlight>
                <a:sym typeface="+mn-ea"/>
              </a:rPr>
              <a:t>)</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label_pred</a:t>
            </a:r>
            <a:r>
              <a:rPr lang="en-US" altLang="zh-CN" sz="1600" dirty="0">
                <a:solidFill>
                  <a:srgbClr val="000000"/>
                </a:solidFill>
                <a:highlight>
                  <a:srgbClr val="FFFFFF"/>
                </a:highlight>
                <a:sym typeface="+mn-ea"/>
              </a:rPr>
              <a:t> </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dirty="0" err="1">
                <a:solidFill>
                  <a:srgbClr val="000000"/>
                </a:solidFill>
                <a:highlight>
                  <a:srgbClr val="FFFFFF"/>
                </a:highlight>
                <a:sym typeface="+mn-ea"/>
              </a:rPr>
              <a:t>model</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labels</a:t>
            </a:r>
            <a:r>
              <a:rPr lang="en-US" altLang="zh-CN" sz="1600" dirty="0">
                <a:solidFill>
                  <a:srgbClr val="000000"/>
                </a:solidFill>
                <a:highlight>
                  <a:srgbClr val="FFFFFF"/>
                </a:highlight>
                <a:sym typeface="+mn-ea"/>
              </a:rPr>
              <a:t>_  </a:t>
            </a:r>
            <a:r>
              <a:rPr lang="en-US" altLang="zh-CN" sz="1600" dirty="0">
                <a:solidFill>
                  <a:srgbClr val="008000"/>
                </a:solidFill>
                <a:highlight>
                  <a:srgbClr val="FFFFFF"/>
                </a:highlight>
                <a:sym typeface="+mn-ea"/>
              </a:rPr>
              <a:t># </a:t>
            </a:r>
            <a:r>
              <a:rPr lang="zh-CN" altLang="en-US" sz="1600" dirty="0">
                <a:solidFill>
                  <a:srgbClr val="008000"/>
                </a:solidFill>
                <a:highlight>
                  <a:srgbClr val="FFFFFF"/>
                </a:highlight>
                <a:sym typeface="+mn-ea"/>
              </a:rPr>
              <a:t>获取聚类标签</a:t>
            </a:r>
            <a:endParaRPr lang="zh-CN" altLang="en-US" sz="1600" dirty="0">
              <a:solidFill>
                <a:srgbClr val="000000"/>
              </a:solidFill>
              <a:highlight>
                <a:srgbClr val="FFFFFF"/>
              </a:highlight>
            </a:endParaRPr>
          </a:p>
          <a:p>
            <a:endParaRPr lang="zh-CN" altLang="en-US"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figure</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1</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fr-FR" altLang="zh-CN" sz="1600" dirty="0">
                <a:solidFill>
                  <a:srgbClr val="000000"/>
                </a:solidFill>
                <a:highlight>
                  <a:srgbClr val="FFFFFF"/>
                </a:highlight>
                <a:sym typeface="+mn-ea"/>
              </a:rPr>
              <a:t>plt</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scatter</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xtrain</a:t>
            </a:r>
            <a:r>
              <a:rPr lang="fr-FR" altLang="zh-CN" sz="1600" b="1" dirty="0">
                <a:solidFill>
                  <a:srgbClr val="000080"/>
                </a:solidFill>
                <a:highlight>
                  <a:srgbClr val="FFFFFF"/>
                </a:highlight>
                <a:sym typeface="+mn-ea"/>
              </a:rPr>
              <a:t>[:,</a:t>
            </a:r>
            <a:r>
              <a:rPr lang="fr-FR" altLang="zh-CN" sz="1600" dirty="0">
                <a:solidFill>
                  <a:srgbClr val="FF0000"/>
                </a:solidFill>
                <a:highlight>
                  <a:srgbClr val="FFFFFF"/>
                </a:highlight>
                <a:sym typeface="+mn-ea"/>
              </a:rPr>
              <a:t>0</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xtrain</a:t>
            </a:r>
            <a:r>
              <a:rPr lang="fr-FR" altLang="zh-CN" sz="1600" b="1" dirty="0">
                <a:solidFill>
                  <a:srgbClr val="000080"/>
                </a:solidFill>
                <a:highlight>
                  <a:srgbClr val="FFFFFF"/>
                </a:highlight>
                <a:sym typeface="+mn-ea"/>
              </a:rPr>
              <a:t>[:,</a:t>
            </a:r>
            <a:r>
              <a:rPr lang="fr-FR" altLang="zh-CN" sz="1600" dirty="0">
                <a:solidFill>
                  <a:srgbClr val="FF0000"/>
                </a:solidFill>
                <a:highlight>
                  <a:srgbClr val="FFFFFF"/>
                </a:highlight>
                <a:sym typeface="+mn-ea"/>
              </a:rPr>
              <a:t>1</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c</a:t>
            </a:r>
            <a:r>
              <a:rPr lang="fr-FR" altLang="zh-CN" sz="1600" b="1" dirty="0">
                <a:solidFill>
                  <a:srgbClr val="000080"/>
                </a:solidFill>
                <a:highlight>
                  <a:srgbClr val="FFFFFF"/>
                </a:highlight>
                <a:sym typeface="+mn-ea"/>
              </a:rPr>
              <a:t>=</a:t>
            </a:r>
            <a:r>
              <a:rPr lang="fr-FR" altLang="zh-CN" sz="1600" dirty="0">
                <a:solidFill>
                  <a:srgbClr val="000000"/>
                </a:solidFill>
                <a:highlight>
                  <a:srgbClr val="FFFFFF"/>
                </a:highlight>
                <a:sym typeface="+mn-ea"/>
              </a:rPr>
              <a:t>ytrain</a:t>
            </a:r>
            <a:r>
              <a:rPr lang="fr-FR" altLang="zh-CN" sz="1600" b="1" dirty="0">
                <a:solidFill>
                  <a:srgbClr val="000080"/>
                </a:solidFill>
                <a:highlight>
                  <a:srgbClr val="FFFFFF"/>
                </a:highlight>
                <a:sym typeface="+mn-ea"/>
              </a:rPr>
              <a:t>)</a:t>
            </a:r>
            <a:endParaRPr lang="fr-FR"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xticks</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yticks</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figure</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2</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scatter</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xtrain</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0</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xtrain</a:t>
            </a:r>
            <a:r>
              <a:rPr lang="en-US" altLang="zh-CN" sz="1600" b="1" dirty="0">
                <a:solidFill>
                  <a:srgbClr val="000080"/>
                </a:solidFill>
                <a:highlight>
                  <a:srgbClr val="FFFFFF"/>
                </a:highlight>
                <a:sym typeface="+mn-ea"/>
              </a:rPr>
              <a:t>[:,</a:t>
            </a:r>
            <a:r>
              <a:rPr lang="en-US" altLang="zh-CN" sz="1600" dirty="0">
                <a:solidFill>
                  <a:srgbClr val="FF0000"/>
                </a:solidFill>
                <a:highlight>
                  <a:srgbClr val="FFFFFF"/>
                </a:highlight>
                <a:sym typeface="+mn-ea"/>
              </a:rPr>
              <a:t>1</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c</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label_pred</a:t>
            </a:r>
            <a:r>
              <a:rPr lang="en-US" altLang="zh-CN" sz="1600" b="1" dirty="0">
                <a:solidFill>
                  <a:srgbClr val="000080"/>
                </a:solidFill>
                <a:highlight>
                  <a:srgbClr val="FFFFFF"/>
                </a:highlight>
                <a:sym typeface="+mn-ea"/>
              </a:rPr>
              <a:t>)</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xticks</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r>
              <a:rPr lang="en-US" altLang="zh-CN" sz="1600" b="1" dirty="0">
                <a:solidFill>
                  <a:srgbClr val="000080"/>
                </a:solidFill>
                <a:highlight>
                  <a:srgbClr val="FFFFFF"/>
                </a:highlight>
                <a:sym typeface="+mn-ea"/>
              </a:rPr>
              <a:t>;</a:t>
            </a:r>
            <a:r>
              <a:rPr lang="en-US" altLang="zh-CN" sz="1600" dirty="0" err="1">
                <a:solidFill>
                  <a:srgbClr val="000000"/>
                </a:solidFill>
                <a:highlight>
                  <a:srgbClr val="FFFFFF"/>
                </a:highlight>
                <a:sym typeface="+mn-ea"/>
              </a:rPr>
              <a:t>plt</a:t>
            </a:r>
            <a:r>
              <a:rPr lang="en-US" altLang="zh-CN" sz="1600" b="1" dirty="0" err="1">
                <a:solidFill>
                  <a:srgbClr val="000080"/>
                </a:solidFill>
                <a:highlight>
                  <a:srgbClr val="FFFFFF"/>
                </a:highlight>
                <a:sym typeface="+mn-ea"/>
              </a:rPr>
              <a:t>.</a:t>
            </a:r>
            <a:r>
              <a:rPr lang="en-US" altLang="zh-CN" sz="1600" dirty="0" err="1">
                <a:solidFill>
                  <a:srgbClr val="000000"/>
                </a:solidFill>
                <a:highlight>
                  <a:srgbClr val="FFFFFF"/>
                </a:highlight>
                <a:sym typeface="+mn-ea"/>
              </a:rPr>
              <a:t>yticks</a:t>
            </a:r>
            <a:r>
              <a:rPr lang="en-US" altLang="zh-CN" sz="1600" b="1" dirty="0">
                <a:solidFill>
                  <a:srgbClr val="000080"/>
                </a:solidFill>
                <a:highlight>
                  <a:srgbClr val="FFFFFF"/>
                </a:highlight>
                <a:sym typeface="+mn-ea"/>
              </a:rPr>
              <a:t>(())</a:t>
            </a:r>
            <a:r>
              <a:rPr lang="en-US" altLang="zh-CN" sz="1600" dirty="0">
                <a:solidFill>
                  <a:srgbClr val="000000"/>
                </a:solidFill>
                <a:highlight>
                  <a:srgbClr val="FFFFFF"/>
                </a:highlight>
                <a:sym typeface="+mn-ea"/>
              </a:rPr>
              <a:t>  </a:t>
            </a:r>
            <a:endParaRPr lang="en-US" altLang="zh-CN" sz="1600" dirty="0">
              <a:solidFill>
                <a:srgbClr val="000000"/>
              </a:solidFill>
              <a:highlight>
                <a:srgbClr val="FFFFFF"/>
              </a:highligh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82" y="400051"/>
            <a:ext cx="3141215" cy="645160"/>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分类问题</a:t>
            </a:r>
            <a:endParaRPr lang="zh-CN" altLang="en-US" sz="36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77880" y="1278517"/>
            <a:ext cx="10967641" cy="975995"/>
          </a:xfrm>
          <a:prstGeom prst="rect">
            <a:avLst/>
          </a:prstGeom>
        </p:spPr>
        <p:txBody>
          <a:bodyPr wrap="square">
            <a:spAutoFit/>
          </a:bodyPr>
          <a:lstStyle/>
          <a:p>
            <a:pPr indent="457200">
              <a:lnSpc>
                <a:spcPct val="125000"/>
              </a:lnSpc>
            </a:pPr>
            <a:r>
              <a:rPr lang="zh-CN" altLang="en-US" sz="2200" b="1" dirty="0">
                <a:solidFill>
                  <a:srgbClr val="0070C0"/>
                </a:solidFill>
                <a:latin typeface="微软雅黑" panose="020B0503020204020204" pitchFamily="34" charset="-122"/>
                <a:ea typeface="微软雅黑" panose="020B0503020204020204" pitchFamily="34" charset="-122"/>
              </a:rPr>
              <a:t>分类问题</a:t>
            </a:r>
            <a:r>
              <a:rPr lang="zh-CN" altLang="en-US" sz="2200" dirty="0">
                <a:latin typeface="微软雅黑" panose="020B0503020204020204" pitchFamily="34" charset="-122"/>
                <a:ea typeface="微软雅黑" panose="020B0503020204020204" pitchFamily="34" charset="-122"/>
              </a:rPr>
              <a:t>是</a:t>
            </a:r>
            <a:r>
              <a:rPr lang="zh-CN" altLang="en-US" sz="2200" dirty="0">
                <a:solidFill>
                  <a:srgbClr val="FF0000"/>
                </a:solidFill>
                <a:latin typeface="微软雅黑" panose="020B0503020204020204" pitchFamily="34" charset="-122"/>
                <a:ea typeface="微软雅黑" panose="020B0503020204020204" pitchFamily="34" charset="-122"/>
              </a:rPr>
              <a:t>监督学习</a:t>
            </a:r>
            <a:r>
              <a:rPr lang="zh-CN" altLang="en-US" sz="2200" dirty="0">
                <a:latin typeface="微软雅黑" panose="020B0503020204020204" pitchFamily="34" charset="-122"/>
                <a:ea typeface="微软雅黑" panose="020B0503020204020204" pitchFamily="34" charset="-122"/>
              </a:rPr>
              <a:t>的一个核心问题，它从数据中学习一个分类决策函数或分类模型</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分类器（classifier）</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，对新的输入进行输出预测，输出变量取有限个离散值</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10" name="矩形 9"/>
          <p:cNvSpPr/>
          <p:nvPr/>
        </p:nvSpPr>
        <p:spPr>
          <a:xfrm>
            <a:off x="777240" y="2214880"/>
            <a:ext cx="10240645" cy="464743"/>
          </a:xfrm>
          <a:prstGeom prst="rect">
            <a:avLst/>
          </a:prstGeom>
        </p:spPr>
        <p:txBody>
          <a:bodyPr wrap="square">
            <a:spAutoFit/>
          </a:bodyPr>
          <a:lstStyle/>
          <a:p>
            <a:pPr marL="342900" lvl="2" indent="-342900" eaLnBrk="0" fontAlgn="base" hangingPunct="0">
              <a:lnSpc>
                <a:spcPct val="110000"/>
              </a:lnSpc>
              <a:spcBef>
                <a:spcPts val="500"/>
              </a:spcBef>
              <a:buClr>
                <a:srgbClr val="C00000"/>
              </a:buClr>
              <a:buFont typeface="Wingdings" panose="05000000000000000000" pitchFamily="2" charset="2"/>
              <a:buChar char="p"/>
              <a:defRPr/>
            </a:pPr>
            <a:r>
              <a:rPr lang="zh-CN" altLang="en-US" sz="2200" b="1" dirty="0">
                <a:solidFill>
                  <a:srgbClr val="0070C0"/>
                </a:solidFill>
                <a:latin typeface="微软雅黑" panose="020B0503020204020204" pitchFamily="34" charset="-122"/>
                <a:ea typeface="微软雅黑" panose="020B0503020204020204" pitchFamily="34" charset="-122"/>
              </a:rPr>
              <a:t>分类在我们日常生活中很</a:t>
            </a:r>
            <a:r>
              <a:rPr lang="zh-CN" altLang="en-US" sz="2200" b="1" dirty="0" smtClean="0">
                <a:solidFill>
                  <a:srgbClr val="0070C0"/>
                </a:solidFill>
                <a:latin typeface="微软雅黑" panose="020B0503020204020204" pitchFamily="34" charset="-122"/>
                <a:ea typeface="微软雅黑" panose="020B0503020204020204" pitchFamily="34" charset="-122"/>
              </a:rPr>
              <a:t>常见</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23875" y="2637073"/>
            <a:ext cx="4752340" cy="438774"/>
          </a:xfrm>
          <a:prstGeom prst="rect">
            <a:avLst/>
          </a:prstGeom>
          <a:noFill/>
        </p:spPr>
        <p:txBody>
          <a:bodyPr wrap="square" rtlCol="0" anchor="t">
            <a:spAutoFit/>
          </a:bodyPr>
          <a:lstStyle/>
          <a:p>
            <a:pPr marL="800100" lvl="3" indent="-342900" eaLnBrk="0" fontAlgn="base" hangingPunct="0">
              <a:lnSpc>
                <a:spcPct val="110000"/>
              </a:lnSpc>
              <a:spcBef>
                <a:spcPts val="500"/>
              </a:spcBef>
              <a:buClr>
                <a:srgbClr val="C00000"/>
              </a:buClr>
              <a:buFont typeface="Wingdings" panose="05000000000000000000" charset="0"/>
              <a:buChar char=""/>
              <a:defRPr/>
            </a:pPr>
            <a:r>
              <a:rPr lang="zh-CN" altLang="en-US" sz="2200" dirty="0" smtClean="0">
                <a:solidFill>
                  <a:schemeClr val="tx1"/>
                </a:solidFill>
                <a:latin typeface="微软雅黑" panose="020B0503020204020204" pitchFamily="34" charset="-122"/>
                <a:ea typeface="微软雅黑" panose="020B0503020204020204" pitchFamily="34" charset="-122"/>
                <a:sym typeface="+mn-ea"/>
              </a:rPr>
              <a:t>二分类问题</a:t>
            </a:r>
            <a:endParaRPr lang="en-US" altLang="zh-CN" sz="22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777240" y="5652135"/>
            <a:ext cx="10240645" cy="438774"/>
          </a:xfrm>
          <a:prstGeom prst="rect">
            <a:avLst/>
          </a:prstGeom>
        </p:spPr>
        <p:txBody>
          <a:bodyPr wrap="square">
            <a:spAutoFit/>
          </a:bodyPr>
          <a:lstStyle/>
          <a:p>
            <a:pPr marL="342900" lvl="2" indent="-342900" eaLnBrk="0" fontAlgn="base" hangingPunct="0">
              <a:lnSpc>
                <a:spcPct val="110000"/>
              </a:lnSpc>
              <a:spcBef>
                <a:spcPts val="500"/>
              </a:spcBef>
              <a:buClr>
                <a:srgbClr val="C00000"/>
              </a:buClr>
              <a:buFont typeface="Wingdings" panose="05000000000000000000" pitchFamily="2" charset="2"/>
              <a:buChar char="p"/>
              <a:defRPr/>
            </a:pPr>
            <a:r>
              <a:rPr lang="zh-CN" altLang="en-US" sz="2200" b="1" dirty="0">
                <a:solidFill>
                  <a:srgbClr val="0070C0"/>
                </a:solidFill>
                <a:latin typeface="微软雅黑" panose="020B0503020204020204" pitchFamily="34" charset="-122"/>
                <a:ea typeface="微软雅黑" panose="020B0503020204020204" pitchFamily="34" charset="-122"/>
              </a:rPr>
              <a:t>核心算法</a:t>
            </a:r>
            <a:endParaRPr lang="en-US" altLang="zh-CN" sz="2200" b="1" dirty="0">
              <a:solidFill>
                <a:srgbClr val="0070C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23875" y="6059170"/>
            <a:ext cx="5422900" cy="429895"/>
          </a:xfrm>
          <a:prstGeom prst="rect">
            <a:avLst/>
          </a:prstGeom>
          <a:noFill/>
        </p:spPr>
        <p:txBody>
          <a:bodyPr wrap="square" rtlCol="0" anchor="t">
            <a:spAutoFit/>
          </a:bodyPr>
          <a:lstStyle/>
          <a:p>
            <a:pPr marL="800100" lvl="3" indent="-342900" eaLnBrk="0" fontAlgn="base" hangingPunct="0">
              <a:lnSpc>
                <a:spcPct val="110000"/>
              </a:lnSpc>
              <a:spcBef>
                <a:spcPts val="500"/>
              </a:spcBef>
              <a:buClr>
                <a:srgbClr val="C00000"/>
              </a:buClr>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sym typeface="+mn-ea"/>
              </a:rPr>
              <a:t>决策树、贝叶斯、</a:t>
            </a:r>
            <a:r>
              <a:rPr lang="en-US" altLang="zh-CN" sz="2000" dirty="0">
                <a:solidFill>
                  <a:schemeClr val="tx1"/>
                </a:solidFill>
                <a:latin typeface="微软雅黑" panose="020B0503020204020204" pitchFamily="34" charset="-122"/>
                <a:ea typeface="微软雅黑" panose="020B0503020204020204" pitchFamily="34" charset="-122"/>
                <a:sym typeface="+mn-ea"/>
              </a:rPr>
              <a:t>SVM</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、逻辑回归</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5599488" y="2609522"/>
            <a:ext cx="4752340" cy="464743"/>
          </a:xfrm>
          <a:prstGeom prst="rect">
            <a:avLst/>
          </a:prstGeom>
          <a:noFill/>
        </p:spPr>
        <p:txBody>
          <a:bodyPr wrap="square" rtlCol="0" anchor="t">
            <a:spAutoFit/>
          </a:bodyPr>
          <a:lstStyle/>
          <a:p>
            <a:pPr marL="800100" lvl="3" indent="-342900" eaLnBrk="0" fontAlgn="base" hangingPunct="0">
              <a:lnSpc>
                <a:spcPct val="110000"/>
              </a:lnSpc>
              <a:spcBef>
                <a:spcPts val="500"/>
              </a:spcBef>
              <a:buClr>
                <a:srgbClr val="C00000"/>
              </a:buClr>
              <a:buFont typeface="Wingdings" panose="05000000000000000000" charset="0"/>
              <a:buChar char=""/>
              <a:defRPr/>
            </a:pPr>
            <a:r>
              <a:rPr lang="zh-CN" altLang="en-US" sz="2200" dirty="0">
                <a:latin typeface="微软雅黑" panose="020B0503020204020204" pitchFamily="34" charset="-122"/>
                <a:ea typeface="微软雅黑" panose="020B0503020204020204" pitchFamily="34" charset="-122"/>
                <a:sym typeface="+mn-ea"/>
              </a:rPr>
              <a:t>多</a:t>
            </a:r>
            <a:r>
              <a:rPr lang="zh-CN" altLang="en-US" sz="2200" dirty="0" smtClean="0">
                <a:solidFill>
                  <a:schemeClr val="tx1"/>
                </a:solidFill>
                <a:latin typeface="微软雅黑" panose="020B0503020204020204" pitchFamily="34" charset="-122"/>
                <a:ea typeface="微软雅黑" panose="020B0503020204020204" pitchFamily="34" charset="-122"/>
                <a:sym typeface="+mn-ea"/>
              </a:rPr>
              <a:t>分类问题</a:t>
            </a:r>
            <a:endParaRPr lang="en-US" altLang="zh-CN" sz="2200" dirty="0" smtClean="0">
              <a:solidFill>
                <a:schemeClr val="tx1"/>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19074" t="15184" r="16667" b="19630"/>
          <a:stretch>
            <a:fillRect/>
          </a:stretch>
        </p:blipFill>
        <p:spPr>
          <a:xfrm>
            <a:off x="1280104" y="3312710"/>
            <a:ext cx="2072696" cy="2102562"/>
          </a:xfrm>
          <a:prstGeom prst="rect">
            <a:avLst/>
          </a:prstGeom>
        </p:spPr>
      </p:pic>
      <p:sp>
        <p:nvSpPr>
          <p:cNvPr id="11" name="圆角矩形 10"/>
          <p:cNvSpPr/>
          <p:nvPr/>
        </p:nvSpPr>
        <p:spPr>
          <a:xfrm>
            <a:off x="4100945" y="3684039"/>
            <a:ext cx="1175268" cy="48952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垃圾邮件</a:t>
            </a:r>
            <a:endParaRPr lang="zh-CN" altLang="en-US" b="1" dirty="0"/>
          </a:p>
        </p:txBody>
      </p:sp>
      <p:sp>
        <p:nvSpPr>
          <p:cNvPr id="12" name="圆角矩形 11"/>
          <p:cNvSpPr/>
          <p:nvPr/>
        </p:nvSpPr>
        <p:spPr>
          <a:xfrm>
            <a:off x="4100945" y="4519345"/>
            <a:ext cx="1175269" cy="48952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正常邮件</a:t>
            </a:r>
            <a:endParaRPr lang="zh-CN" altLang="en-US" b="1" dirty="0">
              <a:solidFill>
                <a:schemeClr val="tx1"/>
              </a:solidFill>
            </a:endParaRPr>
          </a:p>
        </p:txBody>
      </p:sp>
      <p:cxnSp>
        <p:nvCxnSpPr>
          <p:cNvPr id="14" name="直接箭头连接符 13"/>
          <p:cNvCxnSpPr>
            <a:stCxn id="4" idx="3"/>
            <a:endCxn id="11" idx="1"/>
          </p:cNvCxnSpPr>
          <p:nvPr/>
        </p:nvCxnSpPr>
        <p:spPr>
          <a:xfrm flipV="1">
            <a:off x="3352800" y="3928803"/>
            <a:ext cx="748145" cy="435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a:stCxn id="4" idx="3"/>
            <a:endCxn id="12" idx="1"/>
          </p:cNvCxnSpPr>
          <p:nvPr/>
        </p:nvCxnSpPr>
        <p:spPr>
          <a:xfrm>
            <a:off x="3352800" y="4363991"/>
            <a:ext cx="748145" cy="400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图片 16"/>
          <p:cNvPicPr>
            <a:picLocks noChangeAspect="1"/>
          </p:cNvPicPr>
          <p:nvPr/>
        </p:nvPicPr>
        <p:blipFill rotWithShape="1">
          <a:blip r:embed="rId2" cstate="print"/>
          <a:srcRect l="22660" t="16161" r="22795" b="15825"/>
          <a:stretch>
            <a:fillRect/>
          </a:stretch>
        </p:blipFill>
        <p:spPr>
          <a:xfrm>
            <a:off x="6173641" y="3312710"/>
            <a:ext cx="1594141" cy="1987756"/>
          </a:xfrm>
          <a:prstGeom prst="rect">
            <a:avLst/>
          </a:prstGeom>
        </p:spPr>
      </p:pic>
      <p:sp>
        <p:nvSpPr>
          <p:cNvPr id="18" name="圆角矩形 17"/>
          <p:cNvSpPr/>
          <p:nvPr/>
        </p:nvSpPr>
        <p:spPr>
          <a:xfrm>
            <a:off x="8788635" y="3378895"/>
            <a:ext cx="1175268" cy="48952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科技</a:t>
            </a:r>
            <a:endParaRPr lang="zh-CN" altLang="en-US" b="1" dirty="0">
              <a:solidFill>
                <a:schemeClr val="tx1"/>
              </a:solidFill>
            </a:endParaRPr>
          </a:p>
        </p:txBody>
      </p:sp>
      <p:sp>
        <p:nvSpPr>
          <p:cNvPr id="19" name="圆角矩形 18"/>
          <p:cNvSpPr/>
          <p:nvPr/>
        </p:nvSpPr>
        <p:spPr>
          <a:xfrm>
            <a:off x="8788635" y="4063811"/>
            <a:ext cx="1175268" cy="48952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军事</a:t>
            </a:r>
            <a:endParaRPr lang="zh-CN" altLang="en-US" b="1" dirty="0">
              <a:solidFill>
                <a:schemeClr val="tx1"/>
              </a:solidFill>
            </a:endParaRPr>
          </a:p>
        </p:txBody>
      </p:sp>
      <p:sp>
        <p:nvSpPr>
          <p:cNvPr id="20" name="圆角矩形 19"/>
          <p:cNvSpPr/>
          <p:nvPr/>
        </p:nvSpPr>
        <p:spPr>
          <a:xfrm>
            <a:off x="8788635" y="4717437"/>
            <a:ext cx="1175269" cy="48952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娱乐</a:t>
            </a:r>
            <a:endParaRPr lang="zh-CN" altLang="en-US" b="1" dirty="0">
              <a:solidFill>
                <a:schemeClr val="tx1"/>
              </a:solidFill>
            </a:endParaRPr>
          </a:p>
        </p:txBody>
      </p:sp>
      <p:cxnSp>
        <p:nvCxnSpPr>
          <p:cNvPr id="21" name="直接箭头连接符 20"/>
          <p:cNvCxnSpPr>
            <a:stCxn id="17" idx="3"/>
            <a:endCxn id="20" idx="1"/>
          </p:cNvCxnSpPr>
          <p:nvPr/>
        </p:nvCxnSpPr>
        <p:spPr>
          <a:xfrm>
            <a:off x="7767782" y="4306588"/>
            <a:ext cx="1020853" cy="6556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17" idx="3"/>
            <a:endCxn id="18" idx="1"/>
          </p:cNvCxnSpPr>
          <p:nvPr/>
        </p:nvCxnSpPr>
        <p:spPr>
          <a:xfrm flipV="1">
            <a:off x="7767782" y="3623659"/>
            <a:ext cx="1020853" cy="6829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a:stCxn id="17" idx="3"/>
            <a:endCxn id="19" idx="1"/>
          </p:cNvCxnSpPr>
          <p:nvPr/>
        </p:nvCxnSpPr>
        <p:spPr>
          <a:xfrm>
            <a:off x="7767782" y="4306588"/>
            <a:ext cx="1020853" cy="1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P spid="7" grpId="0"/>
      <p:bldP spid="8" grpId="0"/>
      <p:bldP spid="9" grpId="0"/>
      <p:bldP spid="11" grpId="0" bldLvl="0" animBg="1"/>
      <p:bldP spid="12" grpId="0" bldLvl="0" animBg="1"/>
      <p:bldP spid="18" grpId="0" bldLvl="0" animBg="1"/>
      <p:bldP spid="19" grpId="0" bldLvl="0" animBg="1"/>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内容占位符 1"/>
          <p:cNvSpPr>
            <a:spLocks noGrp="1"/>
          </p:cNvSpPr>
          <p:nvPr>
            <p:ph idx="1"/>
          </p:nvPr>
        </p:nvSpPr>
        <p:spPr>
          <a:xfrm>
            <a:off x="423863" y="1565275"/>
            <a:ext cx="11107737" cy="4370388"/>
          </a:xfrm>
        </p:spPr>
        <p:txBody>
          <a:bodyPr wrap="square" lIns="91440" tIns="45720" rIns="91440" bIns="45720" anchor="t"/>
          <a:lstStyle/>
          <a:p>
            <a:pPr marL="0" indent="0">
              <a:buClr>
                <a:srgbClr val="032089"/>
              </a:buClr>
              <a:buFont typeface="Wingdings" panose="05000000000000000000" pitchFamily="2" charset="2"/>
              <a:buNone/>
            </a:pP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 概率论基础            条件概率公式      全概率公式   贝叶斯定理</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                                                                                                 </a:t>
            </a:r>
            <a:endParaRPr kumimoji="1" lang="zh-CN" altLang="zh-CN" dirty="0">
              <a:latin typeface="Times New Roman" panose="02020603050405020304" pitchFamily="18" charset="0"/>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A</a:t>
            </a:r>
            <a:r>
              <a:rPr kumimoji="1" lang="zh-CN" altLang="en-US" dirty="0">
                <a:latin typeface="Times New Roman" panose="02020603050405020304" pitchFamily="18" charset="0"/>
                <a:ea typeface="微软雅黑" panose="020B0503020204020204" pitchFamily="34" charset="-122"/>
                <a:cs typeface="宋体" panose="02010600030101010101" pitchFamily="2" charset="-122"/>
              </a:rPr>
              <a:t>为实验</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E的事件，</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1、</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2、....、</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Bn</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为样本空间Ω的一个划分，且P(</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zh-CN" dirty="0">
                <a:latin typeface="Times New Roman" panose="02020603050405020304" pitchFamily="18" charset="0"/>
                <a:ea typeface="微软雅黑" panose="020B0503020204020204" pitchFamily="34" charset="-122"/>
                <a:cs typeface="宋体" panose="02010600030101010101" pitchFamily="2" charset="-122"/>
              </a:rPr>
              <a:t>i)&gt;0。</a:t>
            </a:r>
            <a:endParaRPr kumimoji="1" lang="zh-CN" altLang="en-US" dirty="0">
              <a:latin typeface="Times New Roman" panose="02020603050405020304" pitchFamily="18" charset="0"/>
              <a:ea typeface="微软雅黑" panose="020B0503020204020204" pitchFamily="34" charset="-122"/>
              <a:cs typeface="宋体" panose="02010600030101010101" pitchFamily="2" charset="-122"/>
            </a:endParaRPr>
          </a:p>
        </p:txBody>
      </p:sp>
      <p:sp>
        <p:nvSpPr>
          <p:cNvPr id="185346"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1</a:t>
            </a:r>
            <a:r>
              <a:rPr kumimoji="1" lang="zh-CN" altLang="en-US" dirty="0">
                <a:latin typeface="+mj-lt"/>
                <a:ea typeface="微软雅黑" panose="020B0503020204020204" pitchFamily="34" charset="-122"/>
                <a:cs typeface="微软雅黑" panose="020B0503020204020204" pitchFamily="34" charset="-122"/>
              </a:rPr>
              <a:t>、贝叶斯分类</a:t>
            </a:r>
            <a:endParaRPr kumimoji="1" lang="zh-CN" altLang="en-US" dirty="0">
              <a:latin typeface="+mj-lt"/>
              <a:ea typeface="微软雅黑" panose="020B0503020204020204" pitchFamily="34" charset="-122"/>
              <a:cs typeface="微软雅黑" panose="020B0503020204020204" pitchFamily="34" charset="-122"/>
            </a:endParaRPr>
          </a:p>
        </p:txBody>
      </p:sp>
      <p:sp>
        <p:nvSpPr>
          <p:cNvPr id="185347"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Times New Roman" panose="02020603050405020304" pitchFamily="18" charset="0"/>
                <a:ea typeface="微软雅黑" panose="020B0503020204020204" pitchFamily="34" charset="-122"/>
                <a:cs typeface="宋体" panose="02010600030101010101" pitchFamily="2" charset="-122"/>
              </a:rPr>
              <a:t>朴素贝叶斯模型是一组快速简单的分类算法，适用于维度高的数据集，速度快、适合快速粗糙方案</a:t>
            </a:r>
            <a:endParaRPr kumimoji="1" lang="zh-CN" altLang="en-US" b="1" dirty="0">
              <a:latin typeface="Times New Roman" panose="02020603050405020304" pitchFamily="18" charset="0"/>
              <a:ea typeface="微软雅黑" panose="020B0503020204020204" pitchFamily="34" charset="-122"/>
              <a:cs typeface="宋体" panose="02010600030101010101" pitchFamily="2" charset="-122"/>
            </a:endParaRPr>
          </a:p>
        </p:txBody>
      </p:sp>
      <p:graphicFrame>
        <p:nvGraphicFramePr>
          <p:cNvPr id="185348" name="对象 1">
            <a:hlinkClick r:id="" action="ppaction://ole?verb=0"/>
          </p:cNvPr>
          <p:cNvGraphicFramePr>
            <a:graphicFrameLocks noChangeAspect="1"/>
          </p:cNvGraphicFramePr>
          <p:nvPr/>
        </p:nvGraphicFramePr>
        <p:xfrm>
          <a:off x="509588" y="2076450"/>
          <a:ext cx="5427662" cy="504825"/>
        </p:xfrm>
        <a:graphic>
          <a:graphicData uri="http://schemas.openxmlformats.org/presentationml/2006/ole">
            <mc:AlternateContent xmlns:mc="http://schemas.openxmlformats.org/markup-compatibility/2006">
              <mc:Choice xmlns:v="urn:schemas-microsoft-com:vml" Requires="v">
                <p:oleObj spid="_x0000_s5155" name="" r:id="rId1" imgW="4635500" imgH="431800" progId="Equation.KSEE3">
                  <p:embed/>
                </p:oleObj>
              </mc:Choice>
              <mc:Fallback>
                <p:oleObj name="" r:id="rId1" imgW="4635500" imgH="431800" progId="Equation.KSEE3">
                  <p:embed/>
                  <p:pic>
                    <p:nvPicPr>
                      <p:cNvPr id="0" name="图片 3077"/>
                      <p:cNvPicPr/>
                      <p:nvPr/>
                    </p:nvPicPr>
                    <p:blipFill>
                      <a:blip r:embed="rId2"/>
                      <a:stretch>
                        <a:fillRect/>
                      </a:stretch>
                    </p:blipFill>
                    <p:spPr>
                      <a:xfrm>
                        <a:off x="509588" y="2076450"/>
                        <a:ext cx="5427662" cy="504825"/>
                      </a:xfrm>
                      <a:prstGeom prst="rect">
                        <a:avLst/>
                      </a:prstGeom>
                      <a:noFill/>
                      <a:ln w="38100">
                        <a:noFill/>
                        <a:miter/>
                      </a:ln>
                    </p:spPr>
                  </p:pic>
                </p:oleObj>
              </mc:Fallback>
            </mc:AlternateContent>
          </a:graphicData>
        </a:graphic>
      </p:graphicFrame>
      <p:pic>
        <p:nvPicPr>
          <p:cNvPr id="185349" name="图片 3" descr="20180123124916040"/>
          <p:cNvPicPr>
            <a:picLocks noChangeAspect="1"/>
          </p:cNvPicPr>
          <p:nvPr/>
        </p:nvPicPr>
        <p:blipFill>
          <a:blip r:embed="rId3"/>
          <a:stretch>
            <a:fillRect/>
          </a:stretch>
        </p:blipFill>
        <p:spPr>
          <a:xfrm>
            <a:off x="6432549" y="3217863"/>
            <a:ext cx="5261764" cy="2544308"/>
          </a:xfrm>
          <a:prstGeom prst="rect">
            <a:avLst/>
          </a:prstGeom>
          <a:noFill/>
          <a:ln w="9525">
            <a:noFill/>
          </a:ln>
        </p:spPr>
      </p:pic>
      <p:sp>
        <p:nvSpPr>
          <p:cNvPr id="185351" name="文本框 5"/>
          <p:cNvSpPr txBox="1"/>
          <p:nvPr/>
        </p:nvSpPr>
        <p:spPr>
          <a:xfrm>
            <a:off x="511175" y="3144838"/>
            <a:ext cx="4522788" cy="1752600"/>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实际分类过程中，</a:t>
            </a:r>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可以看作是特征值，</a:t>
            </a:r>
            <a:r>
              <a:rPr lang="en-US" altLang="zh-CN" dirty="0">
                <a:latin typeface="Arial" panose="020B0604020202020204" pitchFamily="34" charset="0"/>
                <a:ea typeface="宋体" panose="02010600030101010101" pitchFamily="2" charset="-122"/>
              </a:rPr>
              <a:t>Bi</a:t>
            </a:r>
            <a:r>
              <a:rPr lang="zh-CN" altLang="en-US" dirty="0">
                <a:latin typeface="Arial" panose="020B0604020202020204" pitchFamily="34" charset="0"/>
                <a:ea typeface="宋体" panose="02010600030101010101" pitchFamily="2" charset="-122"/>
              </a:rPr>
              <a:t>为第</a:t>
            </a:r>
            <a:r>
              <a:rPr lang="en-US" altLang="zh-CN" dirty="0" err="1">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类别编号。依据贝叶斯公式计算由特征值</a:t>
            </a:r>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，判断其属于某</a:t>
            </a:r>
            <a:r>
              <a:rPr lang="en-US" altLang="zh-CN" dirty="0" err="1">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一类的概率。</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其中最大的即为所属类别。</a:t>
            </a:r>
            <a:endParaRPr lang="zh-CN" altLang="en-US" dirty="0">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每一类</a:t>
            </a:r>
            <a:r>
              <a:rPr lang="en-US" altLang="zh-CN" dirty="0">
                <a:latin typeface="Arial" panose="020B0604020202020204" pitchFamily="34" charset="0"/>
                <a:ea typeface="宋体" panose="02010600030101010101" pitchFamily="2" charset="-122"/>
              </a:rPr>
              <a:t>Bi</a:t>
            </a:r>
            <a:r>
              <a:rPr lang="zh-CN" altLang="en-US" dirty="0">
                <a:latin typeface="Arial" panose="020B0604020202020204" pitchFamily="34" charset="0"/>
                <a:ea typeface="宋体" panose="02010600030101010101" pitchFamily="2" charset="-122"/>
              </a:rPr>
              <a:t>都是独立分布，例如高斯分布。</a:t>
            </a:r>
            <a:endParaRPr lang="zh-CN" altLang="en-US" dirty="0">
              <a:latin typeface="Arial" panose="020B0604020202020204" pitchFamily="34" charset="0"/>
              <a:ea typeface="宋体" panose="02010600030101010101" pitchFamily="2" charset="-122"/>
            </a:endParaRPr>
          </a:p>
        </p:txBody>
      </p:sp>
      <p:pic>
        <p:nvPicPr>
          <p:cNvPr id="1025" name="对象 1"/>
          <p:cNvPicPr>
            <a:picLocks noChangeAspect="1"/>
          </p:cNvPicPr>
          <p:nvPr/>
        </p:nvPicPr>
        <p:blipFill>
          <a:blip r:embed="rId2"/>
          <a:stretch>
            <a:fillRect/>
          </a:stretch>
        </p:blipFill>
        <p:spPr>
          <a:xfrm>
            <a:off x="509588" y="2076450"/>
            <a:ext cx="5427663" cy="504825"/>
          </a:xfrm>
          <a:prstGeom prst="rect">
            <a:avLst/>
          </a:prstGeom>
          <a:noFill/>
          <a:ln w="381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9479" y="400051"/>
            <a:ext cx="3141215" cy="645160"/>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贝叶斯分类</a:t>
            </a:r>
            <a:endParaRPr lang="zh-CN" altLang="en-US" sz="3600" b="1" dirty="0">
              <a:latin typeface="微软雅黑" panose="020B0503020204020204" pitchFamily="34" charset="-122"/>
              <a:ea typeface="微软雅黑" panose="020B0503020204020204" pitchFamily="34" charset="-122"/>
            </a:endParaRPr>
          </a:p>
        </p:txBody>
      </p:sp>
      <p:sp>
        <p:nvSpPr>
          <p:cNvPr id="10" name="矩形 9"/>
          <p:cNvSpPr/>
          <p:nvPr/>
        </p:nvSpPr>
        <p:spPr>
          <a:xfrm>
            <a:off x="221671" y="1452525"/>
            <a:ext cx="10917383" cy="646331"/>
          </a:xfrm>
          <a:prstGeom prst="rect">
            <a:avLst/>
          </a:prstGeom>
        </p:spPr>
        <p:txBody>
          <a:bodyPr wrap="square">
            <a:spAutoFit/>
          </a:bodyPr>
          <a:lstStyle/>
          <a:p>
            <a:pPr lvl="0" indent="457200"/>
            <a:r>
              <a:rPr lang="zh-CN" altLang="en-US" dirty="0">
                <a:latin typeface="微软雅黑" panose="020B0503020204020204" pitchFamily="34" charset="-122"/>
                <a:ea typeface="微软雅黑" panose="020B0503020204020204" pitchFamily="34" charset="-122"/>
                <a:sym typeface="+mn-ea"/>
              </a:rPr>
              <a:t>贝叶斯分类是基于贝叶斯定理和属性特征条件独立性的分类方法</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a:p>
            <a:pPr lvl="0" indent="457200"/>
            <a:r>
              <a:rPr lang="zh-CN" altLang="en-US" dirty="0">
                <a:latin typeface="微软雅黑" panose="020B0503020204020204" pitchFamily="34" charset="-122"/>
                <a:ea typeface="微软雅黑" panose="020B0503020204020204" pitchFamily="34" charset="-122"/>
              </a:rPr>
              <a:t>贝叶斯流派的核心：</a:t>
            </a:r>
            <a:r>
              <a:rPr lang="en-US" altLang="zh-CN" dirty="0">
                <a:latin typeface="微软雅黑" panose="020B0503020204020204" pitchFamily="34" charset="-122"/>
                <a:ea typeface="微软雅黑" panose="020B0503020204020204" pitchFamily="34" charset="-122"/>
                <a:sym typeface="+mn-ea"/>
              </a:rPr>
              <a:t>Probability theory is nothing but common sense reduced to calculation.</a:t>
            </a:r>
            <a:endParaRPr lang="zh-CN" altLang="en-US" dirty="0">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757381" y="3519276"/>
            <a:ext cx="6096000" cy="2768600"/>
          </a:xfrm>
          <a:prstGeom prst="rect">
            <a:avLst/>
          </a:prstGeom>
        </p:spPr>
        <p:txBody>
          <a:bodyPr>
            <a:spAutoFit/>
          </a:bodyPr>
          <a:lstStyle/>
          <a:p>
            <a:pPr>
              <a:buFont typeface="+mj-lt"/>
              <a:buAutoNum type="arabicPeriod"/>
            </a:pPr>
            <a:r>
              <a:rPr lang="zh-CN" altLang="en-US" sz="2200" b="1" dirty="0" smtClean="0">
                <a:solidFill>
                  <a:srgbClr val="0070C0"/>
                </a:solidFill>
                <a:latin typeface="微软雅黑" panose="020B0503020204020204" pitchFamily="34" charset="-122"/>
                <a:ea typeface="微软雅黑" panose="020B0503020204020204" pitchFamily="34" charset="-122"/>
              </a:rPr>
              <a:t>  计算</a:t>
            </a:r>
            <a:r>
              <a:rPr lang="zh-CN" altLang="en-US" sz="2200" b="1" dirty="0">
                <a:solidFill>
                  <a:srgbClr val="0070C0"/>
                </a:solidFill>
                <a:latin typeface="微软雅黑" panose="020B0503020204020204" pitchFamily="34" charset="-122"/>
                <a:ea typeface="微软雅黑" panose="020B0503020204020204" pitchFamily="34" charset="-122"/>
              </a:rPr>
              <a:t>先验概率：</a:t>
            </a:r>
            <a:r>
              <a:rPr lang="zh-CN" altLang="en-US" dirty="0" smtClean="0">
                <a:latin typeface="微软雅黑" panose="020B0503020204020204" pitchFamily="34" charset="-122"/>
                <a:ea typeface="微软雅黑" panose="020B0503020204020204" pitchFamily="34" charset="-122"/>
              </a:rPr>
              <a:t>女生在没了解过男生情况下可能嫁给男生的概率是多少？</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457200" indent="-457200">
              <a:buFont typeface="+mj-lt"/>
              <a:buAutoNum type="arabicPeriod" startAt="2"/>
            </a:pPr>
            <a:r>
              <a:rPr lang="zh-CN" altLang="en-US" sz="2200" b="1" dirty="0" smtClean="0">
                <a:solidFill>
                  <a:srgbClr val="0070C0"/>
                </a:solidFill>
                <a:latin typeface="微软雅黑" panose="020B0503020204020204" pitchFamily="34" charset="-122"/>
                <a:ea typeface="微软雅黑" panose="020B0503020204020204" pitchFamily="34" charset="-122"/>
              </a:rPr>
              <a:t>为</a:t>
            </a:r>
            <a:r>
              <a:rPr lang="zh-CN" altLang="en-US" sz="2200" b="1" dirty="0">
                <a:solidFill>
                  <a:srgbClr val="0070C0"/>
                </a:solidFill>
                <a:latin typeface="微软雅黑" panose="020B0503020204020204" pitchFamily="34" charset="-122"/>
                <a:ea typeface="微软雅黑" panose="020B0503020204020204" pitchFamily="34" charset="-122"/>
              </a:rPr>
              <a:t>每个属性计算条件概率：</a:t>
            </a:r>
            <a:r>
              <a:rPr lang="zh-CN" altLang="en-US" dirty="0" smtClean="0">
                <a:latin typeface="微软雅黑" panose="020B0503020204020204" pitchFamily="34" charset="-122"/>
                <a:ea typeface="微软雅黑" panose="020B0503020204020204" pitchFamily="34" charset="-122"/>
              </a:rPr>
              <a:t>如果女生同意嫁给男生， </a:t>
            </a:r>
            <a:r>
              <a:rPr lang="zh-CN" altLang="en-US" dirty="0">
                <a:latin typeface="微软雅黑" panose="020B0503020204020204" pitchFamily="34" charset="-122"/>
                <a:ea typeface="微软雅黑" panose="020B0503020204020204" pitchFamily="34" charset="-122"/>
              </a:rPr>
              <a:t>那么男生积极上进</a:t>
            </a:r>
            <a:r>
              <a:rPr lang="zh-CN" altLang="en-US" dirty="0" smtClean="0">
                <a:latin typeface="微软雅黑" panose="020B0503020204020204" pitchFamily="34" charset="-122"/>
                <a:ea typeface="微软雅黑" panose="020B0503020204020204" pitchFamily="34" charset="-122"/>
              </a:rPr>
              <a:t>的概率是多少， </a:t>
            </a:r>
            <a:r>
              <a:rPr lang="zh-CN" altLang="en-US" dirty="0">
                <a:latin typeface="微软雅黑" panose="020B0503020204020204" pitchFamily="34" charset="-122"/>
                <a:ea typeface="微软雅黑" panose="020B0503020204020204" pitchFamily="34" charset="-122"/>
              </a:rPr>
              <a:t>如果女生没嫁给男生</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mn-ea"/>
              </a:rPr>
              <a:t>那么男生积极上进</a:t>
            </a:r>
            <a:r>
              <a:rPr lang="zh-CN" altLang="en-US" dirty="0" smtClean="0">
                <a:latin typeface="微软雅黑" panose="020B0503020204020204" pitchFamily="34" charset="-122"/>
                <a:ea typeface="微软雅黑" panose="020B0503020204020204" pitchFamily="34" charset="-122"/>
                <a:sym typeface="+mn-ea"/>
              </a:rPr>
              <a:t>的概率是多少</a:t>
            </a:r>
            <a:r>
              <a:rPr lang="zh-CN" altLang="en-US"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startAt="2"/>
            </a:pP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startAt="2"/>
            </a:pPr>
            <a:r>
              <a:rPr lang="zh-CN" altLang="en-US" sz="2200" b="1" dirty="0" smtClean="0">
                <a:solidFill>
                  <a:srgbClr val="0070C0"/>
                </a:solidFill>
                <a:latin typeface="微软雅黑" panose="020B0503020204020204" pitchFamily="34" charset="-122"/>
                <a:ea typeface="微软雅黑" panose="020B0503020204020204" pitchFamily="34" charset="-122"/>
              </a:rPr>
              <a:t>  计算</a:t>
            </a:r>
            <a:r>
              <a:rPr lang="zh-CN" altLang="en-US" sz="2200" b="1" dirty="0">
                <a:solidFill>
                  <a:srgbClr val="0070C0"/>
                </a:solidFill>
                <a:latin typeface="微软雅黑" panose="020B0503020204020204" pitchFamily="34" charset="-122"/>
                <a:ea typeface="微软雅黑" panose="020B0503020204020204" pitchFamily="34" charset="-122"/>
              </a:rPr>
              <a:t>后验概率：</a:t>
            </a:r>
            <a:r>
              <a:rPr lang="zh-CN" altLang="en-US" dirty="0" smtClean="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求解最终问题，这才是</a:t>
            </a:r>
            <a:r>
              <a:rPr lang="zh-CN" altLang="en-US" dirty="0" smtClean="0">
                <a:latin typeface="微软雅黑" panose="020B0503020204020204" pitchFamily="34" charset="-122"/>
                <a:ea typeface="微软雅黑" panose="020B0503020204020204" pitchFamily="34" charset="-122"/>
              </a:rPr>
              <a:t>拥有贝叶斯思想的</a:t>
            </a:r>
            <a:r>
              <a:rPr lang="zh-CN" altLang="en-US" dirty="0">
                <a:latin typeface="微软雅黑" panose="020B0503020204020204" pitchFamily="34" charset="-122"/>
                <a:ea typeface="微软雅黑" panose="020B0503020204020204" pitchFamily="34" charset="-122"/>
              </a:rPr>
              <a:t>你该做的分析</a:t>
            </a:r>
            <a:r>
              <a:rPr lang="zh-CN" altLang="en-US" dirty="0">
                <a:latin typeface="PingFang SC"/>
              </a:rPr>
              <a:t>。</a:t>
            </a:r>
            <a:endParaRPr lang="zh-CN" altLang="en-US" b="0" i="0" dirty="0">
              <a:effectLst/>
              <a:latin typeface="PingFang SC"/>
            </a:endParaRPr>
          </a:p>
        </p:txBody>
      </p:sp>
      <p:sp>
        <p:nvSpPr>
          <p:cNvPr id="3" name="矩形 2"/>
          <p:cNvSpPr/>
          <p:nvPr/>
        </p:nvSpPr>
        <p:spPr>
          <a:xfrm>
            <a:off x="2757853" y="2108549"/>
            <a:ext cx="7335716"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概率论只不过是把常识用数学公式表达了出来</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拉普拉斯</a:t>
            </a:r>
            <a:endParaRPr lang="zh-CN" altLang="en-US" dirty="0">
              <a:latin typeface="微软雅黑" panose="020B0503020204020204" pitchFamily="34" charset="-122"/>
              <a:ea typeface="微软雅黑" panose="020B0503020204020204" pitchFamily="34" charset="-122"/>
            </a:endParaRPr>
          </a:p>
        </p:txBody>
      </p:sp>
      <p:sp>
        <p:nvSpPr>
          <p:cNvPr id="38" name="圆角矩形 37"/>
          <p:cNvSpPr/>
          <p:nvPr/>
        </p:nvSpPr>
        <p:spPr>
          <a:xfrm>
            <a:off x="3977076" y="399970"/>
            <a:ext cx="7162281" cy="801370"/>
          </a:xfrm>
          <a:prstGeom prst="roundRect">
            <a:avLst/>
          </a:prstGeom>
          <a:noFill/>
          <a:ln w="2857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1" name="矩形 40"/>
          <p:cNvSpPr/>
          <p:nvPr/>
        </p:nvSpPr>
        <p:spPr>
          <a:xfrm>
            <a:off x="6567526" y="158296"/>
            <a:ext cx="1357723" cy="343557"/>
          </a:xfrm>
          <a:prstGeom prst="rect">
            <a:avLst/>
          </a:prstGeom>
          <a:solidFill>
            <a:schemeClr val="accent5">
              <a:lumMod val="60000"/>
              <a:lumOff val="4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贝叶斯公式</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65978" y="501752"/>
            <a:ext cx="3095625" cy="642620"/>
          </a:xfrm>
          <a:prstGeom prst="rect">
            <a:avLst/>
          </a:prstGeom>
        </p:spPr>
      </p:pic>
      <p:pic>
        <p:nvPicPr>
          <p:cNvPr id="14" name="图片 13"/>
          <p:cNvPicPr>
            <a:picLocks noChangeAspect="1"/>
          </p:cNvPicPr>
          <p:nvPr/>
        </p:nvPicPr>
        <p:blipFill>
          <a:blip r:embed="rId2"/>
          <a:stretch>
            <a:fillRect/>
          </a:stretch>
        </p:blipFill>
        <p:spPr>
          <a:xfrm>
            <a:off x="7608050" y="501752"/>
            <a:ext cx="3195955" cy="582930"/>
          </a:xfrm>
          <a:prstGeom prst="rect">
            <a:avLst/>
          </a:prstGeom>
        </p:spPr>
      </p:pic>
      <p:sp>
        <p:nvSpPr>
          <p:cNvPr id="9" name="矩形 8"/>
          <p:cNvSpPr/>
          <p:nvPr/>
        </p:nvSpPr>
        <p:spPr>
          <a:xfrm>
            <a:off x="813160" y="2432560"/>
            <a:ext cx="6418913" cy="1015663"/>
          </a:xfrm>
          <a:prstGeom prst="rect">
            <a:avLst/>
          </a:prstGeom>
          <a:solidFill>
            <a:srgbClr val="F2FFFB"/>
          </a:solidFill>
          <a:ln w="19050">
            <a:solidFill>
              <a:schemeClr val="accent6"/>
            </a:solidFill>
            <a:prstDash val="sysDash"/>
          </a:ln>
        </p:spPr>
        <p:txBody>
          <a:bodyPr wrap="square" rtlCol="0" anchor="t">
            <a:spAutoFit/>
          </a:bodyPr>
          <a:lstStyle/>
          <a:p>
            <a:pPr lvl="0"/>
            <a:r>
              <a:rPr lang="zh-CN" altLang="en-US" sz="2000" dirty="0" smtClean="0">
                <a:latin typeface="微软雅黑" panose="020B0503020204020204" pitchFamily="34" charset="-122"/>
                <a:ea typeface="微软雅黑" panose="020B0503020204020204" pitchFamily="34" charset="-122"/>
                <a:sym typeface="+mn-ea"/>
              </a:rPr>
              <a:t>例子：一对</a:t>
            </a:r>
            <a:r>
              <a:rPr lang="zh-CN" altLang="en-US" sz="2000" dirty="0">
                <a:latin typeface="微软雅黑" panose="020B0503020204020204" pitchFamily="34" charset="-122"/>
                <a:ea typeface="微软雅黑" panose="020B0503020204020204" pitchFamily="34" charset="-122"/>
                <a:sym typeface="+mn-ea"/>
              </a:rPr>
              <a:t>男女朋友，男生想女生求婚，男生的四个特点分别是不帅，性格不好，身高矮，不上进，请你判断一下</a:t>
            </a:r>
            <a:r>
              <a:rPr lang="zh-CN" altLang="en-US" sz="2000" dirty="0" smtClean="0">
                <a:latin typeface="微软雅黑" panose="020B0503020204020204" pitchFamily="34" charset="-122"/>
                <a:ea typeface="微软雅黑" panose="020B0503020204020204" pitchFamily="34" charset="-122"/>
                <a:sym typeface="+mn-ea"/>
              </a:rPr>
              <a:t>女生</a:t>
            </a:r>
            <a:r>
              <a:rPr lang="zh-CN" altLang="en-US" sz="2000" dirty="0">
                <a:latin typeface="微软雅黑" panose="020B0503020204020204" pitchFamily="34" charset="-122"/>
                <a:ea typeface="微软雅黑" panose="020B0503020204020204" pitchFamily="34" charset="-122"/>
                <a:sym typeface="+mn-ea"/>
              </a:rPr>
              <a:t>是嫁还是不嫁</a:t>
            </a:r>
            <a:r>
              <a:rPr lang="zh-CN" altLang="en-US" sz="2000" dirty="0" smtClean="0">
                <a:latin typeface="微软雅黑" panose="020B0503020204020204" pitchFamily="34" charset="-122"/>
                <a:ea typeface="微软雅黑" panose="020B0503020204020204" pitchFamily="34" charset="-122"/>
                <a:sym typeface="+mn-ea"/>
              </a:rPr>
              <a:t>？</a:t>
            </a:r>
            <a:endParaRPr lang="zh-CN" sz="2000" dirty="0">
              <a:latin typeface="微软雅黑" panose="020B0503020204020204" pitchFamily="34" charset="-122"/>
              <a:ea typeface="微软雅黑" panose="020B0503020204020204" pitchFamily="34" charset="-122"/>
              <a:sym typeface="+mn-ea"/>
            </a:endParaRPr>
          </a:p>
        </p:txBody>
      </p:sp>
      <p:pic>
        <p:nvPicPr>
          <p:cNvPr id="100" name="图片 99"/>
          <p:cNvPicPr/>
          <p:nvPr/>
        </p:nvPicPr>
        <p:blipFill>
          <a:blip r:embed="rId3"/>
          <a:stretch>
            <a:fillRect/>
          </a:stretch>
        </p:blipFill>
        <p:spPr>
          <a:xfrm>
            <a:off x="7693660" y="2839720"/>
            <a:ext cx="3535045" cy="2958465"/>
          </a:xfrm>
          <a:prstGeom prst="rect">
            <a:avLst/>
          </a:prstGeom>
          <a:noFill/>
          <a:ln w="9525">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38" grpId="0" bldLvl="0" animBg="1"/>
      <p:bldP spid="41"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9479" y="400051"/>
            <a:ext cx="3141215" cy="645160"/>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贝叶斯分类</a:t>
            </a:r>
            <a:endParaRPr lang="zh-CN" altLang="en-US" sz="36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8429524" y="1181938"/>
            <a:ext cx="2713990" cy="1268226"/>
          </a:xfrm>
          <a:prstGeom prst="rect">
            <a:avLst/>
          </a:prstGeom>
        </p:spPr>
      </p:pic>
      <p:pic>
        <p:nvPicPr>
          <p:cNvPr id="13" name="图片 12"/>
          <p:cNvPicPr>
            <a:picLocks noChangeAspect="1"/>
          </p:cNvPicPr>
          <p:nvPr/>
        </p:nvPicPr>
        <p:blipFill>
          <a:blip r:embed="rId2"/>
          <a:stretch>
            <a:fillRect/>
          </a:stretch>
        </p:blipFill>
        <p:spPr>
          <a:xfrm>
            <a:off x="894483" y="1726667"/>
            <a:ext cx="3095625" cy="642620"/>
          </a:xfrm>
          <a:prstGeom prst="rect">
            <a:avLst/>
          </a:prstGeom>
        </p:spPr>
      </p:pic>
      <p:pic>
        <p:nvPicPr>
          <p:cNvPr id="14" name="图片 13"/>
          <p:cNvPicPr>
            <a:picLocks noChangeAspect="1"/>
          </p:cNvPicPr>
          <p:nvPr/>
        </p:nvPicPr>
        <p:blipFill>
          <a:blip r:embed="rId3"/>
          <a:stretch>
            <a:fillRect/>
          </a:stretch>
        </p:blipFill>
        <p:spPr>
          <a:xfrm>
            <a:off x="4536555" y="1726667"/>
            <a:ext cx="3195955" cy="582930"/>
          </a:xfrm>
          <a:prstGeom prst="rect">
            <a:avLst/>
          </a:prstGeom>
        </p:spPr>
      </p:pic>
      <p:sp>
        <p:nvSpPr>
          <p:cNvPr id="38" name="圆角矩形 37"/>
          <p:cNvSpPr/>
          <p:nvPr/>
        </p:nvSpPr>
        <p:spPr>
          <a:xfrm>
            <a:off x="720796" y="1552495"/>
            <a:ext cx="7162281" cy="801370"/>
          </a:xfrm>
          <a:prstGeom prst="roundRect">
            <a:avLst/>
          </a:prstGeom>
          <a:noFill/>
          <a:ln w="28575">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1" name="矩形 40"/>
          <p:cNvSpPr/>
          <p:nvPr/>
        </p:nvSpPr>
        <p:spPr>
          <a:xfrm>
            <a:off x="3311246" y="1310821"/>
            <a:ext cx="1357723" cy="343557"/>
          </a:xfrm>
          <a:prstGeom prst="rect">
            <a:avLst/>
          </a:prstGeom>
          <a:solidFill>
            <a:schemeClr val="accent5">
              <a:lumMod val="60000"/>
              <a:lumOff val="40000"/>
            </a:schemeClr>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贝叶斯公式</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735" y="3850615"/>
            <a:ext cx="3799940" cy="369332"/>
          </a:xfrm>
          <a:prstGeom prst="rect">
            <a:avLst/>
          </a:prstGeom>
          <a:solidFill>
            <a:schemeClr val="bg1"/>
          </a:solidFill>
        </p:spPr>
        <p:txBody>
          <a:bodyPr wrap="square" rtlCol="0" anchor="t">
            <a:spAutoFit/>
          </a:bodyPr>
          <a:lstStyle/>
          <a:p>
            <a:pPr marL="342900" lvl="0" indent="-342900" algn="l">
              <a:buFont typeface="+mj-ea"/>
              <a:buAutoNum type="circleNumDbPlain" startAt="2"/>
            </a:pPr>
            <a:r>
              <a:rPr lang="zh-CN" altLang="en-US" dirty="0">
                <a:latin typeface="微软雅黑" panose="020B0503020204020204" pitchFamily="34" charset="-122"/>
                <a:ea typeface="微软雅黑" panose="020B0503020204020204" pitchFamily="34" charset="-122"/>
                <a:sym typeface="+mn-ea"/>
              </a:rPr>
              <a:t>为每个属性计算条件概率</a:t>
            </a:r>
            <a:r>
              <a:rPr lang="zh-CN" altLang="en-US" i="1" dirty="0">
                <a:latin typeface="微软雅黑" panose="020B0503020204020204" pitchFamily="34" charset="-122"/>
                <a:ea typeface="微软雅黑" panose="020B0503020204020204" pitchFamily="34" charset="-122"/>
                <a:sym typeface="+mn-ea"/>
              </a:rPr>
              <a:t>P(x</a:t>
            </a:r>
            <a:r>
              <a:rPr lang="zh-CN" altLang="en-US" i="1" baseline="-25000" dirty="0">
                <a:latin typeface="微软雅黑" panose="020B0503020204020204" pitchFamily="34" charset="-122"/>
                <a:ea typeface="微软雅黑" panose="020B0503020204020204" pitchFamily="34" charset="-122"/>
                <a:sym typeface="+mn-ea"/>
              </a:rPr>
              <a:t>i</a:t>
            </a:r>
            <a:r>
              <a:rPr lang="zh-CN" altLang="en-US" i="1" dirty="0">
                <a:latin typeface="微软雅黑" panose="020B0503020204020204" pitchFamily="34" charset="-122"/>
                <a:ea typeface="微软雅黑" panose="020B0503020204020204" pitchFamily="34" charset="-122"/>
                <a:sym typeface="+mn-ea"/>
              </a:rPr>
              <a:t>|c)</a:t>
            </a:r>
            <a:endParaRPr lang="zh-CN" altLang="en-US" i="1" dirty="0">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676735" y="4852587"/>
            <a:ext cx="4775200" cy="369332"/>
          </a:xfrm>
          <a:prstGeom prst="rect">
            <a:avLst/>
          </a:prstGeom>
          <a:noFill/>
        </p:spPr>
        <p:txBody>
          <a:bodyPr wrap="square" rtlCol="0" anchor="t">
            <a:spAutoFit/>
          </a:bodyPr>
          <a:lstStyle/>
          <a:p>
            <a:pPr marL="342900" lvl="0" indent="-342900" algn="l">
              <a:buFont typeface="+mj-ea"/>
              <a:buAutoNum type="circleNumDbPlain" startAt="3"/>
            </a:pPr>
            <a:r>
              <a:rPr lang="zh-CN" altLang="en-US" dirty="0">
                <a:latin typeface="微软雅黑" panose="020B0503020204020204" pitchFamily="34" charset="-122"/>
                <a:ea typeface="微软雅黑" panose="020B0503020204020204" pitchFamily="34" charset="-122"/>
                <a:sym typeface="+mn-ea"/>
              </a:rPr>
              <a:t>计算</a:t>
            </a:r>
            <a:r>
              <a:rPr lang="zh-CN" altLang="en-US" dirty="0" smtClean="0">
                <a:latin typeface="微软雅黑" panose="020B0503020204020204" pitchFamily="34" charset="-122"/>
                <a:ea typeface="微软雅黑" panose="020B0503020204020204" pitchFamily="34" charset="-122"/>
                <a:sym typeface="+mn-ea"/>
              </a:rPr>
              <a:t>后验概率</a:t>
            </a:r>
            <a:endParaRPr lang="zh-CN" altLang="en-US" dirty="0">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676735" y="3511002"/>
            <a:ext cx="2087245" cy="368300"/>
          </a:xfrm>
          <a:prstGeom prst="rect">
            <a:avLst/>
          </a:prstGeom>
          <a:noFill/>
        </p:spPr>
        <p:txBody>
          <a:bodyPr wrap="none" rtlCol="0" anchor="t">
            <a:spAutoFit/>
          </a:bodyPr>
          <a:lstStyle/>
          <a:p>
            <a:pPr marL="342900" indent="-342900">
              <a:buFont typeface="+mj-ea"/>
              <a:buAutoNum type="circleNumDbPlain"/>
            </a:pPr>
            <a:r>
              <a:rPr lang="zh-CN" altLang="en-US" dirty="0">
                <a:latin typeface="微软雅黑" panose="020B0503020204020204" pitchFamily="34" charset="-122"/>
                <a:ea typeface="微软雅黑" panose="020B0503020204020204" pitchFamily="34" charset="-122"/>
                <a:sym typeface="+mn-ea"/>
              </a:rPr>
              <a:t>估计先验概率P(c)</a:t>
            </a:r>
            <a:endParaRPr lang="zh-CN" altLang="en-US" dirty="0"/>
          </a:p>
        </p:txBody>
      </p:sp>
      <p:sp>
        <p:nvSpPr>
          <p:cNvPr id="9" name="矩形 8"/>
          <p:cNvSpPr/>
          <p:nvPr/>
        </p:nvSpPr>
        <p:spPr>
          <a:xfrm>
            <a:off x="813160" y="2432560"/>
            <a:ext cx="6418913" cy="1015663"/>
          </a:xfrm>
          <a:prstGeom prst="rect">
            <a:avLst/>
          </a:prstGeom>
          <a:solidFill>
            <a:srgbClr val="F2FFFB"/>
          </a:solidFill>
          <a:ln w="19050">
            <a:solidFill>
              <a:schemeClr val="accent6"/>
            </a:solidFill>
            <a:prstDash val="sysDash"/>
          </a:ln>
        </p:spPr>
        <p:txBody>
          <a:bodyPr wrap="square" rtlCol="0" anchor="t">
            <a:spAutoFit/>
          </a:bodyPr>
          <a:lstStyle/>
          <a:p>
            <a:pPr lvl="0"/>
            <a:r>
              <a:rPr lang="zh-CN" altLang="en-US" sz="2000" dirty="0" smtClean="0">
                <a:latin typeface="微软雅黑" panose="020B0503020204020204" pitchFamily="34" charset="-122"/>
                <a:ea typeface="微软雅黑" panose="020B0503020204020204" pitchFamily="34" charset="-122"/>
                <a:sym typeface="+mn-ea"/>
              </a:rPr>
              <a:t>例子：一对</a:t>
            </a:r>
            <a:r>
              <a:rPr lang="zh-CN" altLang="en-US" sz="2000" dirty="0">
                <a:latin typeface="微软雅黑" panose="020B0503020204020204" pitchFamily="34" charset="-122"/>
                <a:ea typeface="微软雅黑" panose="020B0503020204020204" pitchFamily="34" charset="-122"/>
                <a:sym typeface="+mn-ea"/>
              </a:rPr>
              <a:t>男女朋友，男生想女生求婚，男生的四个特点分别是不帅，性格不好，身高矮，不上进，请你判断一下</a:t>
            </a:r>
            <a:r>
              <a:rPr lang="zh-CN" altLang="en-US" sz="2000" dirty="0" smtClean="0">
                <a:latin typeface="微软雅黑" panose="020B0503020204020204" pitchFamily="34" charset="-122"/>
                <a:ea typeface="微软雅黑" panose="020B0503020204020204" pitchFamily="34" charset="-122"/>
                <a:sym typeface="+mn-ea"/>
              </a:rPr>
              <a:t>女生</a:t>
            </a:r>
            <a:r>
              <a:rPr lang="zh-CN" altLang="en-US" sz="2000" dirty="0">
                <a:latin typeface="微软雅黑" panose="020B0503020204020204" pitchFamily="34" charset="-122"/>
                <a:ea typeface="微软雅黑" panose="020B0503020204020204" pitchFamily="34" charset="-122"/>
                <a:sym typeface="+mn-ea"/>
              </a:rPr>
              <a:t>是嫁还是不嫁</a:t>
            </a:r>
            <a:r>
              <a:rPr lang="zh-CN" altLang="en-US" sz="2000" dirty="0" smtClean="0">
                <a:latin typeface="微软雅黑" panose="020B0503020204020204" pitchFamily="34" charset="-122"/>
                <a:ea typeface="微软雅黑" panose="020B0503020204020204" pitchFamily="34" charset="-122"/>
                <a:sym typeface="+mn-ea"/>
              </a:rPr>
              <a:t>？</a:t>
            </a:r>
            <a:endParaRPr lang="zh-CN" sz="2000"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4"/>
          <a:stretch>
            <a:fillRect/>
          </a:stretch>
        </p:blipFill>
        <p:spPr>
          <a:xfrm>
            <a:off x="7360630" y="2894846"/>
            <a:ext cx="4637406" cy="3130201"/>
          </a:xfrm>
          <a:prstGeom prst="rect">
            <a:avLst/>
          </a:prstGeom>
        </p:spPr>
      </p:pic>
      <p:pic>
        <p:nvPicPr>
          <p:cNvPr id="8" name="图片 7"/>
          <p:cNvPicPr>
            <a:picLocks noChangeAspect="1"/>
          </p:cNvPicPr>
          <p:nvPr/>
        </p:nvPicPr>
        <p:blipFill>
          <a:blip r:embed="rId5"/>
          <a:stretch>
            <a:fillRect/>
          </a:stretch>
        </p:blipFill>
        <p:spPr>
          <a:xfrm>
            <a:off x="996170" y="5159865"/>
            <a:ext cx="6235903" cy="948408"/>
          </a:xfrm>
          <a:prstGeom prst="rect">
            <a:avLst/>
          </a:prstGeom>
        </p:spPr>
      </p:pic>
      <p:sp>
        <p:nvSpPr>
          <p:cNvPr id="10" name="矩形 9"/>
          <p:cNvSpPr/>
          <p:nvPr/>
        </p:nvSpPr>
        <p:spPr>
          <a:xfrm>
            <a:off x="3393361" y="3508867"/>
            <a:ext cx="3647152" cy="369332"/>
          </a:xfrm>
          <a:prstGeom prst="rect">
            <a:avLst/>
          </a:prstGeom>
        </p:spPr>
        <p:txBody>
          <a:bodyPr wrap="none">
            <a:spAutoFit/>
          </a:bodyPr>
          <a:lstStyle/>
          <a:p>
            <a:r>
              <a:rPr lang="en-US" altLang="zh-CN" dirty="0">
                <a:solidFill>
                  <a:srgbClr val="4F4F4F"/>
                </a:solidFill>
                <a:latin typeface="Helvetica Neue"/>
              </a:rPr>
              <a:t>p(</a:t>
            </a:r>
            <a:r>
              <a:rPr lang="zh-CN" altLang="en-US" dirty="0">
                <a:solidFill>
                  <a:srgbClr val="4F4F4F"/>
                </a:solidFill>
                <a:latin typeface="Helvetica Neue"/>
              </a:rPr>
              <a:t>嫁</a:t>
            </a:r>
            <a:r>
              <a:rPr lang="en-US" altLang="zh-CN" dirty="0">
                <a:solidFill>
                  <a:srgbClr val="4F4F4F"/>
                </a:solidFill>
                <a:latin typeface="Helvetica Neue"/>
              </a:rPr>
              <a:t>) = 6/12</a:t>
            </a:r>
            <a:r>
              <a:rPr lang="zh-CN" altLang="en-US" dirty="0">
                <a:solidFill>
                  <a:srgbClr val="4F4F4F"/>
                </a:solidFill>
                <a:latin typeface="Helvetica Neue"/>
              </a:rPr>
              <a:t>（总样本数） </a:t>
            </a:r>
            <a:r>
              <a:rPr lang="en-US" altLang="zh-CN" dirty="0">
                <a:solidFill>
                  <a:srgbClr val="4F4F4F"/>
                </a:solidFill>
                <a:latin typeface="Helvetica Neue"/>
              </a:rPr>
              <a:t>= 1/2</a:t>
            </a:r>
            <a:endParaRPr lang="zh-CN" altLang="en-US" dirty="0"/>
          </a:p>
        </p:txBody>
      </p:sp>
      <p:sp>
        <p:nvSpPr>
          <p:cNvPr id="15" name="矩形 14"/>
          <p:cNvSpPr/>
          <p:nvPr/>
        </p:nvSpPr>
        <p:spPr>
          <a:xfrm>
            <a:off x="4304372" y="4191268"/>
            <a:ext cx="2377574" cy="369332"/>
          </a:xfrm>
          <a:prstGeom prst="rect">
            <a:avLst/>
          </a:prstGeom>
        </p:spPr>
        <p:txBody>
          <a:bodyPr wrap="square">
            <a:spAutoFit/>
          </a:bodyPr>
          <a:lstStyle/>
          <a:p>
            <a:r>
              <a:rPr lang="en-US" altLang="zh-CN" dirty="0" smtClean="0">
                <a:solidFill>
                  <a:srgbClr val="4F4F4F"/>
                </a:solidFill>
                <a:latin typeface="Helvetica Neue"/>
              </a:rPr>
              <a:t>p</a:t>
            </a:r>
            <a:r>
              <a:rPr lang="en-US" altLang="zh-CN" dirty="0">
                <a:solidFill>
                  <a:srgbClr val="4F4F4F"/>
                </a:solidFill>
                <a:latin typeface="Helvetica Neue"/>
              </a:rPr>
              <a:t>(</a:t>
            </a:r>
            <a:r>
              <a:rPr lang="zh-CN" altLang="en-US" dirty="0">
                <a:solidFill>
                  <a:srgbClr val="4F4F4F"/>
                </a:solidFill>
                <a:latin typeface="Helvetica Neue"/>
              </a:rPr>
              <a:t>性格不好</a:t>
            </a:r>
            <a:r>
              <a:rPr lang="en-US" altLang="zh-CN" dirty="0">
                <a:solidFill>
                  <a:srgbClr val="4F4F4F"/>
                </a:solidFill>
                <a:latin typeface="Helvetica Neue"/>
              </a:rPr>
              <a:t>|</a:t>
            </a:r>
            <a:r>
              <a:rPr lang="zh-CN" altLang="en-US" dirty="0">
                <a:solidFill>
                  <a:srgbClr val="4F4F4F"/>
                </a:solidFill>
                <a:latin typeface="Helvetica Neue"/>
              </a:rPr>
              <a:t>嫁</a:t>
            </a:r>
            <a:r>
              <a:rPr lang="en-US" altLang="zh-CN" dirty="0">
                <a:solidFill>
                  <a:srgbClr val="4F4F4F"/>
                </a:solidFill>
                <a:latin typeface="Helvetica Neue"/>
              </a:rPr>
              <a:t>)= 1/6</a:t>
            </a:r>
            <a:endParaRPr lang="zh-CN" altLang="en-US" dirty="0"/>
          </a:p>
        </p:txBody>
      </p:sp>
      <p:sp>
        <p:nvSpPr>
          <p:cNvPr id="30" name="矩形 29"/>
          <p:cNvSpPr/>
          <p:nvPr/>
        </p:nvSpPr>
        <p:spPr>
          <a:xfrm>
            <a:off x="1104081" y="4201097"/>
            <a:ext cx="2839239" cy="369332"/>
          </a:xfrm>
          <a:prstGeom prst="rect">
            <a:avLst/>
          </a:prstGeom>
        </p:spPr>
        <p:txBody>
          <a:bodyPr wrap="none">
            <a:spAutoFit/>
          </a:bodyPr>
          <a:lstStyle/>
          <a:p>
            <a:r>
              <a:rPr lang="en-US" altLang="zh-CN" dirty="0">
                <a:solidFill>
                  <a:srgbClr val="4F4F4F"/>
                </a:solidFill>
                <a:latin typeface="Helvetica Neue"/>
              </a:rPr>
              <a:t>p(</a:t>
            </a:r>
            <a:r>
              <a:rPr lang="zh-CN" altLang="en-US" dirty="0">
                <a:solidFill>
                  <a:srgbClr val="4F4F4F"/>
                </a:solidFill>
                <a:latin typeface="Helvetica Neue"/>
              </a:rPr>
              <a:t>不帅</a:t>
            </a:r>
            <a:r>
              <a:rPr lang="en-US" altLang="zh-CN" dirty="0">
                <a:solidFill>
                  <a:srgbClr val="4F4F4F"/>
                </a:solidFill>
                <a:latin typeface="Helvetica Neue"/>
              </a:rPr>
              <a:t>|</a:t>
            </a:r>
            <a:r>
              <a:rPr lang="zh-CN" altLang="en-US" dirty="0">
                <a:solidFill>
                  <a:srgbClr val="4F4F4F"/>
                </a:solidFill>
                <a:latin typeface="Helvetica Neue"/>
              </a:rPr>
              <a:t>嫁</a:t>
            </a:r>
            <a:r>
              <a:rPr lang="en-US" altLang="zh-CN" dirty="0">
                <a:solidFill>
                  <a:srgbClr val="4F4F4F"/>
                </a:solidFill>
                <a:latin typeface="Helvetica Neue"/>
              </a:rPr>
              <a:t>) = 3/6 = 1/2 </a:t>
            </a:r>
            <a:endParaRPr lang="zh-CN" altLang="en-US" dirty="0"/>
          </a:p>
        </p:txBody>
      </p:sp>
      <p:sp>
        <p:nvSpPr>
          <p:cNvPr id="31" name="矩形 30"/>
          <p:cNvSpPr/>
          <p:nvPr/>
        </p:nvSpPr>
        <p:spPr>
          <a:xfrm>
            <a:off x="1104081" y="4523910"/>
            <a:ext cx="2125980" cy="368300"/>
          </a:xfrm>
          <a:prstGeom prst="rect">
            <a:avLst/>
          </a:prstGeom>
        </p:spPr>
        <p:txBody>
          <a:bodyPr wrap="none">
            <a:spAutoFit/>
          </a:bodyPr>
          <a:lstStyle/>
          <a:p>
            <a:r>
              <a:rPr lang="en-US" altLang="zh-CN" dirty="0">
                <a:solidFill>
                  <a:srgbClr val="4F4F4F"/>
                </a:solidFill>
                <a:latin typeface="Helvetica Neue"/>
              </a:rPr>
              <a:t>p</a:t>
            </a:r>
            <a:r>
              <a:rPr lang="zh-CN" altLang="en-US" dirty="0">
                <a:solidFill>
                  <a:srgbClr val="4F4F4F"/>
                </a:solidFill>
                <a:latin typeface="Helvetica Neue"/>
              </a:rPr>
              <a:t>（不帅） </a:t>
            </a:r>
            <a:r>
              <a:rPr lang="en-US" altLang="zh-CN" dirty="0">
                <a:solidFill>
                  <a:srgbClr val="4F4F4F"/>
                </a:solidFill>
                <a:latin typeface="Helvetica Neue"/>
              </a:rPr>
              <a:t>= 5/12 </a:t>
            </a:r>
            <a:endParaRPr lang="zh-CN" altLang="en-US" dirty="0"/>
          </a:p>
        </p:txBody>
      </p:sp>
      <p:sp>
        <p:nvSpPr>
          <p:cNvPr id="32" name="矩形 31"/>
          <p:cNvSpPr/>
          <p:nvPr/>
        </p:nvSpPr>
        <p:spPr>
          <a:xfrm>
            <a:off x="894483" y="6247064"/>
            <a:ext cx="5378395" cy="369332"/>
          </a:xfrm>
          <a:prstGeom prst="rect">
            <a:avLst/>
          </a:prstGeom>
        </p:spPr>
        <p:txBody>
          <a:bodyPr wrap="none">
            <a:spAutoFit/>
          </a:bodyPr>
          <a:lstStyle/>
          <a:p>
            <a:r>
              <a:rPr lang="zh-CN" altLang="en-US" dirty="0" smtClean="0">
                <a:solidFill>
                  <a:srgbClr val="4F4F4F"/>
                </a:solidFill>
                <a:latin typeface="Helvetica Neue"/>
              </a:rPr>
              <a:t>不嫁</a:t>
            </a:r>
            <a:r>
              <a:rPr lang="en-US" altLang="zh-CN" dirty="0" smtClean="0">
                <a:solidFill>
                  <a:srgbClr val="4F4F4F"/>
                </a:solidFill>
                <a:latin typeface="Helvetica Neue"/>
              </a:rPr>
              <a:t>(1/6*1/2*1*1/2</a:t>
            </a:r>
            <a:r>
              <a:rPr lang="en-US" altLang="zh-CN" dirty="0">
                <a:solidFill>
                  <a:srgbClr val="4F4F4F"/>
                </a:solidFill>
                <a:latin typeface="Helvetica Neue"/>
              </a:rPr>
              <a:t>) &gt; </a:t>
            </a:r>
            <a:r>
              <a:rPr lang="zh-CN" altLang="en-US" dirty="0" smtClean="0">
                <a:solidFill>
                  <a:srgbClr val="4F4F4F"/>
                </a:solidFill>
                <a:latin typeface="Helvetica Neue"/>
              </a:rPr>
              <a:t>嫁</a:t>
            </a:r>
            <a:r>
              <a:rPr lang="en-US" altLang="zh-CN" dirty="0" smtClean="0">
                <a:solidFill>
                  <a:srgbClr val="4F4F4F"/>
                </a:solidFill>
                <a:latin typeface="Helvetica Neue"/>
              </a:rPr>
              <a:t>(</a:t>
            </a:r>
            <a:r>
              <a:rPr lang="en-US" altLang="zh-CN" dirty="0">
                <a:solidFill>
                  <a:srgbClr val="4F4F4F"/>
                </a:solidFill>
                <a:latin typeface="Helvetica Neue"/>
              </a:rPr>
              <a:t>1/2*1/6*1/6*1/6*1/2)</a:t>
            </a:r>
            <a:endParaRPr lang="zh-CN" altLang="en-US" dirty="0"/>
          </a:p>
        </p:txBody>
      </p:sp>
      <p:sp>
        <p:nvSpPr>
          <p:cNvPr id="33" name="矩形 32"/>
          <p:cNvSpPr/>
          <p:nvPr/>
        </p:nvSpPr>
        <p:spPr>
          <a:xfrm>
            <a:off x="6764822" y="6231675"/>
            <a:ext cx="2236510" cy="400110"/>
          </a:xfrm>
          <a:prstGeom prst="rect">
            <a:avLst/>
          </a:prstGeom>
        </p:spPr>
        <p:txBody>
          <a:bodyPr wrap="none">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sym typeface="+mn-ea"/>
              </a:rPr>
              <a:t>分析结果：不嫁！</a:t>
            </a:r>
            <a:endParaRPr lang="zh-CN" altLang="en-US" sz="2000" dirty="0">
              <a:solidFill>
                <a:srgbClr val="FF0000"/>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41" grpId="0" bldLvl="0" animBg="1"/>
      <p:bldP spid="18" grpId="0" bldLvl="0" animBg="1"/>
      <p:bldP spid="20" grpId="0"/>
      <p:bldP spid="22" grpId="0"/>
      <p:bldP spid="9" grpId="0" bldLvl="0" animBg="1"/>
      <p:bldP spid="10" grpId="0"/>
      <p:bldP spid="15" grpId="0"/>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6132" y="4395447"/>
            <a:ext cx="9029305" cy="2154436"/>
          </a:xfrm>
          <a:prstGeom prst="rect">
            <a:avLst/>
          </a:prstGeom>
        </p:spPr>
        <p:txBody>
          <a:bodyPr wrap="square">
            <a:spAutoFit/>
          </a:bodyPr>
          <a:lstStyle/>
          <a:p>
            <a:r>
              <a:rPr lang="zh-CN" altLang="en-US" sz="2200" b="1" dirty="0" smtClean="0">
                <a:solidFill>
                  <a:srgbClr val="0070C0"/>
                </a:solidFill>
                <a:latin typeface="微软雅黑" panose="020B0503020204020204" pitchFamily="34" charset="-122"/>
                <a:ea typeface="微软雅黑" panose="020B0503020204020204" pitchFamily="34" charset="-122"/>
              </a:rPr>
              <a:t>优点</a:t>
            </a:r>
            <a:r>
              <a:rPr lang="zh-CN" altLang="en-US" sz="2200" b="1" dirty="0">
                <a:solidFill>
                  <a:srgbClr val="0070C0"/>
                </a:solidFill>
                <a:latin typeface="微软雅黑" panose="020B0503020204020204" pitchFamily="34" charset="-122"/>
                <a:ea typeface="微软雅黑" panose="020B0503020204020204" pitchFamily="34" charset="-122"/>
              </a:rPr>
              <a:t>：</a:t>
            </a:r>
            <a:endParaRPr lang="zh-CN" altLang="en-US" sz="2200" b="1" dirty="0">
              <a:solidFill>
                <a:srgbClr val="0070C0"/>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算法逻辑简单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易于实现</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）分类过程中时空开销小</a:t>
            </a:r>
            <a:endParaRPr lang="zh-CN" altLang="en-US" dirty="0">
              <a:latin typeface="微软雅黑" panose="020B0503020204020204" pitchFamily="34" charset="-122"/>
              <a:ea typeface="微软雅黑" panose="020B0503020204020204" pitchFamily="34" charset="-122"/>
            </a:endParaRPr>
          </a:p>
          <a:p>
            <a:r>
              <a:rPr lang="zh-CN" altLang="en-US" sz="2200" b="1" dirty="0" smtClean="0">
                <a:solidFill>
                  <a:srgbClr val="0070C0"/>
                </a:solidFill>
                <a:latin typeface="微软雅黑" panose="020B0503020204020204" pitchFamily="34" charset="-122"/>
                <a:ea typeface="微软雅黑" panose="020B0503020204020204" pitchFamily="34" charset="-122"/>
              </a:rPr>
              <a:t>缺点</a:t>
            </a:r>
            <a:r>
              <a:rPr lang="zh-CN" altLang="en-US" sz="2200" b="1" dirty="0">
                <a:solidFill>
                  <a:srgbClr val="0070C0"/>
                </a:solidFill>
                <a:latin typeface="微软雅黑" panose="020B0503020204020204" pitchFamily="34" charset="-122"/>
                <a:ea typeface="微软雅黑" panose="020B0503020204020204" pitchFamily="34" charset="-122"/>
              </a:rPr>
              <a:t>：</a:t>
            </a:r>
            <a:endParaRPr lang="zh-CN" altLang="en-US" sz="2200" b="1" dirty="0">
              <a:solidFill>
                <a:srgbClr val="0070C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理论上，朴素贝叶斯模型与其他分类方法相比具有最小的误差率。但是实际上并非总是如此，这是因为朴素贝叶斯模型</a:t>
            </a:r>
            <a:r>
              <a:rPr lang="zh-CN" altLang="en-US" dirty="0">
                <a:solidFill>
                  <a:srgbClr val="FF0000"/>
                </a:solidFill>
                <a:latin typeface="微软雅黑" panose="020B0503020204020204" pitchFamily="34" charset="-122"/>
                <a:ea typeface="微软雅黑" panose="020B0503020204020204" pitchFamily="34" charset="-122"/>
              </a:rPr>
              <a:t>假设属性之间相互独立</a:t>
            </a:r>
            <a:r>
              <a:rPr lang="zh-CN" altLang="en-US" dirty="0">
                <a:latin typeface="微软雅黑" panose="020B0503020204020204" pitchFamily="34" charset="-122"/>
                <a:ea typeface="微软雅黑" panose="020B0503020204020204" pitchFamily="34" charset="-122"/>
              </a:rPr>
              <a:t>，这个假设在</a:t>
            </a:r>
            <a:r>
              <a:rPr lang="zh-CN" altLang="en-US" dirty="0">
                <a:solidFill>
                  <a:srgbClr val="FF0000"/>
                </a:solidFill>
                <a:latin typeface="微软雅黑" panose="020B0503020204020204" pitchFamily="34" charset="-122"/>
                <a:ea typeface="微软雅黑" panose="020B0503020204020204" pitchFamily="34" charset="-122"/>
              </a:rPr>
              <a:t>实际应用中往往是不成立</a:t>
            </a:r>
            <a:r>
              <a:rPr lang="zh-CN" altLang="en-US" dirty="0">
                <a:latin typeface="微软雅黑" panose="020B0503020204020204" pitchFamily="34" charset="-122"/>
                <a:ea typeface="微软雅黑" panose="020B0503020204020204" pitchFamily="34" charset="-122"/>
              </a:rPr>
              <a:t>的，在</a:t>
            </a:r>
            <a:r>
              <a:rPr lang="zh-CN" altLang="en-US" dirty="0">
                <a:solidFill>
                  <a:srgbClr val="FF0000"/>
                </a:solidFill>
                <a:latin typeface="微软雅黑" panose="020B0503020204020204" pitchFamily="34" charset="-122"/>
                <a:ea typeface="微软雅黑" panose="020B0503020204020204" pitchFamily="34" charset="-122"/>
              </a:rPr>
              <a:t>属性个数比较多或者属性之间相关性较大</a:t>
            </a:r>
            <a:r>
              <a:rPr lang="zh-CN" altLang="en-US" dirty="0">
                <a:latin typeface="微软雅黑" panose="020B0503020204020204" pitchFamily="34" charset="-122"/>
                <a:ea typeface="微软雅黑" panose="020B0503020204020204" pitchFamily="34" charset="-122"/>
              </a:rPr>
              <a:t>时，分类效果不好</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1539479" y="400051"/>
            <a:ext cx="3141215" cy="645160"/>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贝叶斯分类</a:t>
            </a:r>
            <a:endParaRPr lang="zh-CN" altLang="en-US" sz="36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1"/>
          <a:srcRect l="1287" t="47020" r="24925" b="11494"/>
          <a:stretch>
            <a:fillRect/>
          </a:stretch>
        </p:blipFill>
        <p:spPr>
          <a:xfrm>
            <a:off x="584153" y="1366293"/>
            <a:ext cx="6712574" cy="599583"/>
          </a:xfrm>
          <a:prstGeom prst="rect">
            <a:avLst/>
          </a:prstGeom>
        </p:spPr>
      </p:pic>
      <p:pic>
        <p:nvPicPr>
          <p:cNvPr id="11" name="图片 10"/>
          <p:cNvPicPr>
            <a:picLocks noChangeAspect="1"/>
          </p:cNvPicPr>
          <p:nvPr/>
        </p:nvPicPr>
        <p:blipFill>
          <a:blip r:embed="rId2"/>
          <a:stretch>
            <a:fillRect/>
          </a:stretch>
        </p:blipFill>
        <p:spPr>
          <a:xfrm>
            <a:off x="7907592" y="764854"/>
            <a:ext cx="3622799" cy="2535959"/>
          </a:xfrm>
          <a:prstGeom prst="rect">
            <a:avLst/>
          </a:prstGeom>
        </p:spPr>
      </p:pic>
      <p:grpSp>
        <p:nvGrpSpPr>
          <p:cNvPr id="3" name="组合 2"/>
          <p:cNvGrpSpPr/>
          <p:nvPr/>
        </p:nvGrpSpPr>
        <p:grpSpPr>
          <a:xfrm>
            <a:off x="735965" y="2701925"/>
            <a:ext cx="6506210" cy="1692910"/>
            <a:chOff x="1244" y="3339"/>
            <a:chExt cx="10246" cy="2666"/>
          </a:xfrm>
        </p:grpSpPr>
        <p:sp>
          <p:nvSpPr>
            <p:cNvPr id="7" name="圆角矩形 6"/>
            <p:cNvSpPr/>
            <p:nvPr/>
          </p:nvSpPr>
          <p:spPr>
            <a:xfrm>
              <a:off x="1244" y="3851"/>
              <a:ext cx="10247" cy="2155"/>
            </a:xfrm>
            <a:prstGeom prst="roundRect">
              <a:avLst/>
            </a:prstGeom>
            <a:noFill/>
            <a:ln w="19050">
              <a:solidFill>
                <a:srgbClr val="CC0099"/>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4641" y="3339"/>
              <a:ext cx="3307" cy="689"/>
            </a:xfrm>
            <a:prstGeom prst="rect">
              <a:avLst/>
            </a:prstGeom>
            <a:solidFill>
              <a:srgbClr val="D26CAF"/>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拉普拉斯修正</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298" y="4282"/>
              <a:ext cx="9600" cy="1454"/>
            </a:xfrm>
            <a:prstGeom prst="rect">
              <a:avLst/>
            </a:prstGeom>
          </p:spPr>
          <p:txBody>
            <a:bodyPr>
              <a:spAutoFit/>
            </a:bodyPr>
            <a:lstStyle/>
            <a:p>
              <a:r>
                <a:rPr lang="zh-CN" altLang="en-US" dirty="0" smtClean="0">
                  <a:latin typeface="微软雅黑" panose="020B0503020204020204" pitchFamily="34" charset="-122"/>
                  <a:ea typeface="微软雅黑" panose="020B0503020204020204" pitchFamily="34" charset="-122"/>
                </a:rPr>
                <a:t>先验概率拉普拉斯修正</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条件</a:t>
              </a:r>
              <a:r>
                <a:rPr lang="zh-CN" altLang="en-US" dirty="0" smtClean="0">
                  <a:latin typeface="微软雅黑" panose="020B0503020204020204" pitchFamily="34" charset="-122"/>
                  <a:ea typeface="微软雅黑" panose="020B0503020204020204" pitchFamily="34" charset="-122"/>
                </a:rPr>
                <a:t>概率</a:t>
              </a:r>
              <a:r>
                <a:rPr lang="zh-CN" altLang="en-US" dirty="0">
                  <a:latin typeface="微软雅黑" panose="020B0503020204020204" pitchFamily="34" charset="-122"/>
                  <a:ea typeface="微软雅黑" panose="020B0503020204020204" pitchFamily="34" charset="-122"/>
                </a:rPr>
                <a:t>拉普拉斯修正</a:t>
              </a:r>
              <a:endParaRPr lang="en-US" altLang="zh-CN"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5420" y="4167"/>
              <a:ext cx="1749" cy="769"/>
            </a:xfrm>
            <a:prstGeom prst="rect">
              <a:avLst/>
            </a:prstGeom>
          </p:spPr>
        </p:pic>
        <p:pic>
          <p:nvPicPr>
            <p:cNvPr id="16" name="图片 15"/>
            <p:cNvPicPr>
              <a:picLocks noChangeAspect="1"/>
            </p:cNvPicPr>
            <p:nvPr/>
          </p:nvPicPr>
          <p:blipFill>
            <a:blip r:embed="rId4"/>
            <a:stretch>
              <a:fillRect/>
            </a:stretch>
          </p:blipFill>
          <p:spPr>
            <a:xfrm>
              <a:off x="8053" y="4148"/>
              <a:ext cx="1916" cy="788"/>
            </a:xfrm>
            <a:prstGeom prst="rect">
              <a:avLst/>
            </a:prstGeom>
          </p:spPr>
        </p:pic>
        <p:sp>
          <p:nvSpPr>
            <p:cNvPr id="17" name="右箭头 16"/>
            <p:cNvSpPr/>
            <p:nvPr/>
          </p:nvSpPr>
          <p:spPr>
            <a:xfrm>
              <a:off x="7170" y="4303"/>
              <a:ext cx="568" cy="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5"/>
            <a:stretch>
              <a:fillRect/>
            </a:stretch>
          </p:blipFill>
          <p:spPr>
            <a:xfrm>
              <a:off x="5420" y="5197"/>
              <a:ext cx="2140" cy="713"/>
            </a:xfrm>
            <a:prstGeom prst="rect">
              <a:avLst/>
            </a:prstGeom>
          </p:spPr>
        </p:pic>
        <p:sp>
          <p:nvSpPr>
            <p:cNvPr id="19" name="右箭头 18"/>
            <p:cNvSpPr/>
            <p:nvPr/>
          </p:nvSpPr>
          <p:spPr>
            <a:xfrm>
              <a:off x="7700" y="5312"/>
              <a:ext cx="568" cy="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6"/>
            <a:stretch>
              <a:fillRect/>
            </a:stretch>
          </p:blipFill>
          <p:spPr>
            <a:xfrm>
              <a:off x="8488" y="5070"/>
              <a:ext cx="2405" cy="769"/>
            </a:xfrm>
            <a:prstGeom prst="rect">
              <a:avLst/>
            </a:prstGeom>
          </p:spPr>
        </p:pic>
      </p:grpSp>
      <p:sp>
        <p:nvSpPr>
          <p:cNvPr id="4" name="文本框 3"/>
          <p:cNvSpPr txBox="1"/>
          <p:nvPr/>
        </p:nvSpPr>
        <p:spPr>
          <a:xfrm>
            <a:off x="584200" y="2011680"/>
            <a:ext cx="7207250" cy="645160"/>
          </a:xfrm>
          <a:prstGeom prst="rect">
            <a:avLst/>
          </a:prstGeom>
          <a:noFill/>
        </p:spPr>
        <p:txBody>
          <a:bodyPr wrap="square" rtlCol="0" anchor="t">
            <a:spAutoFit/>
          </a:bodyPr>
          <a:lstStyle/>
          <a:p>
            <a:r>
              <a:rPr lang="zh-CN" altLang="en-US">
                <a:sym typeface="+mn-ea"/>
              </a:rPr>
              <a:t>如果上述 4 个相乘的概率其中有一个是  0 , 那么最终结果肯定就是 0 , 为了避免这种</a:t>
            </a:r>
            <a:r>
              <a:rPr lang="zh-CN" altLang="en-US" b="1">
                <a:solidFill>
                  <a:srgbClr val="FF0000"/>
                </a:solidFill>
                <a:sym typeface="+mn-ea"/>
              </a:rPr>
              <a:t>一票否决</a:t>
            </a:r>
            <a:r>
              <a:rPr lang="zh-CN" altLang="en-US">
                <a:sym typeface="+mn-ea"/>
              </a:rPr>
              <a:t>情况 , 引入拉普拉斯修正 ;</a:t>
            </a:r>
            <a:endParaRPr lang="zh-CN" altLang="en-US">
              <a:sym typeface="+mn-ea"/>
            </a:endParaRPr>
          </a:p>
        </p:txBody>
      </p:sp>
      <p:sp>
        <p:nvSpPr>
          <p:cNvPr id="5" name="文本框 4"/>
          <p:cNvSpPr txBox="1"/>
          <p:nvPr/>
        </p:nvSpPr>
        <p:spPr>
          <a:xfrm>
            <a:off x="7791450" y="3300730"/>
            <a:ext cx="4086225" cy="1076325"/>
          </a:xfrm>
          <a:prstGeom prst="rect">
            <a:avLst/>
          </a:prstGeom>
          <a:noFill/>
        </p:spPr>
        <p:txBody>
          <a:bodyPr wrap="square" rtlCol="0" anchor="t">
            <a:spAutoFit/>
          </a:bodyPr>
          <a:lstStyle/>
          <a:p>
            <a:r>
              <a:rPr lang="zh-CN" altLang="en-US" sz="1600"/>
              <a:t>Dc​</a:t>
            </a:r>
            <a:r>
              <a:rPr lang="en-US" altLang="zh-CN" sz="1600"/>
              <a:t>:</a:t>
            </a:r>
            <a:r>
              <a:rPr lang="zh-CN" altLang="en-US" sz="1600"/>
              <a:t> 表示训练集中 , 分类为  C 的样本个数 ;</a:t>
            </a:r>
            <a:endParaRPr lang="zh-CN" altLang="en-US" sz="1600"/>
          </a:p>
          <a:p>
            <a:r>
              <a:rPr lang="zh-CN" altLang="en-US" sz="1600"/>
              <a:t>D</a:t>
            </a:r>
            <a:r>
              <a:rPr lang="en-US" altLang="zh-CN" sz="1600"/>
              <a:t>:</a:t>
            </a:r>
            <a:r>
              <a:rPr lang="zh-CN" altLang="en-US" sz="1600"/>
              <a:t>  表示训练集中样本中个数 ;</a:t>
            </a:r>
            <a:endParaRPr lang="zh-CN" altLang="en-US" sz="1600"/>
          </a:p>
          <a:p>
            <a:r>
              <a:rPr lang="zh-CN" altLang="en-US" sz="1600"/>
              <a:t>N</a:t>
            </a:r>
            <a:r>
              <a:rPr lang="en-US" altLang="zh-CN" sz="1600"/>
              <a:t>: </a:t>
            </a:r>
            <a:r>
              <a:rPr lang="zh-CN" altLang="en-US" sz="1600"/>
              <a:t>表示按照某属性分类的类别数 , 如 , 是否上进 , 是 或 否 两种可取值类别 , 这里 N=2 ;</a:t>
            </a:r>
            <a:endParaRPr lang="zh-CN" altLang="en-US" sz="16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2</a:t>
            </a:r>
            <a:r>
              <a:rPr kumimoji="1" lang="zh-CN" altLang="en-US" dirty="0">
                <a:latin typeface="+mj-lt"/>
                <a:ea typeface="微软雅黑" panose="020B0503020204020204" pitchFamily="34" charset="-122"/>
                <a:cs typeface="微软雅黑" panose="020B0503020204020204" pitchFamily="34" charset="-122"/>
              </a:rPr>
              <a:t>、贝叶斯分类简单应用</a:t>
            </a:r>
            <a:endParaRPr kumimoji="1" lang="zh-CN" altLang="en-US" dirty="0">
              <a:latin typeface="+mj-lt"/>
              <a:ea typeface="微软雅黑" panose="020B0503020204020204" pitchFamily="34" charset="-122"/>
              <a:cs typeface="微软雅黑" panose="020B0503020204020204" pitchFamily="34" charset="-122"/>
            </a:endParaRPr>
          </a:p>
        </p:txBody>
      </p:sp>
      <p:sp>
        <p:nvSpPr>
          <p:cNvPr id="188418" name="内容占位符 3"/>
          <p:cNvSpPr>
            <a:spLocks noGrp="1"/>
          </p:cNvSpPr>
          <p:nvPr/>
        </p:nvSpPr>
        <p:spPr>
          <a:xfrm>
            <a:off x="390525" y="1076325"/>
            <a:ext cx="10739438" cy="2554288"/>
          </a:xfrm>
          <a:prstGeom prst="rect">
            <a:avLst/>
          </a:prstGeom>
          <a:noFill/>
          <a:ln w="9525">
            <a:noFill/>
          </a:ln>
        </p:spPr>
        <p:txBody>
          <a:bodyPr wrap="square" lIns="91440" tIns="45720" rIns="91440" bIns="45720" anchor="ctr"/>
          <a:lstStyle/>
          <a:p>
            <a:pPr eaLnBrk="0" hangingPunct="0">
              <a:spcBef>
                <a:spcPct val="20000"/>
              </a:spcBef>
              <a:buClr>
                <a:srgbClr val="000066"/>
              </a:buClr>
              <a:buFont typeface="Wingdings" panose="05000000000000000000" pitchFamily="2" charset="2"/>
              <a:buNone/>
            </a:pPr>
            <a:endParaRPr lang="en-US" altLang="zh-CN" sz="2000" b="1" dirty="0">
              <a:latin typeface="Times New Roman" panose="02020603050405020304" pitchFamily="18" charset="0"/>
              <a:ea typeface="微软雅黑" panose="020B0503020204020204" pitchFamily="34" charset="-122"/>
            </a:endParaRPr>
          </a:p>
        </p:txBody>
      </p:sp>
      <p:sp>
        <p:nvSpPr>
          <p:cNvPr id="188419" name="文本框 4"/>
          <p:cNvSpPr txBox="1"/>
          <p:nvPr/>
        </p:nvSpPr>
        <p:spPr>
          <a:xfrm>
            <a:off x="158750" y="1076325"/>
            <a:ext cx="7332663" cy="3046095"/>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scikit-learn机器学习包提供3个朴素贝叶斯分类算法：</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GaussianNB(高斯朴素贝叶斯)  </a:t>
            </a:r>
            <a:r>
              <a:rPr lang="zh-CN" altLang="zh-CN" sz="2400">
                <a:sym typeface="+mn-ea"/>
              </a:rPr>
              <a:t>GaussianNB</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MultinomialNB(多项式朴素贝叶斯)</a:t>
            </a:r>
            <a:r>
              <a:rPr lang="en-US" altLang="zh-CN" sz="2400">
                <a:latin typeface="Arial" panose="020B0604020202020204" pitchFamily="34" charset="0"/>
                <a:ea typeface="宋体" panose="02010600030101010101" pitchFamily="2" charset="-122"/>
              </a:rPr>
              <a:t>M</a:t>
            </a:r>
            <a:r>
              <a:rPr lang="zh-CN" altLang="en-US" sz="2400">
                <a:latin typeface="Arial" panose="020B0604020202020204" pitchFamily="34" charset="0"/>
                <a:ea typeface="宋体" panose="02010600030101010101" pitchFamily="2" charset="-122"/>
              </a:rPr>
              <a:t>ultinomialNB</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BernoulliNB(伯努利朴素贝叶斯)  BernoulliNB</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高斯朴素贝叶斯假设每一类数据都服从简单高斯分布</a:t>
            </a:r>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a:p>
            <a:endParaRPr lang="zh-CN" altLang="en-US" sz="2400">
              <a:latin typeface="Arial" panose="020B0604020202020204" pitchFamily="34" charset="0"/>
              <a:ea typeface="宋体" panose="02010600030101010101" pitchFamily="2" charset="-122"/>
            </a:endParaRPr>
          </a:p>
        </p:txBody>
      </p:sp>
      <p:pic>
        <p:nvPicPr>
          <p:cNvPr id="188421" name="图片 2"/>
          <p:cNvPicPr>
            <a:picLocks noChangeAspect="1"/>
          </p:cNvPicPr>
          <p:nvPr/>
        </p:nvPicPr>
        <p:blipFill>
          <a:blip r:embed="rId1"/>
          <a:stretch>
            <a:fillRect/>
          </a:stretch>
        </p:blipFill>
        <p:spPr>
          <a:xfrm>
            <a:off x="7673975" y="652463"/>
            <a:ext cx="4248150" cy="2787650"/>
          </a:xfrm>
          <a:prstGeom prst="rect">
            <a:avLst/>
          </a:prstGeom>
          <a:noFill/>
          <a:ln w="9525">
            <a:noFill/>
          </a:ln>
        </p:spPr>
      </p:pic>
      <p:sp>
        <p:nvSpPr>
          <p:cNvPr id="2" name="文本框 1"/>
          <p:cNvSpPr txBox="1"/>
          <p:nvPr/>
        </p:nvSpPr>
        <p:spPr>
          <a:xfrm>
            <a:off x="255905" y="3440430"/>
            <a:ext cx="7714615" cy="2584450"/>
          </a:xfrm>
          <a:prstGeom prst="rect">
            <a:avLst/>
          </a:prstGeom>
          <a:noFill/>
        </p:spPr>
        <p:txBody>
          <a:bodyPr wrap="square" rtlCol="0" anchor="t">
            <a:spAutoFit/>
          </a:bodyPr>
          <a:lstStyle/>
          <a:p>
            <a:r>
              <a:rPr lang="en-US" altLang="zh-CN" b="1" dirty="0">
                <a:solidFill>
                  <a:srgbClr val="0000FF"/>
                </a:solidFill>
                <a:highlight>
                  <a:srgbClr val="FFFFFF"/>
                </a:highlight>
                <a:sym typeface="+mn-ea"/>
              </a:rPr>
              <a:t>from</a:t>
            </a:r>
            <a:r>
              <a:rPr lang="en-US" altLang="zh-CN" dirty="0">
                <a:solidFill>
                  <a:srgbClr val="000000"/>
                </a:solidFill>
                <a:highlight>
                  <a:srgbClr val="FFFFFF"/>
                </a:highlight>
                <a:sym typeface="+mn-ea"/>
              </a:rPr>
              <a:t> </a:t>
            </a:r>
            <a:r>
              <a:rPr lang="en-US" altLang="zh-CN" dirty="0" err="1">
                <a:solidFill>
                  <a:srgbClr val="000000"/>
                </a:solidFill>
                <a:highlight>
                  <a:srgbClr val="FFFFFF"/>
                </a:highlight>
                <a:sym typeface="+mn-ea"/>
              </a:rPr>
              <a:t>sklearn</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datasets</a:t>
            </a:r>
            <a:r>
              <a:rPr lang="en-US" altLang="zh-CN" dirty="0">
                <a:solidFill>
                  <a:srgbClr val="000000"/>
                </a:solidFill>
                <a:highlight>
                  <a:srgbClr val="FFFFFF"/>
                </a:highlight>
                <a:sym typeface="+mn-ea"/>
              </a:rPr>
              <a:t> </a:t>
            </a:r>
            <a:r>
              <a:rPr lang="en-US" altLang="zh-CN" b="1" dirty="0">
                <a:solidFill>
                  <a:srgbClr val="0000FF"/>
                </a:solidFill>
                <a:highlight>
                  <a:srgbClr val="FFFFFF"/>
                </a:highlight>
                <a:sym typeface="+mn-ea"/>
              </a:rPr>
              <a:t>import</a:t>
            </a:r>
            <a:r>
              <a:rPr lang="en-US" altLang="zh-CN" dirty="0">
                <a:solidFill>
                  <a:srgbClr val="000000"/>
                </a:solidFill>
                <a:highlight>
                  <a:srgbClr val="FFFFFF"/>
                </a:highlight>
                <a:sym typeface="+mn-ea"/>
              </a:rPr>
              <a:t> </a:t>
            </a:r>
            <a:r>
              <a:rPr lang="en-US" altLang="zh-CN" dirty="0" err="1">
                <a:solidFill>
                  <a:srgbClr val="000000"/>
                </a:solidFill>
                <a:highlight>
                  <a:srgbClr val="FFFFFF"/>
                </a:highlight>
                <a:sym typeface="+mn-ea"/>
              </a:rPr>
              <a:t>make_blobs</a:t>
            </a:r>
            <a:r>
              <a:rPr lang="en-US" altLang="zh-CN" dirty="0">
                <a:solidFill>
                  <a:srgbClr val="000000"/>
                </a:solidFill>
                <a:highlight>
                  <a:srgbClr val="FFFFFF"/>
                </a:highlight>
                <a:sym typeface="+mn-ea"/>
              </a:rPr>
              <a:t>     </a:t>
            </a:r>
            <a:r>
              <a:rPr lang="en-US" altLang="zh-CN" dirty="0">
                <a:solidFill>
                  <a:srgbClr val="008000"/>
                </a:solidFill>
                <a:highlight>
                  <a:srgbClr val="FFFFFF"/>
                </a:highlight>
                <a:sym typeface="+mn-ea"/>
              </a:rPr>
              <a:t># </a:t>
            </a:r>
            <a:r>
              <a:rPr lang="zh-CN" altLang="en-US" dirty="0">
                <a:solidFill>
                  <a:srgbClr val="008000"/>
                </a:solidFill>
                <a:highlight>
                  <a:srgbClr val="FFFFFF"/>
                </a:highlight>
                <a:sym typeface="+mn-ea"/>
              </a:rPr>
              <a:t>生成聚类测试数据</a:t>
            </a:r>
            <a:endParaRPr lang="zh-CN" altLang="en-US" dirty="0">
              <a:solidFill>
                <a:srgbClr val="000000"/>
              </a:solidFill>
              <a:highlight>
                <a:srgbClr val="FFFFFF"/>
              </a:highlight>
            </a:endParaRPr>
          </a:p>
          <a:p>
            <a:r>
              <a:rPr lang="en-US" altLang="zh-CN" b="1" dirty="0">
                <a:solidFill>
                  <a:srgbClr val="0000FF"/>
                </a:solidFill>
                <a:highlight>
                  <a:srgbClr val="FFFFFF"/>
                </a:highlight>
                <a:sym typeface="+mn-ea"/>
              </a:rPr>
              <a:t>import</a:t>
            </a:r>
            <a:r>
              <a:rPr lang="en-US" altLang="zh-CN" dirty="0">
                <a:solidFill>
                  <a:srgbClr val="000000"/>
                </a:solidFill>
                <a:highlight>
                  <a:srgbClr val="FFFFFF"/>
                </a:highlight>
                <a:sym typeface="+mn-ea"/>
              </a:rPr>
              <a:t> </a:t>
            </a:r>
            <a:r>
              <a:rPr lang="en-US" altLang="zh-CN" dirty="0" err="1">
                <a:solidFill>
                  <a:srgbClr val="000000"/>
                </a:solidFill>
                <a:highlight>
                  <a:srgbClr val="FFFFFF"/>
                </a:highlight>
                <a:sym typeface="+mn-ea"/>
              </a:rPr>
              <a:t>matplotlib</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pyplot</a:t>
            </a:r>
            <a:r>
              <a:rPr lang="en-US" altLang="zh-CN" dirty="0">
                <a:solidFill>
                  <a:srgbClr val="000000"/>
                </a:solidFill>
                <a:highlight>
                  <a:srgbClr val="FFFFFF"/>
                </a:highlight>
                <a:sym typeface="+mn-ea"/>
              </a:rPr>
              <a:t> </a:t>
            </a:r>
            <a:r>
              <a:rPr lang="en-US" altLang="zh-CN" b="1" dirty="0">
                <a:solidFill>
                  <a:srgbClr val="0000FF"/>
                </a:solidFill>
                <a:highlight>
                  <a:srgbClr val="FFFFFF"/>
                </a:highlight>
                <a:sym typeface="+mn-ea"/>
              </a:rPr>
              <a:t>as</a:t>
            </a:r>
            <a:r>
              <a:rPr lang="en-US" altLang="zh-CN" dirty="0">
                <a:solidFill>
                  <a:srgbClr val="000000"/>
                </a:solidFill>
                <a:highlight>
                  <a:srgbClr val="FFFFFF"/>
                </a:highlight>
                <a:sym typeface="+mn-ea"/>
              </a:rPr>
              <a:t> </a:t>
            </a:r>
            <a:r>
              <a:rPr lang="en-US" altLang="zh-CN" dirty="0" err="1">
                <a:solidFill>
                  <a:srgbClr val="000000"/>
                </a:solidFill>
                <a:highlight>
                  <a:srgbClr val="FFFFFF"/>
                </a:highlight>
                <a:sym typeface="+mn-ea"/>
              </a:rPr>
              <a:t>plt</a:t>
            </a:r>
            <a:endParaRPr lang="en-US" altLang="zh-CN" dirty="0">
              <a:solidFill>
                <a:srgbClr val="000000"/>
              </a:solidFill>
              <a:highlight>
                <a:srgbClr val="FFFFFF"/>
              </a:highlight>
            </a:endParaRPr>
          </a:p>
          <a:p>
            <a:endParaRPr lang="zh-CN" altLang="en-US" dirty="0">
              <a:solidFill>
                <a:srgbClr val="000000"/>
              </a:solidFill>
              <a:highlight>
                <a:srgbClr val="FFFFFF"/>
              </a:highlight>
            </a:endParaRPr>
          </a:p>
          <a:p>
            <a:r>
              <a:rPr lang="en-US" altLang="zh-CN" dirty="0">
                <a:solidFill>
                  <a:srgbClr val="000000"/>
                </a:solidFill>
                <a:highlight>
                  <a:srgbClr val="FFFFFF"/>
                </a:highlight>
                <a:sym typeface="+mn-ea"/>
              </a:rPr>
              <a:t>data</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target </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 </a:t>
            </a:r>
            <a:r>
              <a:rPr lang="en-US" altLang="zh-CN" dirty="0" err="1">
                <a:solidFill>
                  <a:srgbClr val="000000"/>
                </a:solidFill>
                <a:highlight>
                  <a:srgbClr val="FFFFFF"/>
                </a:highlight>
                <a:sym typeface="+mn-ea"/>
              </a:rPr>
              <a:t>make_blobs</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n_samples</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200</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n_features</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2</a:t>
            </a:r>
            <a:r>
              <a:rPr lang="en-US" altLang="zh-CN" b="1" dirty="0">
                <a:solidFill>
                  <a:srgbClr val="000080"/>
                </a:solidFill>
                <a:highlight>
                  <a:srgbClr val="FFFFFF"/>
                </a:highlight>
                <a:sym typeface="+mn-ea"/>
              </a:rPr>
              <a:t>,</a:t>
            </a:r>
            <a:r>
              <a:rPr lang="en-US" altLang="zh-CN" dirty="0">
                <a:solidFill>
                  <a:srgbClr val="000000"/>
                </a:solidFill>
                <a:highlight>
                  <a:srgbClr val="FFFFFF"/>
                </a:highlight>
                <a:sym typeface="+mn-ea"/>
              </a:rPr>
              <a:t>random_state</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2</a:t>
            </a:r>
            <a:r>
              <a:rPr lang="en-US" altLang="zh-CN" b="1" dirty="0">
                <a:solidFill>
                  <a:srgbClr val="000080"/>
                </a:solidFill>
                <a:highlight>
                  <a:srgbClr val="FFFFFF"/>
                </a:highlight>
                <a:sym typeface="+mn-ea"/>
              </a:rPr>
              <a:t>,</a:t>
            </a:r>
            <a:endParaRPr lang="en-US" altLang="zh-CN" dirty="0">
              <a:solidFill>
                <a:srgbClr val="000000"/>
              </a:solidFill>
              <a:highlight>
                <a:srgbClr val="FFFFFF"/>
              </a:highlight>
            </a:endParaRPr>
          </a:p>
          <a:p>
            <a:r>
              <a:rPr lang="en-US" altLang="zh-CN" dirty="0">
                <a:solidFill>
                  <a:srgbClr val="000000"/>
                </a:solidFill>
                <a:highlight>
                  <a:srgbClr val="FFFFFF"/>
                </a:highlight>
                <a:sym typeface="+mn-ea"/>
              </a:rPr>
              <a:t>                          centers</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5</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5</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0</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0</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5</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5</a:t>
            </a:r>
            <a:r>
              <a:rPr lang="en-US" altLang="zh-CN" b="1" dirty="0">
                <a:solidFill>
                  <a:srgbClr val="000080"/>
                </a:solidFill>
                <a:highlight>
                  <a:srgbClr val="FFFFFF"/>
                </a:highlight>
                <a:sym typeface="+mn-ea"/>
              </a:rPr>
              <a:t>]],</a:t>
            </a:r>
            <a:r>
              <a:rPr lang="en-US" altLang="zh-CN" dirty="0" err="1">
                <a:solidFill>
                  <a:srgbClr val="000000"/>
                </a:solidFill>
                <a:highlight>
                  <a:srgbClr val="FFFFFF"/>
                </a:highlight>
                <a:sym typeface="+mn-ea"/>
              </a:rPr>
              <a:t>cluster_std</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1.0</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1.5</a:t>
            </a:r>
            <a:r>
              <a:rPr lang="en-US" altLang="zh-CN" b="1" dirty="0">
                <a:solidFill>
                  <a:srgbClr val="000080"/>
                </a:solidFill>
                <a:highlight>
                  <a:srgbClr val="FFFFFF"/>
                </a:highlight>
                <a:sym typeface="+mn-ea"/>
              </a:rPr>
              <a:t>,</a:t>
            </a:r>
            <a:r>
              <a:rPr lang="en-US" altLang="zh-CN" dirty="0">
                <a:solidFill>
                  <a:srgbClr val="FF0000"/>
                </a:solidFill>
                <a:highlight>
                  <a:srgbClr val="FFFFFF"/>
                </a:highlight>
                <a:sym typeface="+mn-ea"/>
              </a:rPr>
              <a:t>2.0</a:t>
            </a:r>
            <a:r>
              <a:rPr lang="en-US" altLang="zh-CN" b="1" dirty="0">
                <a:solidFill>
                  <a:srgbClr val="000080"/>
                </a:solidFill>
                <a:highlight>
                  <a:srgbClr val="FFFFFF"/>
                </a:highlight>
                <a:sym typeface="+mn-ea"/>
              </a:rPr>
              <a:t>])</a:t>
            </a:r>
            <a:endParaRPr lang="en-US" altLang="zh-CN" dirty="0">
              <a:solidFill>
                <a:srgbClr val="000000"/>
              </a:solidFill>
              <a:highlight>
                <a:srgbClr val="FFFFFF"/>
              </a:highlight>
            </a:endParaRPr>
          </a:p>
          <a:p>
            <a:r>
              <a:rPr lang="zh-CN" altLang="en-US" dirty="0">
                <a:solidFill>
                  <a:srgbClr val="000000"/>
                </a:solidFill>
                <a:highlight>
                  <a:srgbClr val="FFFFFF"/>
                </a:highlight>
                <a:sym typeface="+mn-ea"/>
              </a:rPr>
              <a:t>                          </a:t>
            </a:r>
            <a:endParaRPr lang="zh-CN" altLang="en-US" dirty="0">
              <a:solidFill>
                <a:srgbClr val="000000"/>
              </a:solidFill>
              <a:highlight>
                <a:srgbClr val="FFFFFF"/>
              </a:highlight>
              <a:sym typeface="+mn-ea"/>
            </a:endParaRPr>
          </a:p>
          <a:p>
            <a:r>
              <a:rPr lang="en-US" altLang="zh-CN" dirty="0">
                <a:solidFill>
                  <a:srgbClr val="008000"/>
                </a:solidFill>
                <a:highlight>
                  <a:srgbClr val="FFFFFF"/>
                </a:highlight>
                <a:sym typeface="+mn-ea"/>
              </a:rPr>
              <a:t># </a:t>
            </a:r>
            <a:r>
              <a:rPr lang="zh-CN" altLang="en-US" dirty="0">
                <a:solidFill>
                  <a:srgbClr val="008000"/>
                </a:solidFill>
                <a:highlight>
                  <a:srgbClr val="FFFFFF"/>
                </a:highlight>
                <a:sym typeface="+mn-ea"/>
              </a:rPr>
              <a:t>每个类别服从独立高斯分布，在</a:t>
            </a:r>
            <a:r>
              <a:rPr lang="en-US" altLang="zh-CN" dirty="0">
                <a:solidFill>
                  <a:srgbClr val="008000"/>
                </a:solidFill>
                <a:highlight>
                  <a:srgbClr val="FFFFFF"/>
                </a:highlight>
                <a:sym typeface="+mn-ea"/>
              </a:rPr>
              <a:t>2D</a:t>
            </a:r>
            <a:r>
              <a:rPr lang="zh-CN" altLang="en-US" dirty="0">
                <a:solidFill>
                  <a:srgbClr val="008000"/>
                </a:solidFill>
                <a:highlight>
                  <a:srgbClr val="FFFFFF"/>
                </a:highlight>
                <a:sym typeface="+mn-ea"/>
              </a:rPr>
              <a:t>图中绘制样本，每个样本颜色不同</a:t>
            </a:r>
            <a:endParaRPr lang="zh-CN" altLang="en-US" dirty="0">
              <a:solidFill>
                <a:srgbClr val="000000"/>
              </a:solidFill>
              <a:highlight>
                <a:srgbClr val="FFFFFF"/>
              </a:highlight>
            </a:endParaRPr>
          </a:p>
          <a:p>
            <a:r>
              <a:rPr lang="it-IT" altLang="zh-CN" dirty="0">
                <a:solidFill>
                  <a:srgbClr val="000000"/>
                </a:solidFill>
                <a:highlight>
                  <a:srgbClr val="FFFFFF"/>
                </a:highlight>
                <a:sym typeface="+mn-ea"/>
              </a:rPr>
              <a:t>plt</a:t>
            </a:r>
            <a:r>
              <a:rPr lang="it-IT" altLang="zh-CN" b="1" dirty="0">
                <a:solidFill>
                  <a:srgbClr val="000080"/>
                </a:solidFill>
                <a:highlight>
                  <a:srgbClr val="FFFFFF"/>
                </a:highlight>
                <a:sym typeface="+mn-ea"/>
              </a:rPr>
              <a:t>.</a:t>
            </a:r>
            <a:r>
              <a:rPr lang="it-IT" altLang="zh-CN" dirty="0">
                <a:solidFill>
                  <a:srgbClr val="000000"/>
                </a:solidFill>
                <a:highlight>
                  <a:srgbClr val="FFFFFF"/>
                </a:highlight>
                <a:sym typeface="+mn-ea"/>
              </a:rPr>
              <a:t>scatter</a:t>
            </a:r>
            <a:r>
              <a:rPr lang="it-IT" altLang="zh-CN" b="1" dirty="0">
                <a:solidFill>
                  <a:srgbClr val="000080"/>
                </a:solidFill>
                <a:highlight>
                  <a:srgbClr val="FFFFFF"/>
                </a:highlight>
                <a:sym typeface="+mn-ea"/>
              </a:rPr>
              <a:t>(</a:t>
            </a:r>
            <a:r>
              <a:rPr lang="it-IT" altLang="zh-CN" dirty="0">
                <a:solidFill>
                  <a:srgbClr val="000000"/>
                </a:solidFill>
                <a:highlight>
                  <a:srgbClr val="FFFFFF"/>
                </a:highlight>
                <a:sym typeface="+mn-ea"/>
              </a:rPr>
              <a:t>data</a:t>
            </a:r>
            <a:r>
              <a:rPr lang="it-IT" altLang="zh-CN" b="1" dirty="0">
                <a:solidFill>
                  <a:srgbClr val="000080"/>
                </a:solidFill>
                <a:highlight>
                  <a:srgbClr val="FFFFFF"/>
                </a:highlight>
                <a:sym typeface="+mn-ea"/>
              </a:rPr>
              <a:t>[:,</a:t>
            </a:r>
            <a:r>
              <a:rPr lang="it-IT" altLang="zh-CN" dirty="0">
                <a:solidFill>
                  <a:srgbClr val="FF0000"/>
                </a:solidFill>
                <a:highlight>
                  <a:srgbClr val="FFFFFF"/>
                </a:highlight>
                <a:sym typeface="+mn-ea"/>
              </a:rPr>
              <a:t>0</a:t>
            </a:r>
            <a:r>
              <a:rPr lang="it-IT" altLang="zh-CN" b="1" dirty="0">
                <a:solidFill>
                  <a:srgbClr val="000080"/>
                </a:solidFill>
                <a:highlight>
                  <a:srgbClr val="FFFFFF"/>
                </a:highlight>
                <a:sym typeface="+mn-ea"/>
              </a:rPr>
              <a:t>],</a:t>
            </a:r>
            <a:r>
              <a:rPr lang="it-IT" altLang="zh-CN" dirty="0">
                <a:solidFill>
                  <a:srgbClr val="000000"/>
                </a:solidFill>
                <a:highlight>
                  <a:srgbClr val="FFFFFF"/>
                </a:highlight>
                <a:sym typeface="+mn-ea"/>
              </a:rPr>
              <a:t>data</a:t>
            </a:r>
            <a:r>
              <a:rPr lang="it-IT" altLang="zh-CN" b="1" dirty="0">
                <a:solidFill>
                  <a:srgbClr val="000080"/>
                </a:solidFill>
                <a:highlight>
                  <a:srgbClr val="FFFFFF"/>
                </a:highlight>
                <a:sym typeface="+mn-ea"/>
              </a:rPr>
              <a:t>[:,</a:t>
            </a:r>
            <a:r>
              <a:rPr lang="it-IT" altLang="zh-CN" dirty="0">
                <a:solidFill>
                  <a:srgbClr val="FF0000"/>
                </a:solidFill>
                <a:highlight>
                  <a:srgbClr val="FFFFFF"/>
                </a:highlight>
                <a:sym typeface="+mn-ea"/>
              </a:rPr>
              <a:t>1</a:t>
            </a:r>
            <a:r>
              <a:rPr lang="it-IT" altLang="zh-CN" b="1" dirty="0">
                <a:solidFill>
                  <a:srgbClr val="000080"/>
                </a:solidFill>
                <a:highlight>
                  <a:srgbClr val="FFFFFF"/>
                </a:highlight>
                <a:sym typeface="+mn-ea"/>
              </a:rPr>
              <a:t>],</a:t>
            </a:r>
            <a:r>
              <a:rPr lang="it-IT" altLang="zh-CN" dirty="0">
                <a:solidFill>
                  <a:srgbClr val="000000"/>
                </a:solidFill>
                <a:highlight>
                  <a:srgbClr val="FFFFFF"/>
                </a:highlight>
                <a:sym typeface="+mn-ea"/>
              </a:rPr>
              <a:t>c</a:t>
            </a:r>
            <a:r>
              <a:rPr lang="it-IT" altLang="zh-CN" b="1" dirty="0">
                <a:solidFill>
                  <a:srgbClr val="000080"/>
                </a:solidFill>
                <a:highlight>
                  <a:srgbClr val="FFFFFF"/>
                </a:highlight>
                <a:sym typeface="+mn-ea"/>
              </a:rPr>
              <a:t>=</a:t>
            </a:r>
            <a:r>
              <a:rPr lang="it-IT" altLang="zh-CN" dirty="0">
                <a:solidFill>
                  <a:srgbClr val="000000"/>
                </a:solidFill>
                <a:highlight>
                  <a:srgbClr val="FFFFFF"/>
                </a:highlight>
                <a:sym typeface="+mn-ea"/>
              </a:rPr>
              <a:t>target</a:t>
            </a:r>
            <a:r>
              <a:rPr lang="it-IT" altLang="zh-CN" b="1" dirty="0">
                <a:solidFill>
                  <a:srgbClr val="000080"/>
                </a:solidFill>
                <a:highlight>
                  <a:srgbClr val="FFFFFF"/>
                </a:highlight>
                <a:sym typeface="+mn-ea"/>
              </a:rPr>
              <a:t>)</a:t>
            </a:r>
            <a:endParaRPr lang="it-IT" altLang="zh-CN" dirty="0">
              <a:solidFill>
                <a:srgbClr val="000000"/>
              </a:solidFill>
              <a:highlight>
                <a:srgbClr val="FFFFFF"/>
              </a:highlight>
            </a:endParaRPr>
          </a:p>
          <a:p>
            <a:r>
              <a:rPr lang="en-US" altLang="zh-CN" dirty="0" err="1">
                <a:solidFill>
                  <a:srgbClr val="000000"/>
                </a:solidFill>
                <a:highlight>
                  <a:srgbClr val="FFFFFF"/>
                </a:highlight>
                <a:sym typeface="+mn-ea"/>
              </a:rPr>
              <a:t>plt</a:t>
            </a:r>
            <a:r>
              <a:rPr lang="en-US" altLang="zh-CN" b="1" dirty="0" err="1">
                <a:solidFill>
                  <a:srgbClr val="000080"/>
                </a:solidFill>
                <a:highlight>
                  <a:srgbClr val="FFFFFF"/>
                </a:highlight>
                <a:sym typeface="+mn-ea"/>
              </a:rPr>
              <a:t>.</a:t>
            </a:r>
            <a:r>
              <a:rPr lang="en-US" altLang="zh-CN" dirty="0" err="1">
                <a:solidFill>
                  <a:srgbClr val="000000"/>
                </a:solidFill>
                <a:highlight>
                  <a:srgbClr val="FFFFFF"/>
                </a:highlight>
                <a:sym typeface="+mn-ea"/>
              </a:rPr>
              <a:t>show</a:t>
            </a:r>
            <a:r>
              <a:rPr lang="en-US" altLang="zh-CN" b="1" dirty="0">
                <a:solidFill>
                  <a:srgbClr val="000080"/>
                </a:solidFill>
                <a:highlight>
                  <a:srgbClr val="FFFFFF"/>
                </a:highlight>
                <a:sym typeface="+mn-ea"/>
              </a:rPr>
              <a:t>()</a:t>
            </a:r>
            <a:endParaRPr lang="en-US" altLang="zh-CN" b="1" dirty="0">
              <a:solidFill>
                <a:srgbClr val="000080"/>
              </a:solidFill>
              <a:highlight>
                <a:srgbClr val="FFFFFF"/>
              </a:highligh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4" name="图片 7"/>
          <p:cNvPicPr>
            <a:picLocks noChangeAspect="1"/>
          </p:cNvPicPr>
          <p:nvPr/>
        </p:nvPicPr>
        <p:blipFill>
          <a:blip r:embed="rId1"/>
          <a:stretch>
            <a:fillRect/>
          </a:stretch>
        </p:blipFill>
        <p:spPr>
          <a:xfrm>
            <a:off x="7632065" y="2907665"/>
            <a:ext cx="4472305" cy="3465830"/>
          </a:xfrm>
          <a:prstGeom prst="rect">
            <a:avLst/>
          </a:prstGeom>
          <a:noFill/>
          <a:ln w="9525">
            <a:noFill/>
          </a:ln>
        </p:spPr>
      </p:pic>
      <p:sp>
        <p:nvSpPr>
          <p:cNvPr id="189441" name="标题 2"/>
          <p:cNvSpPr>
            <a:spLocks noGrp="1"/>
          </p:cNvSpPr>
          <p:nvPr>
            <p:ph type="title"/>
          </p:nvPr>
        </p:nvSpPr>
        <p:spPr>
          <a:xfrm>
            <a:off x="255588" y="358775"/>
            <a:ext cx="10972800" cy="528638"/>
          </a:xfrm>
        </p:spPr>
        <p:txBody>
          <a:bodyPr wrap="square" lIns="91440" tIns="45720" rIns="91440" bIns="45720" anchor="ctr"/>
          <a:lstStyle/>
          <a:p>
            <a:r>
              <a:rPr kumimoji="1" lang="en-US" altLang="zh-CN" dirty="0">
                <a:latin typeface="+mj-lt"/>
                <a:ea typeface="微软雅黑" panose="020B0503020204020204" pitchFamily="34" charset="-122"/>
                <a:cs typeface="微软雅黑" panose="020B0503020204020204" pitchFamily="34" charset="-122"/>
              </a:rPr>
              <a:t>2</a:t>
            </a:r>
            <a:r>
              <a:rPr kumimoji="1" lang="zh-CN" altLang="en-US" dirty="0">
                <a:latin typeface="+mj-lt"/>
                <a:ea typeface="微软雅黑" panose="020B0503020204020204" pitchFamily="34" charset="-122"/>
                <a:cs typeface="微软雅黑" panose="020B0503020204020204" pitchFamily="34" charset="-122"/>
              </a:rPr>
              <a:t>、贝叶斯分类简单应用</a:t>
            </a:r>
            <a:endParaRPr kumimoji="1" lang="zh-CN" altLang="en-US" dirty="0">
              <a:latin typeface="+mj-lt"/>
              <a:ea typeface="微软雅黑" panose="020B0503020204020204" pitchFamily="34" charset="-122"/>
              <a:cs typeface="微软雅黑" panose="020B0503020204020204" pitchFamily="34" charset="-122"/>
            </a:endParaRPr>
          </a:p>
        </p:txBody>
      </p:sp>
      <p:sp>
        <p:nvSpPr>
          <p:cNvPr id="189442" name="内容占位符 3"/>
          <p:cNvSpPr>
            <a:spLocks noGrp="1"/>
          </p:cNvSpPr>
          <p:nvPr/>
        </p:nvSpPr>
        <p:spPr>
          <a:xfrm>
            <a:off x="390525" y="1076325"/>
            <a:ext cx="10739438" cy="2554288"/>
          </a:xfrm>
          <a:prstGeom prst="rect">
            <a:avLst/>
          </a:prstGeom>
          <a:noFill/>
          <a:ln w="9525">
            <a:noFill/>
          </a:ln>
        </p:spPr>
        <p:txBody>
          <a:bodyPr wrap="square" lIns="91440" tIns="45720" rIns="91440" bIns="45720" anchor="ctr"/>
          <a:lstStyle/>
          <a:p>
            <a:pPr eaLnBrk="0" hangingPunct="0">
              <a:spcBef>
                <a:spcPct val="20000"/>
              </a:spcBef>
              <a:buClr>
                <a:srgbClr val="000066"/>
              </a:buClr>
              <a:buFont typeface="Wingdings" panose="05000000000000000000" pitchFamily="2" charset="2"/>
              <a:buNone/>
            </a:pPr>
            <a:endParaRPr lang="en-US" altLang="zh-CN" sz="2000" b="1" dirty="0">
              <a:latin typeface="Times New Roman" panose="02020603050405020304" pitchFamily="18" charset="0"/>
              <a:ea typeface="微软雅黑" panose="020B0503020204020204" pitchFamily="34" charset="-122"/>
            </a:endParaRPr>
          </a:p>
        </p:txBody>
      </p:sp>
      <p:sp>
        <p:nvSpPr>
          <p:cNvPr id="189443" name="文本框 5"/>
          <p:cNvSpPr txBox="1"/>
          <p:nvPr/>
        </p:nvSpPr>
        <p:spPr>
          <a:xfrm>
            <a:off x="255905" y="1076325"/>
            <a:ext cx="12071985" cy="5169535"/>
          </a:xfrm>
          <a:prstGeom prst="rect">
            <a:avLst/>
          </a:prstGeom>
          <a:noFill/>
          <a:ln w="9525">
            <a:noFill/>
          </a:ln>
        </p:spPr>
        <p:txBody>
          <a:bodyPr wrap="square" anchor="t">
            <a:spAutoFit/>
          </a:bodyPr>
          <a:lstStyle/>
          <a:p>
            <a:r>
              <a:rPr lang="en-US" altLang="zh-CN" sz="2200" b="1" dirty="0">
                <a:solidFill>
                  <a:srgbClr val="0000FF"/>
                </a:solidFill>
                <a:highlight>
                  <a:srgbClr val="FFFFFF"/>
                </a:highlight>
                <a:sym typeface="+mn-ea"/>
              </a:rPr>
              <a:t>from</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sklearn</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naive_bayes</a:t>
            </a:r>
            <a:r>
              <a:rPr lang="en-US" altLang="zh-CN" sz="2200" dirty="0">
                <a:solidFill>
                  <a:srgbClr val="000000"/>
                </a:solidFill>
                <a:highlight>
                  <a:srgbClr val="FFFFFF"/>
                </a:highlight>
                <a:sym typeface="+mn-ea"/>
              </a:rPr>
              <a:t> </a:t>
            </a:r>
            <a:r>
              <a:rPr lang="en-US" altLang="zh-CN" sz="2200" b="1" dirty="0">
                <a:solidFill>
                  <a:srgbClr val="0000FF"/>
                </a:solidFill>
                <a:highlight>
                  <a:srgbClr val="FFFFFF"/>
                </a:highlight>
                <a:sym typeface="+mn-ea"/>
              </a:rPr>
              <a:t>import</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GaussianNB</a:t>
            </a:r>
            <a:r>
              <a:rPr lang="en-US" altLang="zh-CN" sz="2200" dirty="0">
                <a:solidFill>
                  <a:srgbClr val="000000"/>
                </a:solidFill>
                <a:highlight>
                  <a:srgbClr val="FFFFFF"/>
                </a:highlight>
                <a:sym typeface="+mn-ea"/>
              </a:rPr>
              <a:t>  </a:t>
            </a:r>
            <a:r>
              <a:rPr lang="en-US" altLang="zh-CN" sz="2200" dirty="0">
                <a:solidFill>
                  <a:srgbClr val="008000"/>
                </a:solidFill>
                <a:highlight>
                  <a:srgbClr val="FFFFFF"/>
                </a:highlight>
                <a:sym typeface="+mn-ea"/>
              </a:rPr>
              <a:t># </a:t>
            </a:r>
            <a:r>
              <a:rPr lang="zh-CN" altLang="en-US" sz="2200" dirty="0">
                <a:solidFill>
                  <a:srgbClr val="008000"/>
                </a:solidFill>
                <a:highlight>
                  <a:srgbClr val="FFFFFF"/>
                </a:highlight>
                <a:sym typeface="+mn-ea"/>
              </a:rPr>
              <a:t>导入高斯贝叶斯分类函数</a:t>
            </a:r>
            <a:endParaRPr lang="zh-CN" altLang="en-US" sz="2200" dirty="0">
              <a:solidFill>
                <a:srgbClr val="000000"/>
              </a:solidFill>
              <a:highlight>
                <a:srgbClr val="FFFFFF"/>
              </a:highlight>
            </a:endParaRPr>
          </a:p>
          <a:p>
            <a:endParaRPr lang="zh-CN" altLang="en-US" sz="2200" dirty="0">
              <a:solidFill>
                <a:srgbClr val="000000"/>
              </a:solidFill>
              <a:highlight>
                <a:srgbClr val="FFFFFF"/>
              </a:highlight>
            </a:endParaRPr>
          </a:p>
          <a:p>
            <a:r>
              <a:rPr lang="en-US" altLang="zh-CN" sz="2200" dirty="0">
                <a:solidFill>
                  <a:srgbClr val="000000"/>
                </a:solidFill>
                <a:highlight>
                  <a:srgbClr val="FFFFFF"/>
                </a:highlight>
                <a:sym typeface="+mn-ea"/>
              </a:rPr>
              <a:t>model </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GaussianNB</a:t>
            </a:r>
            <a:r>
              <a:rPr lang="en-US" altLang="zh-CN" sz="2200" b="1" dirty="0">
                <a:solidFill>
                  <a:srgbClr val="000080"/>
                </a:solidFill>
                <a:highlight>
                  <a:srgbClr val="FFFFFF"/>
                </a:highlight>
                <a:sym typeface="+mn-ea"/>
              </a:rPr>
              <a:t>()</a:t>
            </a:r>
            <a:endParaRPr lang="en-US" altLang="zh-CN" sz="2200" dirty="0">
              <a:solidFill>
                <a:srgbClr val="000000"/>
              </a:solidFill>
              <a:highlight>
                <a:srgbClr val="FFFFFF"/>
              </a:highlight>
            </a:endParaRPr>
          </a:p>
          <a:p>
            <a:r>
              <a:rPr lang="en-US" altLang="zh-CN" sz="2200" dirty="0" err="1">
                <a:solidFill>
                  <a:srgbClr val="000000"/>
                </a:solidFill>
                <a:highlight>
                  <a:srgbClr val="FFFFFF"/>
                </a:highlight>
                <a:sym typeface="+mn-ea"/>
              </a:rPr>
              <a:t>model</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fit</a:t>
            </a:r>
            <a:r>
              <a:rPr lang="en-US" altLang="zh-CN" sz="2200" b="1" dirty="0">
                <a:solidFill>
                  <a:srgbClr val="000080"/>
                </a:solidFill>
                <a:highlight>
                  <a:srgbClr val="FFFFFF"/>
                </a:highlight>
                <a:sym typeface="+mn-ea"/>
              </a:rPr>
              <a:t>(</a:t>
            </a:r>
            <a:r>
              <a:rPr lang="en-US" altLang="zh-CN" sz="2200" dirty="0" err="1">
                <a:solidFill>
                  <a:srgbClr val="000000"/>
                </a:solidFill>
                <a:highlight>
                  <a:srgbClr val="FFFFFF"/>
                </a:highlight>
                <a:sym typeface="+mn-ea"/>
              </a:rPr>
              <a:t>data</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target</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a:solidFill>
                  <a:srgbClr val="008000"/>
                </a:solidFill>
                <a:highlight>
                  <a:srgbClr val="FFFFFF"/>
                </a:highlight>
                <a:sym typeface="+mn-ea"/>
              </a:rPr>
              <a:t># </a:t>
            </a:r>
            <a:r>
              <a:rPr lang="zh-CN" altLang="en-US" sz="2200" dirty="0">
                <a:solidFill>
                  <a:srgbClr val="008000"/>
                </a:solidFill>
                <a:highlight>
                  <a:srgbClr val="FFFFFF"/>
                </a:highlight>
                <a:sym typeface="+mn-ea"/>
              </a:rPr>
              <a:t>训练</a:t>
            </a:r>
            <a:endParaRPr lang="zh-CN" altLang="en-US" sz="2200" dirty="0">
              <a:solidFill>
                <a:srgbClr val="000000"/>
              </a:solidFill>
              <a:highlight>
                <a:srgbClr val="FFFFFF"/>
              </a:highlight>
            </a:endParaRPr>
          </a:p>
          <a:p>
            <a:r>
              <a:rPr lang="en-US" altLang="zh-CN" sz="2200" dirty="0" err="1">
                <a:solidFill>
                  <a:srgbClr val="000000"/>
                </a:solidFill>
                <a:highlight>
                  <a:srgbClr val="FFFFFF"/>
                </a:highlight>
                <a:sym typeface="+mn-ea"/>
              </a:rPr>
              <a:t>rng</a:t>
            </a:r>
            <a:r>
              <a:rPr lang="en-US" altLang="zh-CN" sz="2200" dirty="0">
                <a:solidFill>
                  <a:srgbClr val="000000"/>
                </a:solidFill>
                <a:highlight>
                  <a:srgbClr val="FFFFFF"/>
                </a:highlight>
                <a:sym typeface="+mn-ea"/>
              </a:rPr>
              <a:t> </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np</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random</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RandomState</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0</a:t>
            </a:r>
            <a:r>
              <a:rPr lang="en-US" altLang="zh-CN" sz="2200" b="1" dirty="0">
                <a:solidFill>
                  <a:srgbClr val="000080"/>
                </a:solidFill>
                <a:highlight>
                  <a:srgbClr val="FFFFFF"/>
                </a:highlight>
                <a:sym typeface="+mn-ea"/>
              </a:rPr>
              <a:t>)</a:t>
            </a:r>
            <a:endParaRPr lang="en-US" altLang="zh-CN" sz="2200" dirty="0">
              <a:solidFill>
                <a:srgbClr val="000000"/>
              </a:solidFill>
              <a:highlight>
                <a:srgbClr val="FFFFFF"/>
              </a:highlight>
            </a:endParaRPr>
          </a:p>
          <a:p>
            <a:r>
              <a:rPr lang="en-US" altLang="zh-CN" sz="2200" dirty="0">
                <a:solidFill>
                  <a:srgbClr val="008000"/>
                </a:solidFill>
                <a:highlight>
                  <a:srgbClr val="FFFFFF"/>
                </a:highlight>
                <a:sym typeface="+mn-ea"/>
              </a:rPr>
              <a:t># </a:t>
            </a:r>
            <a:r>
              <a:rPr lang="zh-CN" altLang="en-US" sz="2200" dirty="0">
                <a:solidFill>
                  <a:srgbClr val="008000"/>
                </a:solidFill>
                <a:highlight>
                  <a:srgbClr val="FFFFFF"/>
                </a:highlight>
                <a:sym typeface="+mn-ea"/>
              </a:rPr>
              <a:t>产生</a:t>
            </a:r>
            <a:r>
              <a:rPr lang="en-US" altLang="zh-CN" sz="2200" dirty="0">
                <a:solidFill>
                  <a:srgbClr val="008000"/>
                </a:solidFill>
                <a:highlight>
                  <a:srgbClr val="FFFFFF"/>
                </a:highlight>
                <a:sym typeface="+mn-ea"/>
              </a:rPr>
              <a:t>2000</a:t>
            </a:r>
            <a:r>
              <a:rPr lang="zh-CN" altLang="en-US" sz="2200" dirty="0">
                <a:solidFill>
                  <a:srgbClr val="008000"/>
                </a:solidFill>
                <a:highlight>
                  <a:srgbClr val="FFFFFF"/>
                </a:highlight>
                <a:sym typeface="+mn-ea"/>
              </a:rPr>
              <a:t>个二维随机数组测试数据</a:t>
            </a:r>
            <a:endParaRPr lang="zh-CN" altLang="en-US" sz="2200" dirty="0">
              <a:solidFill>
                <a:srgbClr val="000000"/>
              </a:solidFill>
              <a:highlight>
                <a:srgbClr val="FFFFFF"/>
              </a:highlight>
            </a:endParaRPr>
          </a:p>
          <a:p>
            <a:r>
              <a:rPr lang="en-US" altLang="zh-CN" sz="2200" dirty="0" err="1">
                <a:solidFill>
                  <a:srgbClr val="000000"/>
                </a:solidFill>
                <a:highlight>
                  <a:srgbClr val="FFFFFF"/>
                </a:highlight>
                <a:sym typeface="+mn-ea"/>
              </a:rPr>
              <a:t>Xnew</a:t>
            </a:r>
            <a:r>
              <a:rPr lang="en-US" altLang="zh-CN" sz="2200" dirty="0">
                <a:solidFill>
                  <a:srgbClr val="000000"/>
                </a:solidFill>
                <a:highlight>
                  <a:srgbClr val="FFFFFF"/>
                </a:highlight>
                <a:sym typeface="+mn-ea"/>
              </a:rPr>
              <a:t> </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10</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10</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30</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20</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rng</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rand</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2000</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2</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endParaRPr lang="en-US" altLang="zh-CN" sz="2200" dirty="0">
              <a:solidFill>
                <a:srgbClr val="000000"/>
              </a:solidFill>
              <a:highlight>
                <a:srgbClr val="FFFFFF"/>
              </a:highlight>
              <a:sym typeface="+mn-ea"/>
            </a:endParaRPr>
          </a:p>
          <a:p>
            <a:r>
              <a:rPr lang="en-US" altLang="zh-CN" sz="2200" dirty="0" err="1">
                <a:solidFill>
                  <a:srgbClr val="000000"/>
                </a:solidFill>
                <a:highlight>
                  <a:srgbClr val="FFFFFF"/>
                </a:highlight>
                <a:sym typeface="+mn-ea"/>
              </a:rPr>
              <a:t>ynew</a:t>
            </a:r>
            <a:r>
              <a:rPr lang="en-US" altLang="zh-CN" sz="2200" dirty="0">
                <a:solidFill>
                  <a:srgbClr val="000000"/>
                </a:solidFill>
                <a:highlight>
                  <a:srgbClr val="FFFFFF"/>
                </a:highlight>
                <a:sym typeface="+mn-ea"/>
              </a:rPr>
              <a:t> </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model</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predict</a:t>
            </a:r>
            <a:r>
              <a:rPr lang="en-US" altLang="zh-CN" sz="2200" b="1" dirty="0">
                <a:solidFill>
                  <a:srgbClr val="000080"/>
                </a:solidFill>
                <a:highlight>
                  <a:srgbClr val="FFFFFF"/>
                </a:highlight>
                <a:sym typeface="+mn-ea"/>
              </a:rPr>
              <a:t>(</a:t>
            </a:r>
            <a:r>
              <a:rPr lang="en-US" altLang="zh-CN" sz="2200" dirty="0" err="1">
                <a:solidFill>
                  <a:srgbClr val="000000"/>
                </a:solidFill>
                <a:highlight>
                  <a:srgbClr val="FFFFFF"/>
                </a:highlight>
                <a:sym typeface="+mn-ea"/>
              </a:rPr>
              <a:t>Xnew</a:t>
            </a:r>
            <a:r>
              <a:rPr lang="en-US" altLang="zh-CN" sz="2200" b="1" dirty="0">
                <a:solidFill>
                  <a:srgbClr val="000080"/>
                </a:solidFill>
                <a:highlight>
                  <a:srgbClr val="FFFFFF"/>
                </a:highlight>
                <a:sym typeface="+mn-ea"/>
              </a:rPr>
              <a:t>)</a:t>
            </a:r>
            <a:endParaRPr lang="en-US" altLang="zh-CN" sz="2200" dirty="0">
              <a:solidFill>
                <a:srgbClr val="000000"/>
              </a:solidFill>
              <a:highlight>
                <a:srgbClr val="FFFFFF"/>
              </a:highlight>
            </a:endParaRPr>
          </a:p>
          <a:p>
            <a:endParaRPr lang="zh-CN" altLang="en-US" sz="2200" dirty="0">
              <a:solidFill>
                <a:srgbClr val="000000"/>
              </a:solidFill>
              <a:highlight>
                <a:srgbClr val="FFFFFF"/>
              </a:highlight>
            </a:endParaRPr>
          </a:p>
          <a:p>
            <a:r>
              <a:rPr lang="en-US" altLang="zh-CN" sz="2200" dirty="0" err="1">
                <a:solidFill>
                  <a:srgbClr val="000000"/>
                </a:solidFill>
                <a:highlight>
                  <a:srgbClr val="FFFFFF"/>
                </a:highlight>
                <a:sym typeface="+mn-ea"/>
              </a:rPr>
              <a:t>plt</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scatter</a:t>
            </a:r>
            <a:r>
              <a:rPr lang="en-US" altLang="zh-CN" sz="2200" b="1" dirty="0">
                <a:solidFill>
                  <a:srgbClr val="000080"/>
                </a:solidFill>
                <a:highlight>
                  <a:srgbClr val="FFFFFF"/>
                </a:highlight>
                <a:sym typeface="+mn-ea"/>
              </a:rPr>
              <a:t>(</a:t>
            </a:r>
            <a:r>
              <a:rPr lang="en-US" altLang="zh-CN" sz="2200" dirty="0" err="1">
                <a:solidFill>
                  <a:srgbClr val="000000"/>
                </a:solidFill>
                <a:highlight>
                  <a:srgbClr val="FFFFFF"/>
                </a:highlight>
                <a:sym typeface="+mn-ea"/>
              </a:rPr>
              <a:t>Xnew</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a:solidFill>
                  <a:srgbClr val="FF0000"/>
                </a:solidFill>
                <a:highlight>
                  <a:srgbClr val="FFFFFF"/>
                </a:highlight>
                <a:sym typeface="+mn-ea"/>
              </a:rPr>
              <a:t>0</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err="1">
                <a:solidFill>
                  <a:srgbClr val="000000"/>
                </a:solidFill>
                <a:highlight>
                  <a:srgbClr val="FFFFFF"/>
                </a:highlight>
                <a:sym typeface="+mn-ea"/>
              </a:rPr>
              <a:t>Xnew</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a:solidFill>
                  <a:srgbClr val="FF0000"/>
                </a:solidFill>
                <a:highlight>
                  <a:srgbClr val="FFFFFF"/>
                </a:highlight>
                <a:sym typeface="+mn-ea"/>
              </a:rPr>
              <a:t>1</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c</a:t>
            </a:r>
            <a:r>
              <a:rPr lang="en-US" altLang="zh-CN" sz="2200" b="1" dirty="0">
                <a:solidFill>
                  <a:srgbClr val="000080"/>
                </a:solidFill>
                <a:highlight>
                  <a:srgbClr val="FFFFFF"/>
                </a:highlight>
                <a:sym typeface="+mn-ea"/>
              </a:rPr>
              <a:t>=</a:t>
            </a:r>
            <a:r>
              <a:rPr lang="en-US" altLang="zh-CN" sz="2200" dirty="0" err="1">
                <a:solidFill>
                  <a:srgbClr val="000000"/>
                </a:solidFill>
                <a:highlight>
                  <a:srgbClr val="FFFFFF"/>
                </a:highlight>
                <a:sym typeface="+mn-ea"/>
              </a:rPr>
              <a:t>ynew</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s</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20</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alpha</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0.1</a:t>
            </a:r>
            <a:r>
              <a:rPr lang="en-US" altLang="zh-CN" sz="2200" b="1" dirty="0">
                <a:solidFill>
                  <a:srgbClr val="000080"/>
                </a:solidFill>
                <a:highlight>
                  <a:srgbClr val="FFFFFF"/>
                </a:highlight>
                <a:sym typeface="+mn-ea"/>
              </a:rPr>
              <a:t>)</a:t>
            </a:r>
            <a:endParaRPr lang="en-US" altLang="zh-CN" sz="2200" dirty="0">
              <a:solidFill>
                <a:srgbClr val="000000"/>
              </a:solidFill>
              <a:highlight>
                <a:srgbClr val="FFFFFF"/>
              </a:highlight>
            </a:endParaRPr>
          </a:p>
          <a:p>
            <a:r>
              <a:rPr lang="en-US" altLang="zh-CN" sz="2200" b="1" dirty="0">
                <a:solidFill>
                  <a:srgbClr val="880088"/>
                </a:solidFill>
                <a:highlight>
                  <a:srgbClr val="FFFFFF"/>
                </a:highlight>
                <a:sym typeface="+mn-ea"/>
              </a:rPr>
              <a:t>print</a:t>
            </a:r>
            <a:r>
              <a:rPr lang="en-US" altLang="zh-CN" sz="2200" b="1" dirty="0">
                <a:solidFill>
                  <a:srgbClr val="000080"/>
                </a:solidFill>
                <a:highlight>
                  <a:srgbClr val="FFFFFF"/>
                </a:highlight>
                <a:sym typeface="+mn-ea"/>
              </a:rPr>
              <a:t>(</a:t>
            </a:r>
            <a:r>
              <a:rPr lang="en-US" altLang="zh-CN" sz="2200" dirty="0" err="1">
                <a:solidFill>
                  <a:srgbClr val="000000"/>
                </a:solidFill>
                <a:highlight>
                  <a:srgbClr val="FFFFFF"/>
                </a:highlight>
                <a:sym typeface="+mn-ea"/>
              </a:rPr>
              <a:t>model</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predict</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3</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4</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a:solidFill>
                  <a:srgbClr val="008000"/>
                </a:solidFill>
                <a:highlight>
                  <a:srgbClr val="FFFFFF"/>
                </a:highlight>
                <a:sym typeface="+mn-ea"/>
              </a:rPr>
              <a:t># </a:t>
            </a:r>
            <a:r>
              <a:rPr lang="zh-CN" altLang="en-US" sz="2200" dirty="0">
                <a:solidFill>
                  <a:srgbClr val="008000"/>
                </a:solidFill>
                <a:highlight>
                  <a:srgbClr val="FFFFFF"/>
                </a:highlight>
                <a:sym typeface="+mn-ea"/>
              </a:rPr>
              <a:t>预测</a:t>
            </a:r>
            <a:r>
              <a:rPr lang="en-US" altLang="zh-CN" sz="2200" dirty="0">
                <a:solidFill>
                  <a:srgbClr val="008000"/>
                </a:solidFill>
                <a:highlight>
                  <a:srgbClr val="FFFFFF"/>
                </a:highlight>
                <a:sym typeface="+mn-ea"/>
              </a:rPr>
              <a:t>[3</a:t>
            </a:r>
            <a:r>
              <a:rPr lang="zh-CN" altLang="en-US" sz="2200" dirty="0">
                <a:solidFill>
                  <a:srgbClr val="008000"/>
                </a:solidFill>
                <a:highlight>
                  <a:srgbClr val="FFFFFF"/>
                </a:highlight>
                <a:sym typeface="+mn-ea"/>
              </a:rPr>
              <a:t>，</a:t>
            </a:r>
            <a:r>
              <a:rPr lang="en-US" altLang="zh-CN" sz="2200" dirty="0">
                <a:solidFill>
                  <a:srgbClr val="008000"/>
                </a:solidFill>
                <a:highlight>
                  <a:srgbClr val="FFFFFF"/>
                </a:highlight>
                <a:sym typeface="+mn-ea"/>
              </a:rPr>
              <a:t>4]</a:t>
            </a:r>
            <a:r>
              <a:rPr lang="zh-CN" altLang="en-US" sz="2200" dirty="0">
                <a:solidFill>
                  <a:srgbClr val="008000"/>
                </a:solidFill>
                <a:highlight>
                  <a:srgbClr val="FFFFFF"/>
                </a:highlight>
                <a:sym typeface="+mn-ea"/>
              </a:rPr>
              <a:t>的分类</a:t>
            </a:r>
            <a:endParaRPr lang="zh-CN" altLang="en-US" sz="2200" dirty="0">
              <a:solidFill>
                <a:srgbClr val="000000"/>
              </a:solidFill>
              <a:highlight>
                <a:srgbClr val="FFFFFF"/>
              </a:highlight>
            </a:endParaRPr>
          </a:p>
          <a:p>
            <a:r>
              <a:rPr lang="en-US" altLang="zh-CN" sz="2200" dirty="0">
                <a:solidFill>
                  <a:srgbClr val="008000"/>
                </a:solidFill>
                <a:highlight>
                  <a:srgbClr val="FFFFFF"/>
                </a:highlight>
                <a:sym typeface="+mn-ea"/>
              </a:rPr>
              <a:t># array([2])</a:t>
            </a:r>
            <a:endParaRPr lang="en-US" altLang="zh-CN" sz="2200" dirty="0">
              <a:solidFill>
                <a:srgbClr val="000000"/>
              </a:solidFill>
              <a:highlight>
                <a:srgbClr val="FFFFFF"/>
              </a:highlight>
            </a:endParaRPr>
          </a:p>
          <a:p>
            <a:r>
              <a:rPr lang="en-US" altLang="zh-CN" sz="2200" b="1" dirty="0">
                <a:solidFill>
                  <a:srgbClr val="880088"/>
                </a:solidFill>
                <a:highlight>
                  <a:srgbClr val="FFFFFF"/>
                </a:highlight>
                <a:sym typeface="+mn-ea"/>
              </a:rPr>
              <a:t>print</a:t>
            </a:r>
            <a:r>
              <a:rPr lang="en-US" altLang="zh-CN" sz="2200" b="1" dirty="0">
                <a:solidFill>
                  <a:srgbClr val="000080"/>
                </a:solidFill>
                <a:highlight>
                  <a:srgbClr val="FFFFFF"/>
                </a:highlight>
                <a:sym typeface="+mn-ea"/>
              </a:rPr>
              <a:t>(</a:t>
            </a:r>
            <a:r>
              <a:rPr lang="en-US" altLang="zh-CN" sz="2200" dirty="0" err="1">
                <a:solidFill>
                  <a:srgbClr val="000000"/>
                </a:solidFill>
                <a:highlight>
                  <a:srgbClr val="FFFFFF"/>
                </a:highlight>
                <a:sym typeface="+mn-ea"/>
              </a:rPr>
              <a:t>model</a:t>
            </a:r>
            <a:r>
              <a:rPr lang="en-US" altLang="zh-CN" sz="2200" b="1" dirty="0" err="1">
                <a:solidFill>
                  <a:srgbClr val="000080"/>
                </a:solidFill>
                <a:highlight>
                  <a:srgbClr val="FFFFFF"/>
                </a:highlight>
                <a:sym typeface="+mn-ea"/>
              </a:rPr>
              <a:t>.</a:t>
            </a:r>
            <a:r>
              <a:rPr lang="en-US" altLang="zh-CN" sz="2200" dirty="0" err="1">
                <a:solidFill>
                  <a:srgbClr val="000000"/>
                </a:solidFill>
                <a:highlight>
                  <a:srgbClr val="FFFFFF"/>
                </a:highlight>
                <a:sym typeface="+mn-ea"/>
              </a:rPr>
              <a:t>predict_proba</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3</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4</a:t>
            </a:r>
            <a:r>
              <a:rPr lang="en-US" altLang="zh-CN" sz="2200" b="1" dirty="0">
                <a:solidFill>
                  <a:srgbClr val="000080"/>
                </a:solidFill>
                <a:highlight>
                  <a:srgbClr val="FFFFFF"/>
                </a:highlight>
                <a:sym typeface="+mn-ea"/>
              </a:rPr>
              <a:t>]]).</a:t>
            </a:r>
            <a:r>
              <a:rPr lang="en-US" altLang="zh-CN" sz="2200" b="1" dirty="0">
                <a:solidFill>
                  <a:srgbClr val="880088"/>
                </a:solidFill>
                <a:highlight>
                  <a:srgbClr val="FFFFFF"/>
                </a:highlight>
                <a:sym typeface="+mn-ea"/>
              </a:rPr>
              <a:t>round</a:t>
            </a:r>
            <a:r>
              <a:rPr lang="en-US" altLang="zh-CN" sz="2200" b="1" dirty="0">
                <a:solidFill>
                  <a:srgbClr val="000080"/>
                </a:solidFill>
                <a:highlight>
                  <a:srgbClr val="FFFFFF"/>
                </a:highlight>
                <a:sym typeface="+mn-ea"/>
              </a:rPr>
              <a:t>(</a:t>
            </a:r>
            <a:r>
              <a:rPr lang="en-US" altLang="zh-CN" sz="2200" dirty="0">
                <a:solidFill>
                  <a:srgbClr val="FF0000"/>
                </a:solidFill>
                <a:highlight>
                  <a:srgbClr val="FFFFFF"/>
                </a:highlight>
                <a:sym typeface="+mn-ea"/>
              </a:rPr>
              <a:t>2</a:t>
            </a:r>
            <a:r>
              <a:rPr lang="en-US" altLang="zh-CN" sz="2200" b="1" dirty="0">
                <a:solidFill>
                  <a:srgbClr val="000080"/>
                </a:solidFill>
                <a:highlight>
                  <a:srgbClr val="FFFFFF"/>
                </a:highlight>
                <a:sym typeface="+mn-ea"/>
              </a:rPr>
              <a:t>))</a:t>
            </a:r>
            <a:r>
              <a:rPr lang="en-US" altLang="zh-CN" sz="2200" dirty="0">
                <a:solidFill>
                  <a:srgbClr val="000000"/>
                </a:solidFill>
                <a:highlight>
                  <a:srgbClr val="FFFFFF"/>
                </a:highlight>
                <a:sym typeface="+mn-ea"/>
              </a:rPr>
              <a:t>  </a:t>
            </a:r>
            <a:r>
              <a:rPr lang="en-US" altLang="zh-CN" sz="2200" dirty="0">
                <a:solidFill>
                  <a:srgbClr val="008000"/>
                </a:solidFill>
                <a:highlight>
                  <a:srgbClr val="FFFFFF"/>
                </a:highlight>
                <a:sym typeface="+mn-ea"/>
              </a:rPr>
              <a:t># </a:t>
            </a:r>
            <a:r>
              <a:rPr lang="zh-CN" altLang="en-US" sz="2200" dirty="0">
                <a:solidFill>
                  <a:srgbClr val="008000"/>
                </a:solidFill>
                <a:highlight>
                  <a:srgbClr val="FFFFFF"/>
                </a:highlight>
                <a:sym typeface="+mn-ea"/>
              </a:rPr>
              <a:t>输出概率分布</a:t>
            </a:r>
            <a:endParaRPr lang="zh-CN" altLang="en-US" sz="2200" dirty="0">
              <a:solidFill>
                <a:srgbClr val="000000"/>
              </a:solidFill>
              <a:highlight>
                <a:srgbClr val="FFFFFF"/>
              </a:highlight>
            </a:endParaRPr>
          </a:p>
          <a:p>
            <a:r>
              <a:rPr lang="en-US" altLang="zh-CN" sz="2200" dirty="0">
                <a:solidFill>
                  <a:srgbClr val="008000"/>
                </a:solidFill>
                <a:highlight>
                  <a:srgbClr val="FFFFFF"/>
                </a:highlight>
                <a:sym typeface="+mn-ea"/>
              </a:rPr>
              <a:t># [[0.   0.02 0.98]]</a:t>
            </a:r>
            <a:endParaRPr lang="zh-CN" altLang="en-US" sz="2200" dirty="0"/>
          </a:p>
          <a:p>
            <a:endParaRPr lang="en-US" altLang="zh-CN" sz="220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9486</Words>
  <Application>WPS 演示</Application>
  <PresentationFormat>自定义</PresentationFormat>
  <Paragraphs>490</Paragraphs>
  <Slides>27</Slides>
  <Notes>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4" baseType="lpstr">
      <vt:lpstr>Arial</vt:lpstr>
      <vt:lpstr>宋体</vt:lpstr>
      <vt:lpstr>Wingdings</vt:lpstr>
      <vt:lpstr>黑体</vt:lpstr>
      <vt:lpstr>微软雅黑</vt:lpstr>
      <vt:lpstr>Arial Black</vt:lpstr>
      <vt:lpstr>Calibri</vt:lpstr>
      <vt:lpstr>Calibri</vt:lpstr>
      <vt:lpstr>Times New Roman</vt:lpstr>
      <vt:lpstr>等线</vt:lpstr>
      <vt:lpstr>Wingdings</vt:lpstr>
      <vt:lpstr>PingFang SC</vt:lpstr>
      <vt:lpstr>Helvetica Neue</vt:lpstr>
      <vt:lpstr>Arial Unicode MS</vt:lpstr>
      <vt:lpstr>Menk BudunTig</vt:lpstr>
      <vt:lpstr>2_Office 主题</vt:lpstr>
      <vt:lpstr>Equation.KSEE3</vt:lpstr>
      <vt:lpstr>使用scikit-learn构建机器学习模型</vt:lpstr>
      <vt:lpstr>目录</vt:lpstr>
      <vt:lpstr>PowerPoint 演示文稿</vt:lpstr>
      <vt:lpstr>1、贝叶斯分类</vt:lpstr>
      <vt:lpstr>PowerPoint 演示文稿</vt:lpstr>
      <vt:lpstr>PowerPoint 演示文稿</vt:lpstr>
      <vt:lpstr>PowerPoint 演示文稿</vt:lpstr>
      <vt:lpstr>2、贝叶斯分类简单应用</vt:lpstr>
      <vt:lpstr>2、贝叶斯分类简单应用</vt:lpstr>
      <vt:lpstr>4、鸢尾花数据集降维可视化及贝叶斯分类训练</vt:lpstr>
      <vt:lpstr>4、鸢尾花数据集降维可视化及贝叶斯分类训练</vt:lpstr>
      <vt:lpstr>5、朴素贝叶斯的应用场景</vt:lpstr>
      <vt:lpstr>目录</vt:lpstr>
      <vt:lpstr>1、决策树分类简介</vt:lpstr>
      <vt:lpstr>1、决策树分类简介</vt:lpstr>
      <vt:lpstr>1、决策树分类简介</vt:lpstr>
      <vt:lpstr>2、决策树分类实例</vt:lpstr>
      <vt:lpstr>PowerPoint 演示文稿</vt:lpstr>
      <vt:lpstr>PowerPoint 演示文稿</vt:lpstr>
      <vt:lpstr>PowerPoint 演示文稿</vt:lpstr>
      <vt:lpstr>目录</vt:lpstr>
      <vt:lpstr>PowerPoint 演示文稿</vt:lpstr>
      <vt:lpstr>PowerPoint 演示文稿</vt:lpstr>
      <vt:lpstr>1、聚类简介</vt:lpstr>
      <vt:lpstr>1、聚类简介</vt:lpstr>
      <vt:lpstr>1、聚类简介-K-Means注意事项</vt:lpstr>
      <vt:lpstr>2、鸢尾花聚类分析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498081096@qq.com</dc:creator>
  <cp:lastModifiedBy>Administrator</cp:lastModifiedBy>
  <cp:revision>185</cp:revision>
  <dcterms:created xsi:type="dcterms:W3CDTF">2018-01-08T07:09:00Z</dcterms:created>
  <dcterms:modified xsi:type="dcterms:W3CDTF">2024-06-13T10:43:42Z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y fmtid="{D5CDD505-2E9C-101B-9397-08002B2CF9AE}" pid="3" name="ICV">
    <vt:lpwstr>534BCCD4CDED45D48C4B8D83DCF9AA66_12</vt:lpwstr>
  </property>
</Properties>
</file>