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
      <p:font typeface="Tahom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Tahoma-bold.fntdata"/><Relationship Id="rId16" Type="http://schemas.openxmlformats.org/officeDocument/2006/relationships/slide" Target="slides/slide11.xml"/><Relationship Id="rId38" Type="http://schemas.openxmlformats.org/officeDocument/2006/relationships/font" Target="fonts/Tahom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and welcome to our presentation. Today we are going to discuss using Machine Learning and computer vision to detect breast cancer on a mammogram. This project is a part of the summer 2023 cohort of A.A.I. 501, Introduction to Artificial Intelligence, at the University of San Diego. Group 3 is comprised of Ahmed Ahmed, Mike Moll, and Lisa Vo.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fa7e41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fa7e41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In the tabular data, the explanatory variables are breast density, left or right breast, image view, abnormality id, mass shape, mass margins, assessment, and subtlety. The target variable is pathology with the following classification labels: BENIGN, MALIGNANT, BENIGN WITHOUT CALLBACK.</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7fa7e41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7fa7e41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combined tabular data was split into x train, x test, y train, y test using scikit-learn’s train_test_split function with the test size being 20% of the total combined data. A Support Vector Classification (SVC) object was created using scikit-learn’s s.v.m. module, where it was used to fit the x train data and y train data. The classifier </a:t>
            </a:r>
            <a:r>
              <a:rPr lang="en" sz="1200">
                <a:solidFill>
                  <a:schemeClr val="dk1"/>
                </a:solidFill>
                <a:latin typeface="Tahoma"/>
                <a:ea typeface="Tahoma"/>
                <a:cs typeface="Tahoma"/>
                <a:sym typeface="Tahoma"/>
              </a:rPr>
              <a:t>predicted</a:t>
            </a:r>
            <a:r>
              <a:rPr lang="en" sz="1200">
                <a:solidFill>
                  <a:schemeClr val="dk1"/>
                </a:solidFill>
                <a:latin typeface="Tahoma"/>
                <a:ea typeface="Tahoma"/>
                <a:cs typeface="Tahoma"/>
                <a:sym typeface="Tahoma"/>
              </a:rPr>
              <a:t> the data points in the x test data. An accuracy score was calculated from the predictions and y test data. The predictions and accuracy score calculations were repeated one thousand times to create a score distribution.</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f0fc31a4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f0fc31a4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Here is the distribution of 1000 accuracy scores.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7fa7e41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7fa7e41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From a list of one thousand accuracy scores, the calculated mean score was approximately 0.78 with a standard deviation of 0.02, as shown in the histogram. The median was 0.78. The minimum accuracy score that was reached was approximately 0.71, while the maximum accuracy score was 0.84.</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0fc31a4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f0fc31a4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a:t>
            </a:r>
            <a:r>
              <a:rPr lang="en">
                <a:solidFill>
                  <a:schemeClr val="dk1"/>
                </a:solidFill>
              </a:rPr>
              <a:t>let's</a:t>
            </a:r>
            <a:r>
              <a:rPr lang="en">
                <a:solidFill>
                  <a:schemeClr val="dk1"/>
                </a:solidFill>
              </a:rPr>
              <a:t> discuss Convolutional Neural Networks.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7fa7e41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7fa7e41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DICOM medical images of ROI masked images were converted from DICOM format to to JPG format for both training, Validation, and test datasets. The images are sourced from directories defined by the metadata and are written to train or test folders based on pathology attributes.</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7fa7e41f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7fa7e41f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CNN was applied to recognize patterns and structures within the mammogram images and was built using TensorFlow's Keras API.Several layers, including convolutional layers, pooling layers, and fully connected layers, were used in the architecture, which was fine-tuned through various iterations. The layers of the model are as outlined in the slide </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807f2c6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807f2c6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a:solidFill>
                  <a:schemeClr val="dk1"/>
                </a:solidFill>
                <a:latin typeface="Tahoma"/>
                <a:ea typeface="Tahoma"/>
                <a:cs typeface="Tahoma"/>
                <a:sym typeface="Tahoma"/>
              </a:rPr>
              <a:t>The model is then compiled with the Adam optimizer, a categorical cross-entropy loss function, and is set to evaluate its performance based on accuracy.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7fa7e41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7fa7e41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depicted in the graph, </a:t>
            </a:r>
            <a:r>
              <a:rPr lang="en" sz="1200">
                <a:solidFill>
                  <a:schemeClr val="dk1"/>
                </a:solidFill>
                <a:latin typeface="Tahoma"/>
                <a:ea typeface="Tahoma"/>
                <a:cs typeface="Tahoma"/>
                <a:sym typeface="Tahoma"/>
              </a:rPr>
              <a:t>In the training set, the model started with a 29.41% accuracy and improved to 76.47% by the 10th epoch. Loss decreased from 1.4259 in the 1st epoch to 0.5666 in the 10th epoch. In the validation set: accuracy began at 20.00% and peaked at 90.00% by the end of the 10th epoch. Loss reduced from 1.3224 in the 1st epoch to 0.5596 by the 10th epoch.</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 </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model is showing promising performance, with the validation accuracy reaching 90.00%. There are fluctuations in validation metrics across epochs, potentially due to a small validation set. Several images couldn't be loaded, suggesting data-related issues that need addressing.</a:t>
            </a:r>
            <a:endParaRPr sz="1200">
              <a:solidFill>
                <a:schemeClr val="dk1"/>
              </a:solidFill>
              <a:latin typeface="Tahoma"/>
              <a:ea typeface="Tahoma"/>
              <a:cs typeface="Tahoma"/>
              <a:sym typeface="Tahoma"/>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807f2c6c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807f2c6c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model could not perform the prediction process. This could be related to incorrect loading or labeling of the images from the directory. There's a possibility that the model consistently predicts the same class for all images due to poor training or issues with the training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f0fc31a4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f0fc31a4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discuss the project background, the goal of the project, the dataset we used, the training methods we used, including Support Vector Machines and Convolutional Neural Networks, compare the two algorithms, and discuss future research as well as possible implications.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7fa7e41f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7fa7e41f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 Results are still in progress and will be updated.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f0fc31a4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f0fc31a4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we will discuss future research and implications.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f0fc31a4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f0fc31a4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It is important to note that this project is for an </a:t>
            </a:r>
            <a:r>
              <a:rPr lang="en">
                <a:solidFill>
                  <a:schemeClr val="dk1"/>
                </a:solidFill>
              </a:rPr>
              <a:t>Introduction</a:t>
            </a:r>
            <a:r>
              <a:rPr lang="en">
                <a:solidFill>
                  <a:schemeClr val="dk1"/>
                </a:solidFill>
              </a:rPr>
              <a:t> to Artificial Intelligence class. We acknowledge that the results of this project are nowhere near the quality needed for real world medical applications, this was an important first step in our journey to understanding Artificial Intelligence and how to use it.  We gained a deeper understanding of computer vision and machine learning concepts, applied the concepts we learned at a deeper level than the course content covered, and we were able to expand our technical skills.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f0fc31a4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f0fc31a4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where we will add potential improvements in the project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7fa7e41f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7fa7e41f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a:t>
            </a:r>
            <a:r>
              <a:rPr lang="en"/>
              <a:t>you</a:t>
            </a:r>
            <a:r>
              <a:rPr lang="en"/>
              <a:t> for watching our presentation! We would like to thank Dr Andrew Van Benschoten for his guidance </a:t>
            </a:r>
            <a:r>
              <a:rPr lang="en"/>
              <a:t>throughout</a:t>
            </a:r>
            <a:r>
              <a:rPr lang="en"/>
              <a:t> this course and this project.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f0fc31a4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f0fc31a4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a:t>
            </a:r>
            <a:r>
              <a:rPr lang="en">
                <a:solidFill>
                  <a:schemeClr val="dk1"/>
                </a:solidFill>
              </a:rPr>
              <a:t> start with a little background on breast cancer and the impact it has on millions of women and their families.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f0fc31a4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f0fc31a4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According to the American Cancer Society, breast cancer is expected to be diagnosed in nearly 300,000 individuals in 2023, making it a significant health concern. Tragically, this year alone, almost 44,000 women are projected to succumb to this disease.</a:t>
            </a:r>
            <a:endParaRPr/>
          </a:p>
          <a:p>
            <a:pPr indent="0" lvl="0" marL="0" rtl="0" algn="l">
              <a:spcBef>
                <a:spcPts val="0"/>
              </a:spcBef>
              <a:spcAft>
                <a:spcPts val="0"/>
              </a:spcAft>
              <a:buClr>
                <a:schemeClr val="dk1"/>
              </a:buClr>
              <a:buSzPts val="1100"/>
              <a:buFont typeface="Arial"/>
              <a:buNone/>
            </a:pPr>
            <a:r>
              <a:rPr lang="en"/>
              <a:t>Breast cancer stands as the second most common cancer among women, falling only behind skin cancer. It predominantly affects middle-aged women, with the median age of diagnosis being 62. This signifies that half of the women diagnosed with breast cancer are 62 or younger.</a:t>
            </a:r>
            <a:endParaRPr/>
          </a:p>
          <a:p>
            <a:pPr indent="0" lvl="0" marL="0" rtl="0" algn="l">
              <a:spcBef>
                <a:spcPts val="0"/>
              </a:spcBef>
              <a:spcAft>
                <a:spcPts val="0"/>
              </a:spcAft>
              <a:buClr>
                <a:schemeClr val="dk1"/>
              </a:buClr>
              <a:buSzPts val="1100"/>
              <a:buFont typeface="Arial"/>
              <a:buNone/>
            </a:pPr>
            <a:r>
              <a:rPr lang="en"/>
              <a:t>The lifetime risk for women is alarming; they face about a 13% chance of being diagnosed with this form of cancer, equating to 1 in 8 women. Encouragingly, however, breast cancer death rates have declined by 43 percent since 1989. Much of this reduction can be attributed to early detection, a result of widespread and regular mammogram screenings. These figures underscore the importance of continued vigilance and preventative measures in combating one of the most common and lethal diseases afflicting women today.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f0fc31a4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f0fc31a4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purpose of this project is to develop and compare two distinct methods for predicting breast cancer in patients. The first approach will utilize Support Vector Machines (SVM), trained on structured tabular data containing patient medical histories, laboratory results, and other relevant information. The second approach will implement Convolutional Neural Networks (CNN), designed to analyze patient mammograms, which provide visual insights into potential cancerous growths. The ultimate goal is to compare the predictive accuracy of these two algorithms, identifying their respective strengths and weaknesses, and determining which method offers the most reliable and efficient prediction.</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0fc31a4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0fc31a4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would </a:t>
            </a:r>
            <a:r>
              <a:rPr lang="en"/>
              <a:t> like to introduce you to the core of our research, the dataset we've used for our analysis. It originates from CBIS-DDSM, an acronym that stands for the Curated Breast Imaging Subset of DDSM.</a:t>
            </a:r>
            <a:endParaRPr/>
          </a:p>
          <a:p>
            <a:pPr indent="0" lvl="0" marL="0" rtl="0" algn="l">
              <a:spcBef>
                <a:spcPts val="0"/>
              </a:spcBef>
              <a:spcAft>
                <a:spcPts val="0"/>
              </a:spcAft>
              <a:buClr>
                <a:schemeClr val="dk1"/>
              </a:buClr>
              <a:buSzPts val="1100"/>
              <a:buFont typeface="Arial"/>
              <a:buNone/>
            </a:pPr>
            <a:r>
              <a:rPr lang="en"/>
              <a:t>So what exactly is CBIS-DDSM? It's an updated and standardized version of the well-known Digital Database for Screening Mammography, or DDSM, a comprehensive collection of mammographic images used across the world for breast cancer research.</a:t>
            </a:r>
            <a:endParaRPr/>
          </a:p>
          <a:p>
            <a:pPr indent="0" lvl="0" marL="0" rtl="0" algn="l">
              <a:spcBef>
                <a:spcPts val="0"/>
              </a:spcBef>
              <a:spcAft>
                <a:spcPts val="0"/>
              </a:spcAft>
              <a:buClr>
                <a:schemeClr val="dk1"/>
              </a:buClr>
              <a:buSzPts val="1100"/>
              <a:buFont typeface="Arial"/>
              <a:buNone/>
            </a:pPr>
            <a:r>
              <a:rPr lang="en"/>
              <a:t>The uniqueness of CBIS-DDSM lies in its curation and standardization, ensuring that the data is consistent, accurate, and tailored to specific research needs.</a:t>
            </a:r>
            <a:endParaRPr/>
          </a:p>
          <a:p>
            <a:pPr indent="0" lvl="0" marL="0" rtl="0" algn="l">
              <a:spcBef>
                <a:spcPts val="0"/>
              </a:spcBef>
              <a:spcAft>
                <a:spcPts val="0"/>
              </a:spcAft>
              <a:buClr>
                <a:schemeClr val="dk1"/>
              </a:buClr>
              <a:buSzPts val="1100"/>
              <a:buFont typeface="Arial"/>
              <a:buNone/>
            </a:pPr>
            <a:r>
              <a:rPr lang="en"/>
              <a:t>Now, here's where our methodology comes into play. We've divided this dataset into two main parts: a training set and a testing set. This division was guided by the BIRADS category, a standardized system to evaluate the images. Specifically, we allocated 20% of the cases for testing and the remaining 80% for training. It's important to note that this split was carried out separately for all mass cases and all calcification cases, allowing for a more refined and targeted analysis.</a:t>
            </a:r>
            <a:endParaRPr/>
          </a:p>
          <a:p>
            <a:pPr indent="0" lvl="0" marL="0" rtl="0" algn="l">
              <a:spcBef>
                <a:spcPts val="0"/>
              </a:spcBef>
              <a:spcAft>
                <a:spcPts val="0"/>
              </a:spcAft>
              <a:buClr>
                <a:schemeClr val="dk1"/>
              </a:buClr>
              <a:buSzPts val="1100"/>
              <a:buFont typeface="Arial"/>
              <a:buNone/>
            </a:pPr>
            <a:r>
              <a:rPr lang="en"/>
              <a:t>By employing CBIS-DDSM and adopting this strategic split in our data, we align ourselves with cutting-edge practices in the field of breast cancer detection. It ensures that our research is built on a solid foundation, one that allows us to work towards better understanding and potentially more effective interventions in breast cancer treatment.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f0fc31a4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f0fc31a4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Firstly, we've embarked on an exploration that brings together a combination of different, yet interconnected fields. We're working at the intersection of machine learning, deep learning, and computer vision concepts. These aren't separate silos; they blend together, forming a robust framework that allows us to tackle complex problems with innovative solutions.</a:t>
            </a:r>
            <a:endParaRPr/>
          </a:p>
          <a:p>
            <a:pPr indent="0" lvl="0" marL="0" rtl="0" algn="l">
              <a:spcBef>
                <a:spcPts val="0"/>
              </a:spcBef>
              <a:spcAft>
                <a:spcPts val="0"/>
              </a:spcAft>
              <a:buClr>
                <a:schemeClr val="dk1"/>
              </a:buClr>
              <a:buSzPts val="1100"/>
              <a:buFont typeface="Arial"/>
              <a:buNone/>
            </a:pPr>
            <a:r>
              <a:rPr lang="en"/>
              <a:t>But what makes our experiment truly fascinating is our approach to classification. We're not settling for a one-size-fits-all method. Instead, we're diving into a comparison of two distinctly different approaches, utilizing two different types of datasets.</a:t>
            </a:r>
            <a:endParaRPr/>
          </a:p>
          <a:p>
            <a:pPr indent="0" lvl="0" marL="0" rtl="0" algn="l">
              <a:spcBef>
                <a:spcPts val="0"/>
              </a:spcBef>
              <a:spcAft>
                <a:spcPts val="0"/>
              </a:spcAft>
              <a:buClr>
                <a:schemeClr val="dk1"/>
              </a:buClr>
              <a:buSzPts val="1100"/>
              <a:buFont typeface="Arial"/>
              <a:buNone/>
            </a:pPr>
            <a:r>
              <a:rPr lang="en"/>
              <a:t>On one hand, we have image data, rich in visual details and complexity. On the other, we have structured tabular data, offering a different kind of insight. By juxtaposing these, we are not just learning how to use these methods; we're actively exploring which methods may be most effective under different circumstances.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f0fc31a4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f0fc31a4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lets discuss the support </a:t>
            </a:r>
            <a:r>
              <a:rPr lang="en">
                <a:solidFill>
                  <a:schemeClr val="dk1"/>
                </a:solidFill>
              </a:rPr>
              <a:t>vector</a:t>
            </a:r>
            <a:r>
              <a:rPr lang="en">
                <a:solidFill>
                  <a:schemeClr val="dk1"/>
                </a:solidFill>
              </a:rPr>
              <a:t> machine algorithm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f0fc31a4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f0fc31a4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After combining the training and test data, unneeded columns were removed. This is because these features were more closely aligned to metadata than as determinants in breast cancer diagnosis. The values for abnormality type, in particular, were all “mass”, which is a given for the data that was being used, so this column was excluded.</a:t>
            </a:r>
            <a:endParaRPr sz="1200">
              <a:solidFill>
                <a:schemeClr val="dk1"/>
              </a:solidFill>
              <a:latin typeface="Tahoma"/>
              <a:ea typeface="Tahoma"/>
              <a:cs typeface="Tahoma"/>
              <a:sym typeface="Tahoma"/>
            </a:endParaRPr>
          </a:p>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Rows with not-a-number (NaN) values were replaced with the mode of the feature that was associated with that NaN cell. After validating that there were no more NaN values in the data, one-hot encoding was applied to the categorical variables, which are left or right breast, image view, abnormality id, mass shape, mass margins. This encoding converts each categorical variable into a format that the model can train upon to improve prediction accuracy.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907050"/>
            <a:ext cx="7864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3480"/>
          </a:p>
          <a:p>
            <a:pPr indent="0" lvl="0" marL="0" rtl="0" algn="l">
              <a:spcBef>
                <a:spcPts val="0"/>
              </a:spcBef>
              <a:spcAft>
                <a:spcPts val="0"/>
              </a:spcAft>
              <a:buSzPts val="990"/>
              <a:buNone/>
            </a:pPr>
            <a:r>
              <a:rPr lang="en" sz="3380"/>
              <a:t>Using Machine Learning and Computer Vision to Detect Breast Cancer</a:t>
            </a:r>
            <a:endParaRPr sz="3380"/>
          </a:p>
        </p:txBody>
      </p:sp>
      <p:sp>
        <p:nvSpPr>
          <p:cNvPr id="87" name="Google Shape;87;p13"/>
          <p:cNvSpPr txBox="1"/>
          <p:nvPr>
            <p:ph idx="1" type="subTitle"/>
          </p:nvPr>
        </p:nvSpPr>
        <p:spPr>
          <a:xfrm>
            <a:off x="727952" y="3592575"/>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 sz="2000"/>
              <a:t>Group 3:</a:t>
            </a:r>
            <a:endParaRPr b="1" sz="2000"/>
          </a:p>
          <a:p>
            <a:pPr indent="0" lvl="0" marL="0" rtl="0" algn="l">
              <a:lnSpc>
                <a:spcPct val="80000"/>
              </a:lnSpc>
              <a:spcBef>
                <a:spcPts val="0"/>
              </a:spcBef>
              <a:spcAft>
                <a:spcPts val="0"/>
              </a:spcAft>
              <a:buSzPts val="605"/>
              <a:buNone/>
            </a:pPr>
            <a:r>
              <a:rPr lang="en" sz="2000"/>
              <a:t>Ahmed Ahmed</a:t>
            </a:r>
            <a:endParaRPr sz="2000"/>
          </a:p>
          <a:p>
            <a:pPr indent="0" lvl="0" marL="0" rtl="0" algn="l">
              <a:lnSpc>
                <a:spcPct val="80000"/>
              </a:lnSpc>
              <a:spcBef>
                <a:spcPts val="0"/>
              </a:spcBef>
              <a:spcAft>
                <a:spcPts val="0"/>
              </a:spcAft>
              <a:buSzPts val="605"/>
              <a:buNone/>
            </a:pPr>
            <a:r>
              <a:rPr lang="en" sz="2000"/>
              <a:t>Mike Moll</a:t>
            </a:r>
            <a:endParaRPr sz="2000"/>
          </a:p>
          <a:p>
            <a:pPr indent="0" lvl="0" marL="0" rtl="0" algn="l">
              <a:lnSpc>
                <a:spcPct val="80000"/>
              </a:lnSpc>
              <a:spcBef>
                <a:spcPts val="0"/>
              </a:spcBef>
              <a:spcAft>
                <a:spcPts val="0"/>
              </a:spcAft>
              <a:buSzPts val="605"/>
              <a:buNone/>
            </a:pPr>
            <a:r>
              <a:rPr lang="en" sz="2000"/>
              <a:t>Lisa Vo</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139" name="Google Shape;13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Target variable</a:t>
            </a:r>
            <a:endParaRPr b="1" sz="1800"/>
          </a:p>
          <a:p>
            <a:pPr indent="-342900" lvl="1" marL="914400" rtl="0" algn="l">
              <a:spcBef>
                <a:spcPts val="0"/>
              </a:spcBef>
              <a:spcAft>
                <a:spcPts val="0"/>
              </a:spcAft>
              <a:buClr>
                <a:srgbClr val="000000"/>
              </a:buClr>
              <a:buSzPts val="1800"/>
              <a:buChar char="○"/>
            </a:pPr>
            <a:r>
              <a:rPr lang="en" sz="1800">
                <a:solidFill>
                  <a:srgbClr val="000000"/>
                </a:solidFill>
              </a:rPr>
              <a:t>pathology: “BENIGN”, “MALIGNANT”, “BENIGN_WITHOUT_CALLBACK”</a:t>
            </a:r>
            <a:endParaRPr sz="1800">
              <a:solidFill>
                <a:srgbClr val="000000"/>
              </a:solidFill>
            </a:endParaRPr>
          </a:p>
          <a:p>
            <a:pPr indent="-342900" lvl="0" marL="457200" rtl="0" algn="l">
              <a:spcBef>
                <a:spcPts val="0"/>
              </a:spcBef>
              <a:spcAft>
                <a:spcPts val="0"/>
              </a:spcAft>
              <a:buSzPts val="1800"/>
              <a:buChar char="●"/>
            </a:pPr>
            <a:r>
              <a:rPr b="1" lang="en" sz="1800"/>
              <a:t>Explanatory variables:</a:t>
            </a:r>
            <a:endParaRPr b="1" sz="1800"/>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breast density, left or right breast, image view, abnormality id, mass shape, mass margins, assessment, and subtlety</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45" name="Google Shape;14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sz="1800"/>
              <a:t>x_train, x_test, y_train, y_test was created from scikit-learn’s train_test_split with test size of 0.20</a:t>
            </a:r>
            <a:endParaRPr sz="1800"/>
          </a:p>
          <a:p>
            <a:pPr indent="-342900" lvl="0" marL="457200" rtl="0" algn="l">
              <a:spcBef>
                <a:spcPts val="0"/>
              </a:spcBef>
              <a:spcAft>
                <a:spcPts val="0"/>
              </a:spcAft>
              <a:buSzPts val="1800"/>
              <a:buAutoNum type="arabicPeriod"/>
            </a:pPr>
            <a:r>
              <a:rPr lang="en" sz="1800"/>
              <a:t>Support Vector Classification (SVC) object used to predict the data points</a:t>
            </a:r>
            <a:endParaRPr sz="1800"/>
          </a:p>
          <a:p>
            <a:pPr indent="-342900" lvl="0" marL="457200" rtl="0" algn="l">
              <a:spcBef>
                <a:spcPts val="0"/>
              </a:spcBef>
              <a:spcAft>
                <a:spcPts val="0"/>
              </a:spcAft>
              <a:buSzPts val="1800"/>
              <a:buAutoNum type="arabicPeriod"/>
            </a:pPr>
            <a:r>
              <a:rPr lang="en" sz="1800"/>
              <a:t>Accuracy scores were calculated from the  predictions and y_test data</a:t>
            </a:r>
            <a:endParaRPr sz="1800"/>
          </a:p>
          <a:p>
            <a:pPr indent="-342900" lvl="0" marL="457200" rtl="0" algn="l">
              <a:spcBef>
                <a:spcPts val="0"/>
              </a:spcBef>
              <a:spcAft>
                <a:spcPts val="0"/>
              </a:spcAft>
              <a:buSzPts val="1800"/>
              <a:buAutoNum type="arabicPeriod"/>
            </a:pPr>
            <a:r>
              <a:rPr lang="en" sz="1800"/>
              <a:t>Predictions and accuracy scores calculated 1000 times for score distribution</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&amp; Results (1/2)</a:t>
            </a:r>
            <a:endParaRPr/>
          </a:p>
        </p:txBody>
      </p:sp>
      <p:sp>
        <p:nvSpPr>
          <p:cNvPr id="151" name="Google Shape;151;p2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4"/>
          <p:cNvPicPr preferRelativeResize="0"/>
          <p:nvPr/>
        </p:nvPicPr>
        <p:blipFill rotWithShape="1">
          <a:blip r:embed="rId3">
            <a:alphaModFix/>
          </a:blip>
          <a:srcRect b="0" l="0" r="1623" t="0"/>
          <a:stretch/>
        </p:blipFill>
        <p:spPr>
          <a:xfrm>
            <a:off x="4789950" y="1141775"/>
            <a:ext cx="4142950" cy="3291200"/>
          </a:xfrm>
          <a:prstGeom prst="rect">
            <a:avLst/>
          </a:prstGeom>
          <a:noFill/>
          <a:ln>
            <a:noFill/>
          </a:ln>
        </p:spPr>
      </p:pic>
      <p:sp>
        <p:nvSpPr>
          <p:cNvPr id="153" name="Google Shape;153;p2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Histogram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&amp; Results (2/2)</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Mean accuracy score = 0.78</a:t>
            </a:r>
            <a:endParaRPr sz="2000"/>
          </a:p>
          <a:p>
            <a:pPr indent="-355600" lvl="0" marL="457200" rtl="0" algn="l">
              <a:spcBef>
                <a:spcPts val="0"/>
              </a:spcBef>
              <a:spcAft>
                <a:spcPts val="0"/>
              </a:spcAft>
              <a:buSzPts val="2000"/>
              <a:buAutoNum type="arabicPeriod"/>
            </a:pPr>
            <a:r>
              <a:rPr lang="en" sz="2000"/>
              <a:t>Standard deviation = 0.02</a:t>
            </a:r>
            <a:endParaRPr sz="2000"/>
          </a:p>
          <a:p>
            <a:pPr indent="-355600" lvl="0" marL="457200" rtl="0" algn="l">
              <a:spcBef>
                <a:spcPts val="0"/>
              </a:spcBef>
              <a:spcAft>
                <a:spcPts val="0"/>
              </a:spcAft>
              <a:buSzPts val="2000"/>
              <a:buAutoNum type="arabicPeriod"/>
            </a:pPr>
            <a:r>
              <a:rPr lang="en" sz="2000"/>
              <a:t>Median = 0.78</a:t>
            </a:r>
            <a:endParaRPr sz="2000"/>
          </a:p>
          <a:p>
            <a:pPr indent="-355600" lvl="0" marL="457200" rtl="0" algn="l">
              <a:spcBef>
                <a:spcPts val="0"/>
              </a:spcBef>
              <a:spcAft>
                <a:spcPts val="0"/>
              </a:spcAft>
              <a:buSzPts val="2000"/>
              <a:buAutoNum type="arabicPeriod"/>
            </a:pPr>
            <a:r>
              <a:rPr lang="en" sz="2000"/>
              <a:t>Minimum accuracy score reached = 0.71</a:t>
            </a:r>
            <a:endParaRPr sz="2000"/>
          </a:p>
          <a:p>
            <a:pPr indent="-355600" lvl="0" marL="457200" rtl="0" algn="l">
              <a:spcBef>
                <a:spcPts val="0"/>
              </a:spcBef>
              <a:spcAft>
                <a:spcPts val="0"/>
              </a:spcAft>
              <a:buSzPts val="2000"/>
              <a:buAutoNum type="arabicPeriod"/>
            </a:pPr>
            <a:r>
              <a:rPr lang="en" sz="2000"/>
              <a:t>Maximum accuracy score reached = 0.84</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Convolutional Neural Network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a:t>
            </a:r>
            <a:r>
              <a:rPr lang="en"/>
              <a:t>Pre-Processing</a:t>
            </a:r>
            <a:endParaRPr/>
          </a:p>
        </p:txBody>
      </p:sp>
      <p:sp>
        <p:nvSpPr>
          <p:cNvPr id="170" name="Google Shape;17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AutoNum type="arabicPeriod"/>
            </a:pPr>
            <a:r>
              <a:rPr lang="en" sz="1800"/>
              <a:t>Conversion of DICOM images to jpg</a:t>
            </a:r>
            <a:endParaRPr sz="1800"/>
          </a:p>
          <a:p>
            <a:pPr indent="-334327" lvl="0" marL="457200" rtl="0" algn="l">
              <a:spcBef>
                <a:spcPts val="0"/>
              </a:spcBef>
              <a:spcAft>
                <a:spcPts val="0"/>
              </a:spcAft>
              <a:buSzPct val="100000"/>
              <a:buAutoNum type="arabicPeriod"/>
            </a:pPr>
            <a:r>
              <a:rPr lang="en" sz="1800"/>
              <a:t>Three directories of labeled images ( Training, Validation, and Test)</a:t>
            </a:r>
            <a:endParaRPr sz="1800"/>
          </a:p>
          <a:p>
            <a:pPr indent="-334327" lvl="0" marL="457200" rtl="0" algn="l">
              <a:spcBef>
                <a:spcPts val="0"/>
              </a:spcBef>
              <a:spcAft>
                <a:spcPts val="0"/>
              </a:spcAft>
              <a:buSzPct val="100000"/>
              <a:buAutoNum type="arabicPeriod"/>
            </a:pPr>
            <a:r>
              <a:rPr lang="en" sz="1800"/>
              <a:t>Each directory contains 3 subfolders of labelled jpg </a:t>
            </a:r>
            <a:r>
              <a:rPr lang="en" sz="1800"/>
              <a:t>images</a:t>
            </a:r>
            <a:r>
              <a:rPr lang="en" sz="1800"/>
              <a:t> (Benign, </a:t>
            </a:r>
            <a:r>
              <a:rPr lang="en" sz="1800"/>
              <a:t>malignant</a:t>
            </a:r>
            <a:r>
              <a:rPr lang="en" sz="1800"/>
              <a:t>, Benign call back )</a:t>
            </a:r>
            <a:endParaRPr sz="1800"/>
          </a:p>
          <a:p>
            <a:pPr indent="-334327" lvl="0" marL="457200" rtl="0" algn="l">
              <a:spcBef>
                <a:spcPts val="0"/>
              </a:spcBef>
              <a:spcAft>
                <a:spcPts val="0"/>
              </a:spcAft>
              <a:buSzPct val="100000"/>
              <a:buAutoNum type="arabicPeriod"/>
            </a:pPr>
            <a:r>
              <a:rPr lang="en" sz="1800"/>
              <a:t>Image size  = 128/ 128</a:t>
            </a:r>
            <a:endParaRPr sz="1800"/>
          </a:p>
          <a:p>
            <a:pPr indent="-334327" lvl="0" marL="457200" rtl="0" algn="l">
              <a:spcBef>
                <a:spcPts val="0"/>
              </a:spcBef>
              <a:spcAft>
                <a:spcPts val="0"/>
              </a:spcAft>
              <a:buSzPct val="100000"/>
              <a:buAutoNum type="arabicPeriod"/>
            </a:pPr>
            <a:r>
              <a:rPr lang="en" sz="1800"/>
              <a:t>Class labels = ['BENIGN', 'MALIGNANT', 'BENIGN_WITHOUT_CALLBACK']</a:t>
            </a:r>
            <a:endParaRPr sz="1800"/>
          </a:p>
          <a:p>
            <a:pPr indent="0" lvl="0" marL="0" rtl="0" algn="l">
              <a:spcBef>
                <a:spcPts val="0"/>
              </a:spcBef>
              <a:spcAft>
                <a:spcPts val="120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a:t>
            </a:r>
            <a:endParaRPr/>
          </a:p>
        </p:txBody>
      </p:sp>
      <p:sp>
        <p:nvSpPr>
          <p:cNvPr id="176" name="Google Shape;176;p28"/>
          <p:cNvSpPr txBox="1"/>
          <p:nvPr>
            <p:ph idx="1" type="body"/>
          </p:nvPr>
        </p:nvSpPr>
        <p:spPr>
          <a:xfrm>
            <a:off x="639475" y="1779100"/>
            <a:ext cx="7688700" cy="249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175">
                <a:solidFill>
                  <a:srgbClr val="000000"/>
                </a:solidFill>
                <a:latin typeface="Tahoma"/>
                <a:ea typeface="Tahoma"/>
                <a:cs typeface="Tahoma"/>
                <a:sym typeface="Tahoma"/>
              </a:rPr>
              <a:t>1-</a:t>
            </a:r>
            <a:r>
              <a:rPr lang="en" sz="1075">
                <a:solidFill>
                  <a:srgbClr val="000000"/>
                </a:solidFill>
                <a:latin typeface="Times New Roman"/>
                <a:ea typeface="Times New Roman"/>
                <a:cs typeface="Times New Roman"/>
                <a:sym typeface="Times New Roman"/>
              </a:rPr>
              <a:t>     </a:t>
            </a:r>
            <a:r>
              <a:rPr lang="en" sz="1175">
                <a:solidFill>
                  <a:srgbClr val="000000"/>
                </a:solidFill>
                <a:latin typeface="Tahoma"/>
                <a:ea typeface="Tahoma"/>
                <a:cs typeface="Tahoma"/>
                <a:sym typeface="Tahoma"/>
              </a:rPr>
              <a:t>Input Image:</a:t>
            </a:r>
            <a:endParaRPr sz="11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175">
                <a:solidFill>
                  <a:srgbClr val="000000"/>
                </a:solidFill>
                <a:latin typeface="Tahoma"/>
                <a:ea typeface="Tahoma"/>
                <a:cs typeface="Tahoma"/>
                <a:sym typeface="Tahoma"/>
              </a:rPr>
              <a:t>·</a:t>
            </a:r>
            <a:r>
              <a:rPr lang="en" sz="1075">
                <a:solidFill>
                  <a:srgbClr val="000000"/>
                </a:solidFill>
                <a:latin typeface="Times New Roman"/>
                <a:ea typeface="Times New Roman"/>
                <a:cs typeface="Times New Roman"/>
                <a:sym typeface="Times New Roman"/>
              </a:rPr>
              <a:t>       </a:t>
            </a:r>
            <a:r>
              <a:rPr lang="en" sz="1175">
                <a:solidFill>
                  <a:srgbClr val="000000"/>
                </a:solidFill>
                <a:latin typeface="Tahoma"/>
                <a:ea typeface="Tahoma"/>
                <a:cs typeface="Tahoma"/>
                <a:sym typeface="Tahoma"/>
              </a:rPr>
              <a:t>Dimensions: 128x128 pixels</a:t>
            </a:r>
            <a:endParaRPr sz="11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175">
                <a:solidFill>
                  <a:srgbClr val="000000"/>
                </a:solidFill>
                <a:latin typeface="Tahoma"/>
                <a:ea typeface="Tahoma"/>
                <a:cs typeface="Tahoma"/>
                <a:sym typeface="Tahoma"/>
              </a:rPr>
              <a:t>·</a:t>
            </a:r>
            <a:r>
              <a:rPr lang="en" sz="1075">
                <a:solidFill>
                  <a:srgbClr val="000000"/>
                </a:solidFill>
                <a:latin typeface="Times New Roman"/>
                <a:ea typeface="Times New Roman"/>
                <a:cs typeface="Times New Roman"/>
                <a:sym typeface="Times New Roman"/>
              </a:rPr>
              <a:t>       </a:t>
            </a:r>
            <a:r>
              <a:rPr lang="en" sz="1175">
                <a:solidFill>
                  <a:srgbClr val="000000"/>
                </a:solidFill>
                <a:latin typeface="Tahoma"/>
                <a:ea typeface="Tahoma"/>
                <a:cs typeface="Tahoma"/>
                <a:sym typeface="Tahoma"/>
              </a:rPr>
              <a:t>Channels: 3 (RGB)</a:t>
            </a:r>
            <a:endParaRPr sz="11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175">
                <a:solidFill>
                  <a:srgbClr val="000000"/>
                </a:solidFill>
                <a:latin typeface="Tahoma"/>
                <a:ea typeface="Tahoma"/>
                <a:cs typeface="Tahoma"/>
                <a:sym typeface="Tahoma"/>
              </a:rPr>
              <a:t>2-</a:t>
            </a:r>
            <a:r>
              <a:rPr lang="en" sz="1075">
                <a:solidFill>
                  <a:srgbClr val="000000"/>
                </a:solidFill>
                <a:latin typeface="Times New Roman"/>
                <a:ea typeface="Times New Roman"/>
                <a:cs typeface="Times New Roman"/>
                <a:sym typeface="Times New Roman"/>
              </a:rPr>
              <a:t>     </a:t>
            </a:r>
            <a:r>
              <a:rPr lang="en" sz="1175">
                <a:solidFill>
                  <a:srgbClr val="000000"/>
                </a:solidFill>
                <a:latin typeface="Tahoma"/>
                <a:ea typeface="Tahoma"/>
                <a:cs typeface="Tahoma"/>
                <a:sym typeface="Tahoma"/>
              </a:rPr>
              <a:t>Layers:</a:t>
            </a:r>
            <a:endParaRPr sz="11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175">
                <a:solidFill>
                  <a:srgbClr val="000000"/>
                </a:solidFill>
                <a:latin typeface="Tahoma"/>
                <a:ea typeface="Tahoma"/>
                <a:cs typeface="Tahoma"/>
                <a:sym typeface="Tahoma"/>
              </a:rPr>
              <a:t>·</a:t>
            </a:r>
            <a:r>
              <a:rPr lang="en" sz="1075">
                <a:solidFill>
                  <a:srgbClr val="000000"/>
                </a:solidFill>
                <a:latin typeface="Times New Roman"/>
                <a:ea typeface="Times New Roman"/>
                <a:cs typeface="Times New Roman"/>
                <a:sym typeface="Times New Roman"/>
              </a:rPr>
              <a:t>       </a:t>
            </a:r>
            <a:r>
              <a:rPr lang="en" sz="1175">
                <a:solidFill>
                  <a:srgbClr val="000000"/>
                </a:solidFill>
                <a:latin typeface="Tahoma"/>
                <a:ea typeface="Tahoma"/>
                <a:cs typeface="Tahoma"/>
                <a:sym typeface="Tahoma"/>
              </a:rPr>
              <a:t>Convolutional Layer: 32 filters of size 3x3 with ReLU activation.</a:t>
            </a:r>
            <a:endParaRPr sz="11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175">
                <a:solidFill>
                  <a:srgbClr val="000000"/>
                </a:solidFill>
                <a:latin typeface="Tahoma"/>
                <a:ea typeface="Tahoma"/>
                <a:cs typeface="Tahoma"/>
                <a:sym typeface="Tahoma"/>
              </a:rPr>
              <a:t>·</a:t>
            </a:r>
            <a:r>
              <a:rPr lang="en" sz="1075">
                <a:solidFill>
                  <a:srgbClr val="000000"/>
                </a:solidFill>
                <a:latin typeface="Times New Roman"/>
                <a:ea typeface="Times New Roman"/>
                <a:cs typeface="Times New Roman"/>
                <a:sym typeface="Times New Roman"/>
              </a:rPr>
              <a:t>       </a:t>
            </a:r>
            <a:r>
              <a:rPr lang="en" sz="1175">
                <a:solidFill>
                  <a:srgbClr val="000000"/>
                </a:solidFill>
                <a:latin typeface="Tahoma"/>
                <a:ea typeface="Tahoma"/>
                <a:cs typeface="Tahoma"/>
                <a:sym typeface="Tahoma"/>
              </a:rPr>
              <a:t>Max Pooling Layer: 2x2 pooling size.</a:t>
            </a:r>
            <a:endParaRPr sz="11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175">
                <a:solidFill>
                  <a:srgbClr val="000000"/>
                </a:solidFill>
                <a:latin typeface="Tahoma"/>
                <a:ea typeface="Tahoma"/>
                <a:cs typeface="Tahoma"/>
                <a:sym typeface="Tahoma"/>
              </a:rPr>
              <a:t>·</a:t>
            </a:r>
            <a:r>
              <a:rPr lang="en" sz="1075">
                <a:solidFill>
                  <a:srgbClr val="000000"/>
                </a:solidFill>
                <a:latin typeface="Times New Roman"/>
                <a:ea typeface="Times New Roman"/>
                <a:cs typeface="Times New Roman"/>
                <a:sym typeface="Times New Roman"/>
              </a:rPr>
              <a:t>       </a:t>
            </a:r>
            <a:r>
              <a:rPr lang="en" sz="1175">
                <a:solidFill>
                  <a:srgbClr val="000000"/>
                </a:solidFill>
                <a:latin typeface="Tahoma"/>
                <a:ea typeface="Tahoma"/>
                <a:cs typeface="Tahoma"/>
                <a:sym typeface="Tahoma"/>
              </a:rPr>
              <a:t>Convolutional Layer: 64 filters of size 3x3 with ReLU activation.</a:t>
            </a:r>
            <a:endParaRPr sz="11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t/>
            </a:r>
            <a:endParaRPr sz="13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a:t>
            </a:r>
            <a:endParaRPr/>
          </a:p>
          <a:p>
            <a:pPr indent="0" lvl="0" marL="0" rtl="0" algn="l">
              <a:spcBef>
                <a:spcPts val="0"/>
              </a:spcBef>
              <a:spcAft>
                <a:spcPts val="0"/>
              </a:spcAft>
              <a:buNone/>
            </a:pPr>
            <a:r>
              <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75">
                <a:solidFill>
                  <a:srgbClr val="000000"/>
                </a:solidFill>
                <a:latin typeface="Tahoma"/>
                <a:ea typeface="Tahoma"/>
                <a:cs typeface="Tahoma"/>
                <a:sym typeface="Tahoma"/>
              </a:rPr>
              <a:t>·</a:t>
            </a:r>
            <a:r>
              <a:rPr lang="en" sz="1175">
                <a:solidFill>
                  <a:srgbClr val="000000"/>
                </a:solidFill>
                <a:latin typeface="Times New Roman"/>
                <a:ea typeface="Times New Roman"/>
                <a:cs typeface="Times New Roman"/>
                <a:sym typeface="Times New Roman"/>
              </a:rPr>
              <a:t>       </a:t>
            </a:r>
            <a:r>
              <a:rPr lang="en" sz="1275">
                <a:solidFill>
                  <a:srgbClr val="000000"/>
                </a:solidFill>
                <a:latin typeface="Tahoma"/>
                <a:ea typeface="Tahoma"/>
                <a:cs typeface="Tahoma"/>
                <a:sym typeface="Tahoma"/>
              </a:rPr>
              <a:t>Max Pooling Layer: 2x2 pooling size.</a:t>
            </a:r>
            <a:endParaRPr sz="12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275">
                <a:solidFill>
                  <a:srgbClr val="000000"/>
                </a:solidFill>
                <a:latin typeface="Tahoma"/>
                <a:ea typeface="Tahoma"/>
                <a:cs typeface="Tahoma"/>
                <a:sym typeface="Tahoma"/>
              </a:rPr>
              <a:t>·</a:t>
            </a:r>
            <a:r>
              <a:rPr lang="en" sz="1175">
                <a:solidFill>
                  <a:srgbClr val="000000"/>
                </a:solidFill>
                <a:latin typeface="Times New Roman"/>
                <a:ea typeface="Times New Roman"/>
                <a:cs typeface="Times New Roman"/>
                <a:sym typeface="Times New Roman"/>
              </a:rPr>
              <a:t>       </a:t>
            </a:r>
            <a:r>
              <a:rPr lang="en" sz="1275">
                <a:solidFill>
                  <a:srgbClr val="000000"/>
                </a:solidFill>
                <a:latin typeface="Tahoma"/>
                <a:ea typeface="Tahoma"/>
                <a:cs typeface="Tahoma"/>
                <a:sym typeface="Tahoma"/>
              </a:rPr>
              <a:t>Flattening Layer: Convert 2D feature maps to 1D feature vector.</a:t>
            </a:r>
            <a:endParaRPr sz="12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275">
                <a:solidFill>
                  <a:srgbClr val="000000"/>
                </a:solidFill>
                <a:latin typeface="Tahoma"/>
                <a:ea typeface="Tahoma"/>
                <a:cs typeface="Tahoma"/>
                <a:sym typeface="Tahoma"/>
              </a:rPr>
              <a:t>·</a:t>
            </a:r>
            <a:r>
              <a:rPr lang="en" sz="1175">
                <a:solidFill>
                  <a:srgbClr val="000000"/>
                </a:solidFill>
                <a:latin typeface="Times New Roman"/>
                <a:ea typeface="Times New Roman"/>
                <a:cs typeface="Times New Roman"/>
                <a:sym typeface="Times New Roman"/>
              </a:rPr>
              <a:t>       </a:t>
            </a:r>
            <a:r>
              <a:rPr lang="en" sz="1275">
                <a:solidFill>
                  <a:srgbClr val="000000"/>
                </a:solidFill>
                <a:latin typeface="Tahoma"/>
                <a:ea typeface="Tahoma"/>
                <a:cs typeface="Tahoma"/>
                <a:sym typeface="Tahoma"/>
              </a:rPr>
              <a:t>Dense Layer: 256 neurons with ReLU activation.</a:t>
            </a:r>
            <a:endParaRPr sz="12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275">
                <a:solidFill>
                  <a:srgbClr val="000000"/>
                </a:solidFill>
                <a:latin typeface="Tahoma"/>
                <a:ea typeface="Tahoma"/>
                <a:cs typeface="Tahoma"/>
                <a:sym typeface="Tahoma"/>
              </a:rPr>
              <a:t>·</a:t>
            </a:r>
            <a:r>
              <a:rPr lang="en" sz="1175">
                <a:solidFill>
                  <a:srgbClr val="000000"/>
                </a:solidFill>
                <a:latin typeface="Times New Roman"/>
                <a:ea typeface="Times New Roman"/>
                <a:cs typeface="Times New Roman"/>
                <a:sym typeface="Times New Roman"/>
              </a:rPr>
              <a:t>       </a:t>
            </a:r>
            <a:r>
              <a:rPr lang="en" sz="1275">
                <a:solidFill>
                  <a:srgbClr val="000000"/>
                </a:solidFill>
                <a:latin typeface="Tahoma"/>
                <a:ea typeface="Tahoma"/>
                <a:cs typeface="Tahoma"/>
                <a:sym typeface="Tahoma"/>
              </a:rPr>
              <a:t>Dropout Layer: 50% dropout rate to prevent overfitting.</a:t>
            </a:r>
            <a:endParaRPr sz="1275">
              <a:solidFill>
                <a:srgbClr val="000000"/>
              </a:solidFill>
              <a:latin typeface="Tahoma"/>
              <a:ea typeface="Tahoma"/>
              <a:cs typeface="Tahoma"/>
              <a:sym typeface="Tahoma"/>
            </a:endParaRPr>
          </a:p>
          <a:p>
            <a:pPr indent="0" lvl="0" marL="0" rtl="0" algn="l">
              <a:lnSpc>
                <a:spcPct val="200000"/>
              </a:lnSpc>
              <a:spcBef>
                <a:spcPts val="0"/>
              </a:spcBef>
              <a:spcAft>
                <a:spcPts val="0"/>
              </a:spcAft>
              <a:buNone/>
            </a:pPr>
            <a:r>
              <a:rPr lang="en" sz="1275">
                <a:solidFill>
                  <a:srgbClr val="000000"/>
                </a:solidFill>
                <a:latin typeface="Tahoma"/>
                <a:ea typeface="Tahoma"/>
                <a:cs typeface="Tahoma"/>
                <a:sym typeface="Tahoma"/>
              </a:rPr>
              <a:t>·</a:t>
            </a:r>
            <a:r>
              <a:rPr lang="en" sz="1175">
                <a:solidFill>
                  <a:srgbClr val="000000"/>
                </a:solidFill>
                <a:latin typeface="Times New Roman"/>
                <a:ea typeface="Times New Roman"/>
                <a:cs typeface="Times New Roman"/>
                <a:sym typeface="Times New Roman"/>
              </a:rPr>
              <a:t>       </a:t>
            </a:r>
            <a:r>
              <a:rPr lang="en" sz="1275">
                <a:solidFill>
                  <a:srgbClr val="000000"/>
                </a:solidFill>
                <a:latin typeface="Tahoma"/>
                <a:ea typeface="Tahoma"/>
                <a:cs typeface="Tahoma"/>
                <a:sym typeface="Tahoma"/>
              </a:rPr>
              <a:t>Output Layer: 3 neurons (for three classes) with Softmax activation.</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pic>
        <p:nvPicPr>
          <p:cNvPr id="188" name="Google Shape;188;p30"/>
          <p:cNvPicPr preferRelativeResize="0"/>
          <p:nvPr/>
        </p:nvPicPr>
        <p:blipFill>
          <a:blip r:embed="rId3">
            <a:alphaModFix/>
          </a:blip>
          <a:stretch>
            <a:fillRect/>
          </a:stretch>
        </p:blipFill>
        <p:spPr>
          <a:xfrm>
            <a:off x="3156825" y="1052325"/>
            <a:ext cx="4644975" cy="3565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a:p>
            <a:pPr indent="0" lvl="0" marL="0" rtl="0" algn="l">
              <a:spcBef>
                <a:spcPts val="0"/>
              </a:spcBef>
              <a:spcAft>
                <a:spcPts val="0"/>
              </a:spcAft>
              <a:buNone/>
            </a:pPr>
            <a:r>
              <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rgbClr val="000000"/>
                </a:solidFill>
                <a:latin typeface="Tahoma"/>
                <a:ea typeface="Tahoma"/>
                <a:cs typeface="Tahoma"/>
                <a:sym typeface="Tahoma"/>
              </a:rPr>
              <a:t>The model could not perform the prediction process. This could be related to incorrect loading or labeling of the images from the directory. There's a possibility that the model consistently predicts the same class for all images due to poor training or issues with the training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Background</a:t>
            </a:r>
            <a:endParaRPr sz="1700"/>
          </a:p>
          <a:p>
            <a:pPr indent="-336550" lvl="0" marL="457200" rtl="0" algn="l">
              <a:spcBef>
                <a:spcPts val="0"/>
              </a:spcBef>
              <a:spcAft>
                <a:spcPts val="0"/>
              </a:spcAft>
              <a:buSzPts val="1700"/>
              <a:buAutoNum type="arabicPeriod"/>
            </a:pPr>
            <a:r>
              <a:rPr lang="en" sz="1700"/>
              <a:t>Goal</a:t>
            </a:r>
            <a:endParaRPr sz="1700"/>
          </a:p>
          <a:p>
            <a:pPr indent="-336550" lvl="0" marL="457200" rtl="0" algn="l">
              <a:spcBef>
                <a:spcPts val="0"/>
              </a:spcBef>
              <a:spcAft>
                <a:spcPts val="0"/>
              </a:spcAft>
              <a:buSzPts val="1700"/>
              <a:buAutoNum type="arabicPeriod"/>
            </a:pPr>
            <a:r>
              <a:rPr lang="en" sz="1700"/>
              <a:t>Dataset</a:t>
            </a:r>
            <a:endParaRPr sz="1700"/>
          </a:p>
          <a:p>
            <a:pPr indent="-336550" lvl="0" marL="457200" rtl="0" algn="l">
              <a:spcBef>
                <a:spcPts val="0"/>
              </a:spcBef>
              <a:spcAft>
                <a:spcPts val="0"/>
              </a:spcAft>
              <a:buSzPts val="1700"/>
              <a:buAutoNum type="arabicPeriod"/>
            </a:pPr>
            <a:r>
              <a:rPr lang="en" sz="1700"/>
              <a:t>Training using Support Vector Machines</a:t>
            </a:r>
            <a:endParaRPr sz="1700"/>
          </a:p>
          <a:p>
            <a:pPr indent="-336550" lvl="0" marL="457200" rtl="0" algn="l">
              <a:spcBef>
                <a:spcPts val="0"/>
              </a:spcBef>
              <a:spcAft>
                <a:spcPts val="0"/>
              </a:spcAft>
              <a:buSzPts val="1700"/>
              <a:buAutoNum type="arabicPeriod"/>
            </a:pPr>
            <a:r>
              <a:rPr lang="en" sz="1700"/>
              <a:t>Training using Convolutional Neural Networks</a:t>
            </a:r>
            <a:endParaRPr sz="1700"/>
          </a:p>
          <a:p>
            <a:pPr indent="-336550" lvl="0" marL="457200" rtl="0" algn="l">
              <a:spcBef>
                <a:spcPts val="0"/>
              </a:spcBef>
              <a:spcAft>
                <a:spcPts val="0"/>
              </a:spcAft>
              <a:buSzPts val="1700"/>
              <a:buAutoNum type="arabicPeriod"/>
            </a:pPr>
            <a:r>
              <a:rPr lang="en" sz="1700"/>
              <a:t>Algorithm Comparison</a:t>
            </a:r>
            <a:endParaRPr sz="1700"/>
          </a:p>
          <a:p>
            <a:pPr indent="-336550" lvl="0" marL="457200" rtl="0" algn="l">
              <a:spcBef>
                <a:spcPts val="0"/>
              </a:spcBef>
              <a:spcAft>
                <a:spcPts val="0"/>
              </a:spcAft>
              <a:buSzPts val="1700"/>
              <a:buAutoNum type="arabicPeriod"/>
            </a:pPr>
            <a:r>
              <a:rPr lang="en" sz="1700"/>
              <a:t>Future Research &amp; Implications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&amp; Results</a:t>
            </a:r>
            <a:endParaRPr/>
          </a:p>
        </p:txBody>
      </p:sp>
      <p:sp>
        <p:nvSpPr>
          <p:cNvPr id="200" name="Google Shape;200;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Need to complete this section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 &amp; Implications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Our Experiment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Deeper understanding of computer vision and </a:t>
            </a:r>
            <a:r>
              <a:rPr lang="en"/>
              <a:t>machine learning concepts</a:t>
            </a:r>
            <a:endParaRPr/>
          </a:p>
          <a:p>
            <a:pPr indent="-311150" lvl="0" marL="457200" rtl="0" algn="l">
              <a:spcBef>
                <a:spcPts val="0"/>
              </a:spcBef>
              <a:spcAft>
                <a:spcPts val="0"/>
              </a:spcAft>
              <a:buSzPts val="1300"/>
              <a:buChar char="●"/>
            </a:pPr>
            <a:r>
              <a:rPr lang="en"/>
              <a:t>Applied concepts learned, at a deeper level</a:t>
            </a:r>
            <a:endParaRPr/>
          </a:p>
          <a:p>
            <a:pPr indent="-311150" lvl="0" marL="457200" rtl="0" algn="l">
              <a:spcBef>
                <a:spcPts val="0"/>
              </a:spcBef>
              <a:spcAft>
                <a:spcPts val="0"/>
              </a:spcAft>
              <a:buSzPts val="1300"/>
              <a:buChar char="●"/>
            </a:pPr>
            <a:r>
              <a:rPr lang="en"/>
              <a:t>Expanded technical skills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Improvements in Experiment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 content here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Recent breast cancer trends</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About 297,790 </a:t>
            </a:r>
            <a:r>
              <a:rPr lang="en" sz="1600"/>
              <a:t> new cases in 2023</a:t>
            </a:r>
            <a:endParaRPr sz="1600"/>
          </a:p>
          <a:p>
            <a:pPr indent="-330200" lvl="0" marL="457200" rtl="0" algn="l">
              <a:spcBef>
                <a:spcPts val="0"/>
              </a:spcBef>
              <a:spcAft>
                <a:spcPts val="0"/>
              </a:spcAft>
              <a:buSzPts val="1600"/>
              <a:buChar char="●"/>
            </a:pPr>
            <a:r>
              <a:rPr lang="en" sz="1600"/>
              <a:t>About 43,700 women will die in 2023</a:t>
            </a:r>
            <a:endParaRPr sz="1600"/>
          </a:p>
          <a:p>
            <a:pPr indent="-330200" lvl="0" marL="457200" rtl="0" algn="l">
              <a:spcBef>
                <a:spcPts val="0"/>
              </a:spcBef>
              <a:spcAft>
                <a:spcPts val="0"/>
              </a:spcAft>
              <a:buSzPts val="1600"/>
              <a:buChar char="●"/>
            </a:pPr>
            <a:r>
              <a:rPr lang="en" sz="1600"/>
              <a:t>2nd most common cancer among women (behind skin cancer)</a:t>
            </a:r>
            <a:endParaRPr sz="1600"/>
          </a:p>
          <a:p>
            <a:pPr indent="-330200" lvl="0" marL="457200" rtl="0" algn="l">
              <a:spcBef>
                <a:spcPts val="0"/>
              </a:spcBef>
              <a:spcAft>
                <a:spcPts val="0"/>
              </a:spcAft>
              <a:buSzPts val="1600"/>
              <a:buChar char="●"/>
            </a:pPr>
            <a:r>
              <a:rPr lang="en" sz="1600"/>
              <a:t>Median age: 62</a:t>
            </a:r>
            <a:endParaRPr sz="1600"/>
          </a:p>
          <a:p>
            <a:pPr indent="-330200" lvl="0" marL="457200" rtl="0" algn="l">
              <a:spcBef>
                <a:spcPts val="0"/>
              </a:spcBef>
              <a:spcAft>
                <a:spcPts val="0"/>
              </a:spcAft>
              <a:buSzPts val="1600"/>
              <a:buChar char="●"/>
            </a:pPr>
            <a:r>
              <a:rPr lang="en" sz="1600"/>
              <a:t>Likelihood: 13% or 1 in 8 women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train a classifier using support vector </a:t>
            </a:r>
            <a:r>
              <a:rPr lang="en" sz="1800"/>
              <a:t>machines (SVMs)</a:t>
            </a:r>
            <a:r>
              <a:rPr lang="en" sz="1800"/>
              <a:t> to predict that a </a:t>
            </a:r>
            <a:r>
              <a:rPr lang="en" sz="1800"/>
              <a:t>patient</a:t>
            </a:r>
            <a:r>
              <a:rPr lang="en" sz="1800"/>
              <a:t> has breast cancer based on tabular patient data</a:t>
            </a:r>
            <a:endParaRPr sz="1800"/>
          </a:p>
          <a:p>
            <a:pPr indent="-342900" lvl="0" marL="457200" rtl="0" algn="l">
              <a:spcBef>
                <a:spcPts val="0"/>
              </a:spcBef>
              <a:spcAft>
                <a:spcPts val="0"/>
              </a:spcAft>
              <a:buSzPts val="1800"/>
              <a:buChar char="●"/>
            </a:pPr>
            <a:r>
              <a:rPr lang="en" sz="1800"/>
              <a:t>To train another classifier using convolutional neural networks (CNNs) to predict that a patient has breast cancer based on patient mammograms</a:t>
            </a:r>
            <a:endParaRPr sz="1800"/>
          </a:p>
          <a:p>
            <a:pPr indent="-342900" lvl="0" marL="457200" rtl="0" algn="l">
              <a:spcBef>
                <a:spcPts val="0"/>
              </a:spcBef>
              <a:spcAft>
                <a:spcPts val="0"/>
              </a:spcAft>
              <a:buSzPts val="1800"/>
              <a:buChar char="●"/>
            </a:pPr>
            <a:r>
              <a:rPr lang="en" sz="1800"/>
              <a:t>To compare the accuracy between SVMs and CNNs in predicting breast cancer in patients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Dataset</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Our dataset comes from </a:t>
            </a:r>
            <a:r>
              <a:rPr lang="en" sz="1800">
                <a:highlight>
                  <a:srgbClr val="FFFFFF"/>
                </a:highlight>
              </a:rPr>
              <a:t>CBIS-DDSM (Curated Breast Imaging Subset of DDSM) WHICH  is an updated and standardized version of the </a:t>
            </a:r>
            <a:r>
              <a:rPr lang="en" sz="1800"/>
              <a:t> Digital Database for Screening Mammography (DDSM)</a:t>
            </a:r>
            <a:r>
              <a:rPr lang="en" sz="1800">
                <a:highlight>
                  <a:srgbClr val="FFFFFF"/>
                </a:highlight>
              </a:rPr>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did we choose to compare these two models?</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Our experiment is a reflection of what we’ve learned in this course</a:t>
            </a:r>
            <a:endParaRPr sz="1800"/>
          </a:p>
          <a:p>
            <a:pPr indent="-342900" lvl="0" marL="457200" rtl="0" algn="l">
              <a:spcBef>
                <a:spcPts val="0"/>
              </a:spcBef>
              <a:spcAft>
                <a:spcPts val="0"/>
              </a:spcAft>
              <a:buSzPts val="1800"/>
              <a:buChar char="●"/>
            </a:pPr>
            <a:r>
              <a:rPr lang="en" sz="1800"/>
              <a:t>We are exploring a mix of machine learning, deep learning, and computer vision concepts</a:t>
            </a:r>
            <a:endParaRPr sz="1800"/>
          </a:p>
          <a:p>
            <a:pPr indent="-342900" lvl="0" marL="457200" rtl="0" algn="l">
              <a:spcBef>
                <a:spcPts val="0"/>
              </a:spcBef>
              <a:spcAft>
                <a:spcPts val="0"/>
              </a:spcAft>
              <a:buSzPts val="1800"/>
              <a:buChar char="●"/>
            </a:pPr>
            <a:r>
              <a:rPr lang="en" sz="1800"/>
              <a:t>We are comparing two different approaches to classification using two different types of datasets (image and tabular data)</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Tabular Data Pre-Processing</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Removed unneeded columns: </a:t>
            </a:r>
            <a:r>
              <a:rPr lang="en" sz="2000"/>
              <a:t>patient_id, abnormality_type, image file path, cropped image file path, and ROI mask file path</a:t>
            </a:r>
            <a:endParaRPr sz="2000"/>
          </a:p>
          <a:p>
            <a:pPr indent="-355600" lvl="0" marL="457200" rtl="0" algn="l">
              <a:spcBef>
                <a:spcPts val="0"/>
              </a:spcBef>
              <a:spcAft>
                <a:spcPts val="0"/>
              </a:spcAft>
              <a:buSzPts val="2000"/>
              <a:buChar char="●"/>
            </a:pPr>
            <a:r>
              <a:rPr lang="en" sz="2000"/>
              <a:t>Replace NaN with mode of corresponding feature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