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aleway"/>
      <p:regular r:id="rId34"/>
      <p:bold r:id="rId35"/>
      <p:italic r:id="rId36"/>
      <p:boldItalic r:id="rId37"/>
    </p:embeddedFont>
    <p:embeddedFont>
      <p:font typeface="Lato"/>
      <p:regular r:id="rId38"/>
      <p:bold r:id="rId39"/>
      <p:italic r:id="rId40"/>
      <p:boldItalic r:id="rId41"/>
    </p:embeddedFont>
    <p:embeddedFont>
      <p:font typeface="Tahoma"/>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2" Type="http://schemas.openxmlformats.org/officeDocument/2006/relationships/font" Target="fonts/Tahoma-regular.fntdata"/><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Tahoma-bold.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bold.fntdata"/><Relationship Id="rId12" Type="http://schemas.openxmlformats.org/officeDocument/2006/relationships/slide" Target="slides/slide7.xml"/><Relationship Id="rId34" Type="http://schemas.openxmlformats.org/officeDocument/2006/relationships/font" Target="fonts/Raleway-regular.fntdata"/><Relationship Id="rId15" Type="http://schemas.openxmlformats.org/officeDocument/2006/relationships/slide" Target="slides/slide10.xml"/><Relationship Id="rId37" Type="http://schemas.openxmlformats.org/officeDocument/2006/relationships/font" Target="fonts/Raleway-boldItalic.fntdata"/><Relationship Id="rId14" Type="http://schemas.openxmlformats.org/officeDocument/2006/relationships/slide" Target="slides/slide9.xml"/><Relationship Id="rId36" Type="http://schemas.openxmlformats.org/officeDocument/2006/relationships/font" Target="fonts/Raleway-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and welcome to our presentation. Today we are going to discuss using Machine Learning and Computer Vision to predict the presence of breast cancer using both tabular data and mammograms. This project is a part of the summer 2023 cohort of A.A.I. 501, Introduction to Artificial Intelligence, at the University of San Diego. Group 3 is comprised of Ahmed Ahmed, Mike Moll, and Lisa Vo.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5f0fc31a45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5f0fc31a45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200">
                <a:solidFill>
                  <a:schemeClr val="dk1"/>
                </a:solidFill>
                <a:latin typeface="Tahoma"/>
                <a:ea typeface="Tahoma"/>
                <a:cs typeface="Tahoma"/>
                <a:sym typeface="Tahoma"/>
              </a:rPr>
              <a:t>After combining the training and test data, unneeded columns were removed. This is because these features were more closely aligned to metadata than as determinants in breast cancer diagnosis. The values for abnormality type, in particular, were all “mass”, which is a given for the data that was being used, so this column was excluded. As a result, the columns that were excluded from training were patient id, abnormality type, image file path, cropped image file path, and R.O.I. mask file path.</a:t>
            </a:r>
            <a:endParaRPr sz="1200">
              <a:solidFill>
                <a:schemeClr val="dk1"/>
              </a:solidFill>
              <a:latin typeface="Tahoma"/>
              <a:ea typeface="Tahoma"/>
              <a:cs typeface="Tahoma"/>
              <a:sym typeface="Tahoma"/>
            </a:endParaRPr>
          </a:p>
          <a:p>
            <a:pPr indent="457200" lvl="0" marL="0" rtl="0" algn="l">
              <a:lnSpc>
                <a:spcPct val="200000"/>
              </a:lnSpc>
              <a:spcBef>
                <a:spcPts val="0"/>
              </a:spcBef>
              <a:spcAft>
                <a:spcPts val="0"/>
              </a:spcAft>
              <a:buClr>
                <a:schemeClr val="dk1"/>
              </a:buClr>
              <a:buSzPts val="1100"/>
              <a:buFont typeface="Arial"/>
              <a:buNone/>
            </a:pPr>
            <a:r>
              <a:rPr lang="en" sz="1200">
                <a:solidFill>
                  <a:schemeClr val="dk1"/>
                </a:solidFill>
                <a:latin typeface="Tahoma"/>
                <a:ea typeface="Tahoma"/>
                <a:cs typeface="Tahoma"/>
                <a:sym typeface="Tahoma"/>
              </a:rPr>
              <a:t>Rows with not-a-number (N.A.N.) values were replaced with the mode of the feature that was associated with that N.A.N. cell. After validating that there were no more N.A.N. values in the data, one-hot encoding was applied to the categorical variables, which are left or right breast, image view, abnormality I.D., mass shape, mass margins. This encoding converts each categorical variable into a format that the model can train upon to improve prediction accuracy.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7fa7e41f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7fa7e41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200">
                <a:solidFill>
                  <a:schemeClr val="dk1"/>
                </a:solidFill>
                <a:latin typeface="Tahoma"/>
                <a:ea typeface="Tahoma"/>
                <a:cs typeface="Tahoma"/>
                <a:sym typeface="Tahoma"/>
              </a:rPr>
              <a:t>In the tabular data, t</a:t>
            </a:r>
            <a:r>
              <a:rPr lang="en" sz="1200">
                <a:solidFill>
                  <a:schemeClr val="dk1"/>
                </a:solidFill>
                <a:latin typeface="Tahoma"/>
                <a:ea typeface="Tahoma"/>
                <a:cs typeface="Tahoma"/>
                <a:sym typeface="Tahoma"/>
              </a:rPr>
              <a:t>he target variable is pathology with the following classification labels: BENIGN, MALIGNANT, BENIGN WITHOUT CALLBACK. T</a:t>
            </a:r>
            <a:r>
              <a:rPr lang="en" sz="1200">
                <a:solidFill>
                  <a:schemeClr val="dk1"/>
                </a:solidFill>
                <a:latin typeface="Tahoma"/>
                <a:ea typeface="Tahoma"/>
                <a:cs typeface="Tahoma"/>
                <a:sym typeface="Tahoma"/>
              </a:rPr>
              <a:t>he explanatory variables are breast density, left or right breast, image view, abnormality I.D., mass shape, mass margins, assessment, and subtlety.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7fa7e41f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7fa7e41f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Clr>
                <a:schemeClr val="dk1"/>
              </a:buClr>
              <a:buSzPts val="1100"/>
              <a:buFont typeface="Arial"/>
              <a:buNone/>
            </a:pPr>
            <a:r>
              <a:rPr lang="en" sz="1200">
                <a:solidFill>
                  <a:schemeClr val="dk1"/>
                </a:solidFill>
                <a:latin typeface="Tahoma"/>
                <a:ea typeface="Tahoma"/>
                <a:cs typeface="Tahoma"/>
                <a:sym typeface="Tahoma"/>
              </a:rPr>
              <a:t>The combined tabular data was split into x train, x test, y train,  and y test using scikit-learn’s train_test_split function with the test size being 20% of the total combined data. A Support Vector Classification (S.V.C.) object was created using scikit-learn’s s.v.m. module, where it was used to fit the x train data and y train data. The classifier </a:t>
            </a:r>
            <a:r>
              <a:rPr lang="en" sz="1200">
                <a:solidFill>
                  <a:schemeClr val="dk1"/>
                </a:solidFill>
                <a:latin typeface="Tahoma"/>
                <a:ea typeface="Tahoma"/>
                <a:cs typeface="Tahoma"/>
                <a:sym typeface="Tahoma"/>
              </a:rPr>
              <a:t>predicted</a:t>
            </a:r>
            <a:r>
              <a:rPr lang="en" sz="1200">
                <a:solidFill>
                  <a:schemeClr val="dk1"/>
                </a:solidFill>
                <a:latin typeface="Tahoma"/>
                <a:ea typeface="Tahoma"/>
                <a:cs typeface="Tahoma"/>
                <a:sym typeface="Tahoma"/>
              </a:rPr>
              <a:t> the data points in the x test data. An accuracy score was calculated from the predictions and y test data. The predictions and accuracy score calculations were repeated one thousand times to create a score distribution.</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5f0fc31a45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5f0fc31a45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200">
                <a:solidFill>
                  <a:schemeClr val="dk1"/>
                </a:solidFill>
                <a:latin typeface="Tahoma"/>
                <a:ea typeface="Tahoma"/>
                <a:cs typeface="Tahoma"/>
                <a:sym typeface="Tahoma"/>
              </a:rPr>
              <a:t>Here is the distribution of 1000 accuracy scores. The center of the histogram looks to be about 0.78.</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7fa7e41f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7fa7e41f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200">
                <a:solidFill>
                  <a:schemeClr val="dk1"/>
                </a:solidFill>
                <a:latin typeface="Tahoma"/>
                <a:ea typeface="Tahoma"/>
                <a:cs typeface="Tahoma"/>
                <a:sym typeface="Tahoma"/>
              </a:rPr>
              <a:t>From a list of one thousand accuracy scores, the calculated mean score was approximately 0.78 with a standard deviation of 0.02, as shown in the histogram. The median was 0.78. The minimum accuracy score that was reached was approximately 0.71, while the maximum accuracy score was 0.84. What could improve the accuracy score is a larger dataset with less missing values. Filling the missing values with the mode is a useful starting point in improving the data, but this adds an inaccurate level of variability to the dataset.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5f0fc31a45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5f0fc31a45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Now, </a:t>
            </a:r>
            <a:r>
              <a:rPr lang="en">
                <a:solidFill>
                  <a:schemeClr val="dk1"/>
                </a:solidFill>
              </a:rPr>
              <a:t>let's</a:t>
            </a:r>
            <a:r>
              <a:rPr lang="en">
                <a:solidFill>
                  <a:schemeClr val="dk1"/>
                </a:solidFill>
              </a:rPr>
              <a:t> discuss Convolutional Neural Networks.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dcf2d24f4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6dcf2d24f4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Convolutional neural networks are a form of deep learning that is modeled after the human brain, specifically the neuron. It consists of an input layer, output layer, and at least one intermediate layer that performs the convolution, which is when the weights of the nodes are applied to each pixel of the image. Weights are replicated across the nodes of each layer. The goal is for each weight to reach an optimal value.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7fa7e41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67fa7e41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D.I.C.O.M stands for Digital Imaging and Communications In Medicine. It is the standard protocol in displaying and transmitting medical images. The mammograms with R.O.I. masked images were converted from D.I.C.O.M. format to to J.P.G. format for both training, validation, and test datasets. The images are sourced from directories defined by the metadata and are written to the training, validation, and test directories with subdirectories assigned to each classification label: benign, </a:t>
            </a:r>
            <a:r>
              <a:rPr lang="en">
                <a:solidFill>
                  <a:schemeClr val="dk1"/>
                </a:solidFill>
              </a:rPr>
              <a:t>malignant</a:t>
            </a:r>
            <a:r>
              <a:rPr lang="en">
                <a:solidFill>
                  <a:schemeClr val="dk1"/>
                </a:solidFill>
              </a:rPr>
              <a:t>, and benign without callback. Benign without callback means that the mammogram was marked as worth tracking, but there is no follow-up with the patient.</a:t>
            </a:r>
            <a:endParaRPr>
              <a:solidFill>
                <a:schemeClr val="dk1"/>
              </a:solidFill>
            </a:endParaRPr>
          </a:p>
          <a:p>
            <a:pPr indent="0" lvl="0" marL="0" rtl="0" algn="l">
              <a:lnSpc>
                <a:spcPct val="2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67fa7e41f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67fa7e41f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200">
                <a:solidFill>
                  <a:schemeClr val="dk1"/>
                </a:solidFill>
                <a:latin typeface="Tahoma"/>
                <a:ea typeface="Tahoma"/>
                <a:cs typeface="Tahoma"/>
                <a:sym typeface="Tahoma"/>
              </a:rPr>
              <a:t>The convolutional neural network was applied to recognize patterns and structures within the mammogram images and was built using TensorFlow's Keras API. Several layers, including convolutional layers, pooling layers, and fully connected layers, were used in the architecture, which was fine-tuned through various iterations. </a:t>
            </a:r>
            <a:endParaRPr sz="1200">
              <a:solidFill>
                <a:schemeClr val="dk1"/>
              </a:solidFill>
              <a:latin typeface="Tahoma"/>
              <a:ea typeface="Tahoma"/>
              <a:cs typeface="Tahoma"/>
              <a:sym typeface="Tahoma"/>
            </a:endParaRPr>
          </a:p>
          <a:p>
            <a:pPr indent="0" lvl="0" marL="0" rtl="0" algn="l">
              <a:lnSpc>
                <a:spcPct val="200000"/>
              </a:lnSpc>
              <a:spcBef>
                <a:spcPts val="0"/>
              </a:spcBef>
              <a:spcAft>
                <a:spcPts val="0"/>
              </a:spcAft>
              <a:buClr>
                <a:schemeClr val="dk1"/>
              </a:buClr>
              <a:buSzPts val="1100"/>
              <a:buFont typeface="Arial"/>
              <a:buNone/>
            </a:pPr>
            <a:r>
              <a:rPr lang="en" sz="1200">
                <a:solidFill>
                  <a:schemeClr val="dk1"/>
                </a:solidFill>
                <a:latin typeface="Tahoma"/>
                <a:ea typeface="Tahoma"/>
                <a:cs typeface="Tahoma"/>
                <a:sym typeface="Tahoma"/>
              </a:rPr>
              <a:t>The input layer consists of </a:t>
            </a:r>
            <a:r>
              <a:rPr lang="en" sz="1200">
                <a:solidFill>
                  <a:schemeClr val="dk1"/>
                </a:solidFill>
                <a:latin typeface="Tahoma"/>
                <a:ea typeface="Tahoma"/>
                <a:cs typeface="Tahoma"/>
                <a:sym typeface="Tahoma"/>
              </a:rPr>
              <a:t>images</a:t>
            </a:r>
            <a:r>
              <a:rPr lang="en" sz="1200">
                <a:solidFill>
                  <a:schemeClr val="dk1"/>
                </a:solidFill>
                <a:latin typeface="Tahoma"/>
                <a:ea typeface="Tahoma"/>
                <a:cs typeface="Tahoma"/>
                <a:sym typeface="Tahoma"/>
              </a:rPr>
              <a:t> of 128 by 128 pixels with 3 color channels (R.G.B.).</a:t>
            </a:r>
            <a:endParaRPr sz="1200">
              <a:solidFill>
                <a:schemeClr val="dk1"/>
              </a:solidFill>
              <a:latin typeface="Tahoma"/>
              <a:ea typeface="Tahoma"/>
              <a:cs typeface="Tahoma"/>
              <a:sym typeface="Tahoma"/>
            </a:endParaRPr>
          </a:p>
          <a:p>
            <a:pPr indent="0" lvl="0" marL="0" rtl="0" algn="l">
              <a:lnSpc>
                <a:spcPct val="200000"/>
              </a:lnSpc>
              <a:spcBef>
                <a:spcPts val="0"/>
              </a:spcBef>
              <a:spcAft>
                <a:spcPts val="0"/>
              </a:spcAft>
              <a:buClr>
                <a:schemeClr val="dk1"/>
              </a:buClr>
              <a:buSzPts val="1100"/>
              <a:buFont typeface="Arial"/>
              <a:buNone/>
            </a:pPr>
            <a:r>
              <a:rPr lang="en" sz="1200">
                <a:solidFill>
                  <a:schemeClr val="dk1"/>
                </a:solidFill>
                <a:latin typeface="Tahoma"/>
                <a:ea typeface="Tahoma"/>
                <a:cs typeface="Tahoma"/>
                <a:sym typeface="Tahoma"/>
              </a:rPr>
              <a:t>The convolutional layer consists of 32 filters of size 3 by 3 with a Rectified Linear Unit activation.</a:t>
            </a:r>
            <a:endParaRPr sz="1200">
              <a:solidFill>
                <a:schemeClr val="dk1"/>
              </a:solidFill>
              <a:latin typeface="Tahoma"/>
              <a:ea typeface="Tahoma"/>
              <a:cs typeface="Tahoma"/>
              <a:sym typeface="Tahoma"/>
            </a:endParaRPr>
          </a:p>
          <a:p>
            <a:pPr indent="0" lvl="0" marL="0" rtl="0" algn="l">
              <a:lnSpc>
                <a:spcPct val="200000"/>
              </a:lnSpc>
              <a:spcBef>
                <a:spcPts val="0"/>
              </a:spcBef>
              <a:spcAft>
                <a:spcPts val="0"/>
              </a:spcAft>
              <a:buClr>
                <a:schemeClr val="dk1"/>
              </a:buClr>
              <a:buSzPts val="1100"/>
              <a:buFont typeface="Arial"/>
              <a:buNone/>
            </a:pPr>
            <a:r>
              <a:rPr lang="en" sz="1200">
                <a:solidFill>
                  <a:schemeClr val="dk1"/>
                </a:solidFill>
                <a:latin typeface="Tahoma"/>
                <a:ea typeface="Tahoma"/>
                <a:cs typeface="Tahoma"/>
                <a:sym typeface="Tahoma"/>
              </a:rPr>
              <a:t>The max pooling layer is of 2 by 2 pooling size.</a:t>
            </a:r>
            <a:endParaRPr sz="1200">
              <a:solidFill>
                <a:schemeClr val="dk1"/>
              </a:solidFill>
              <a:latin typeface="Tahoma"/>
              <a:ea typeface="Tahoma"/>
              <a:cs typeface="Tahoma"/>
              <a:sym typeface="Tahoma"/>
            </a:endParaRPr>
          </a:p>
          <a:p>
            <a:pPr indent="0" lvl="0" marL="0" rtl="0" algn="l">
              <a:lnSpc>
                <a:spcPct val="200000"/>
              </a:lnSpc>
              <a:spcBef>
                <a:spcPts val="0"/>
              </a:spcBef>
              <a:spcAft>
                <a:spcPts val="0"/>
              </a:spcAft>
              <a:buClr>
                <a:schemeClr val="dk1"/>
              </a:buClr>
              <a:buSzPts val="1100"/>
              <a:buFont typeface="Arial"/>
              <a:buNone/>
            </a:pPr>
            <a:r>
              <a:rPr lang="en" sz="1200">
                <a:solidFill>
                  <a:schemeClr val="dk1"/>
                </a:solidFill>
                <a:latin typeface="Tahoma"/>
                <a:ea typeface="Tahoma"/>
                <a:cs typeface="Tahoma"/>
                <a:sym typeface="Tahoma"/>
              </a:rPr>
              <a:t>Another convolutional layer is added, and consists of 64 filters of size 3 by 3 with Rectified Linear Unit activation.</a:t>
            </a:r>
            <a:endParaRPr sz="1200">
              <a:solidFill>
                <a:schemeClr val="dk1"/>
              </a:solidFill>
              <a:latin typeface="Tahoma"/>
              <a:ea typeface="Tahoma"/>
              <a:cs typeface="Tahoma"/>
              <a:sym typeface="Tahoma"/>
            </a:endParaRPr>
          </a:p>
          <a:p>
            <a:pPr indent="0" lvl="0" marL="0" rtl="0" algn="l">
              <a:lnSpc>
                <a:spcPct val="2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6807f2c6c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6807f2c6c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200">
                <a:solidFill>
                  <a:schemeClr val="dk1"/>
                </a:solidFill>
                <a:latin typeface="Tahoma"/>
                <a:ea typeface="Tahoma"/>
                <a:cs typeface="Tahoma"/>
                <a:sym typeface="Tahoma"/>
              </a:rPr>
              <a:t>Another </a:t>
            </a:r>
            <a:r>
              <a:rPr lang="en" sz="1200">
                <a:solidFill>
                  <a:schemeClr val="dk1"/>
                </a:solidFill>
                <a:latin typeface="Tahoma"/>
                <a:ea typeface="Tahoma"/>
                <a:cs typeface="Tahoma"/>
                <a:sym typeface="Tahoma"/>
              </a:rPr>
              <a:t>max pooling layer of 2 by 2 pooling size is added.</a:t>
            </a:r>
            <a:endParaRPr sz="1200">
              <a:solidFill>
                <a:schemeClr val="dk1"/>
              </a:solidFill>
              <a:latin typeface="Tahoma"/>
              <a:ea typeface="Tahoma"/>
              <a:cs typeface="Tahoma"/>
              <a:sym typeface="Tahoma"/>
            </a:endParaRPr>
          </a:p>
          <a:p>
            <a:pPr indent="0" lvl="0" marL="0" rtl="0" algn="l">
              <a:lnSpc>
                <a:spcPct val="200000"/>
              </a:lnSpc>
              <a:spcBef>
                <a:spcPts val="0"/>
              </a:spcBef>
              <a:spcAft>
                <a:spcPts val="0"/>
              </a:spcAft>
              <a:buClr>
                <a:schemeClr val="dk1"/>
              </a:buClr>
              <a:buSzPts val="1100"/>
              <a:buFont typeface="Arial"/>
              <a:buNone/>
            </a:pPr>
            <a:r>
              <a:rPr lang="en" sz="1200">
                <a:solidFill>
                  <a:schemeClr val="dk1"/>
                </a:solidFill>
                <a:latin typeface="Tahoma"/>
                <a:ea typeface="Tahoma"/>
                <a:cs typeface="Tahoma"/>
                <a:sym typeface="Tahoma"/>
              </a:rPr>
              <a:t>The subsequent flattening layer, dense layer, and dropout layer are finishing touches to process the output of the convolutional layers to optimize prediction accuracy.</a:t>
            </a:r>
            <a:endParaRPr sz="1200">
              <a:solidFill>
                <a:schemeClr val="dk1"/>
              </a:solidFill>
              <a:latin typeface="Tahoma"/>
              <a:ea typeface="Tahoma"/>
              <a:cs typeface="Tahoma"/>
              <a:sym typeface="Tahoma"/>
            </a:endParaRPr>
          </a:p>
          <a:p>
            <a:pPr indent="0" lvl="0" marL="0" rtl="0" algn="l">
              <a:lnSpc>
                <a:spcPct val="200000"/>
              </a:lnSpc>
              <a:spcBef>
                <a:spcPts val="0"/>
              </a:spcBef>
              <a:spcAft>
                <a:spcPts val="0"/>
              </a:spcAft>
              <a:buClr>
                <a:schemeClr val="dk1"/>
              </a:buClr>
              <a:buSzPts val="1100"/>
              <a:buFont typeface="Arial"/>
              <a:buNone/>
            </a:pPr>
            <a:r>
              <a:rPr lang="en" sz="1200">
                <a:solidFill>
                  <a:schemeClr val="dk1"/>
                </a:solidFill>
                <a:latin typeface="Tahoma"/>
                <a:ea typeface="Tahoma"/>
                <a:cs typeface="Tahoma"/>
                <a:sym typeface="Tahoma"/>
              </a:rPr>
              <a:t>Lastly, the output layer consists of 3 neurons to represent the three pathologies.</a:t>
            </a:r>
            <a:endParaRPr sz="1200">
              <a:solidFill>
                <a:schemeClr val="dk1"/>
              </a:solidFill>
              <a:latin typeface="Tahoma"/>
              <a:ea typeface="Tahoma"/>
              <a:cs typeface="Tahoma"/>
              <a:sym typeface="Tahoma"/>
            </a:endParaRPr>
          </a:p>
          <a:p>
            <a:pPr indent="0" lvl="0" marL="0" rtl="0" algn="l">
              <a:lnSpc>
                <a:spcPct val="200000"/>
              </a:lnSpc>
              <a:spcBef>
                <a:spcPts val="0"/>
              </a:spcBef>
              <a:spcAft>
                <a:spcPts val="0"/>
              </a:spcAft>
              <a:buClr>
                <a:schemeClr val="dk1"/>
              </a:buClr>
              <a:buSzPts val="1100"/>
              <a:buFont typeface="Arial"/>
              <a:buNone/>
            </a:pPr>
            <a:r>
              <a:rPr lang="en">
                <a:solidFill>
                  <a:schemeClr val="dk1"/>
                </a:solidFill>
                <a:latin typeface="Tahoma"/>
                <a:ea typeface="Tahoma"/>
                <a:cs typeface="Tahoma"/>
                <a:sym typeface="Tahoma"/>
              </a:rPr>
              <a:t>The model is compiled using the Adam optimizer, a specific algorithm designed to update the network weights iteratively based on the training data. The Adam optimizer is favored in many machine learning applications due to its efficiency and low memory requirements. It combines the benefits of two other popular optimization methods, AdaGrad and RMSProp, providing an excellent balance between speed and accuracy in finding optimal solutions.</a:t>
            </a:r>
            <a:endParaRPr>
              <a:solidFill>
                <a:schemeClr val="dk1"/>
              </a:solidFill>
              <a:latin typeface="Tahoma"/>
              <a:ea typeface="Tahoma"/>
              <a:cs typeface="Tahoma"/>
              <a:sym typeface="Tahoma"/>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latin typeface="Tahoma"/>
                <a:ea typeface="Tahoma"/>
                <a:cs typeface="Tahoma"/>
                <a:sym typeface="Tahoma"/>
              </a:rPr>
              <a:t>Alongside the Adam optimizer, the model employs a categorical cross-entropy loss function. This loss function is particularly suitable for classification problems where classes are mutually exclusive. In the context of a multi-class classification task, the categorical cross-entropy loss function measures the difference between the predicted probability distribution and the actual distribution of the target classes. The goal during training is to minimize this difference, leading the model to make predictions that closely align with the true labels.</a:t>
            </a:r>
            <a:endParaRPr>
              <a:solidFill>
                <a:schemeClr val="dk1"/>
              </a:solidFill>
              <a:latin typeface="Tahoma"/>
              <a:ea typeface="Tahoma"/>
              <a:cs typeface="Tahoma"/>
              <a:sym typeface="Tahoma"/>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latin typeface="Tahoma"/>
                <a:ea typeface="Tahoma"/>
                <a:cs typeface="Tahoma"/>
                <a:sym typeface="Tahoma"/>
              </a:rPr>
              <a:t>The model's performance is set to be evaluated based on accuracy, which is a common metric for classification problems. Accuracy refers to the proportion of correctly classified instances out of the total number of instances. It provides a straightforward and intuitive measure of the model's ability to make correct predictions. While accuracy is a valuable metric, it's worth noting that it may not always provide a complete picture, especially in cases where the class distribution is imbalanced. In such scenarios, additional metrics such as precision, recall, or the F1 score might be considered to gain a more nuanced understanding of the model's performance.</a:t>
            </a:r>
            <a:endParaRPr>
              <a:solidFill>
                <a:schemeClr val="dk1"/>
              </a:solidFill>
              <a:latin typeface="Tahoma"/>
              <a:ea typeface="Tahoma"/>
              <a:cs typeface="Tahoma"/>
              <a:sym typeface="Tahoma"/>
            </a:endParaRPr>
          </a:p>
          <a:p>
            <a:pPr indent="0" lvl="0" marL="0" rtl="0" algn="l">
              <a:lnSpc>
                <a:spcPct val="200000"/>
              </a:lnSpc>
              <a:spcBef>
                <a:spcPts val="1200"/>
              </a:spcBef>
              <a:spcAft>
                <a:spcPts val="0"/>
              </a:spcAft>
              <a:buClr>
                <a:schemeClr val="dk1"/>
              </a:buClr>
              <a:buSzPts val="1100"/>
              <a:buFont typeface="Arial"/>
              <a:buNone/>
            </a:pPr>
            <a:r>
              <a:t/>
            </a:r>
            <a:endParaRPr>
              <a:solidFill>
                <a:schemeClr val="dk1"/>
              </a:solidFill>
              <a:latin typeface="Tahoma"/>
              <a:ea typeface="Tahoma"/>
              <a:cs typeface="Tahoma"/>
              <a:sym typeface="Tahom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5f0fc31a4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5f0fc31a4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This is what will be discussed throughout the presentation. We will discuss the project background, the goal of the project, the dataset we used, the training methods we used, including Support Vector Machines and Convolutional Neural Networks, compare the two algorithms, and discuss future research as well as possible implications.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6807f2c6c4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6807f2c6c4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Tahoma"/>
                <a:ea typeface="Tahoma"/>
                <a:cs typeface="Tahoma"/>
                <a:sym typeface="Tahoma"/>
              </a:rPr>
              <a:t>The model encountered difficulties in executing the prediction process, and the root of this problem may lie in several areas. One possibility is that the images were not loaded or labeled correctly from the directory, leading to inconsistencies in the data input. Additionally, there's a concerning indication that the model may be predicting the same class for all images. This uniformity in prediction could stem from inadequate training or underlying issues with the training data itself.</a:t>
            </a:r>
            <a:endParaRPr sz="1200">
              <a:solidFill>
                <a:schemeClr val="dk1"/>
              </a:solidFill>
              <a:latin typeface="Tahoma"/>
              <a:ea typeface="Tahoma"/>
              <a:cs typeface="Tahoma"/>
              <a:sym typeface="Tahoma"/>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Tahoma"/>
                <a:ea typeface="Tahoma"/>
                <a:cs typeface="Tahoma"/>
                <a:sym typeface="Tahoma"/>
              </a:rPr>
              <a:t> These challenges underscore the importance of rigorous validation and quality control at various stages of model development. Ensuring proper loading and labeling of images, along with careful evaluation of the training process, is essential to prevent such anomalies and achieve a model that can provide accurate and diverse predictions. Without addressing these foundational aspects, the model's performance may remain compromised, limiting its potential application and reliability.</a:t>
            </a:r>
            <a:endParaRPr sz="1200">
              <a:solidFill>
                <a:schemeClr val="dk1"/>
              </a:solidFill>
              <a:latin typeface="Tahoma"/>
              <a:ea typeface="Tahoma"/>
              <a:cs typeface="Tahoma"/>
              <a:sym typeface="Tahoma"/>
            </a:endParaRPr>
          </a:p>
          <a:p>
            <a:pPr indent="0" lvl="0" marL="0" rtl="0" algn="l">
              <a:lnSpc>
                <a:spcPct val="200000"/>
              </a:lnSpc>
              <a:spcBef>
                <a:spcPts val="1200"/>
              </a:spcBef>
              <a:spcAft>
                <a:spcPts val="0"/>
              </a:spcAft>
              <a:buClr>
                <a:schemeClr val="dk1"/>
              </a:buClr>
              <a:buSzPts val="1100"/>
              <a:buFont typeface="Arial"/>
              <a:buNone/>
            </a:pPr>
            <a:r>
              <a:t/>
            </a:r>
            <a:endParaRPr sz="1200">
              <a:solidFill>
                <a:schemeClr val="dk1"/>
              </a:solidFill>
              <a:latin typeface="Tahoma"/>
              <a:ea typeface="Tahoma"/>
              <a:cs typeface="Tahoma"/>
              <a:sym typeface="Tahom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67fa7e41f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67fa7e41f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As depicted in the graph, </a:t>
            </a:r>
            <a:r>
              <a:rPr lang="en" sz="1200">
                <a:solidFill>
                  <a:schemeClr val="dk1"/>
                </a:solidFill>
                <a:latin typeface="Tahoma"/>
                <a:ea typeface="Tahoma"/>
                <a:cs typeface="Tahoma"/>
                <a:sym typeface="Tahoma"/>
              </a:rPr>
              <a:t>In the training set, the model started with a 29.41% accuracy and improved to 76.47% by the 10th epoch. Loss decreased from 1.4259 in the 1st epoch to 0.5666 in the 10th epoch. In the validation set: accuracy began at 20.00% and peaked at 90.00% by the end of the 10th epoch. Loss reduced from 1.3224 in the 1st epoch to 0.5596 by the 10th epoch.</a:t>
            </a:r>
            <a:endParaRPr sz="1200">
              <a:solidFill>
                <a:schemeClr val="dk1"/>
              </a:solidFill>
              <a:latin typeface="Tahoma"/>
              <a:ea typeface="Tahoma"/>
              <a:cs typeface="Tahoma"/>
              <a:sym typeface="Tahoma"/>
            </a:endParaRPr>
          </a:p>
          <a:p>
            <a:pPr indent="0" lvl="0" marL="0" rtl="0" algn="l">
              <a:lnSpc>
                <a:spcPct val="200000"/>
              </a:lnSpc>
              <a:spcBef>
                <a:spcPts val="0"/>
              </a:spcBef>
              <a:spcAft>
                <a:spcPts val="0"/>
              </a:spcAft>
              <a:buClr>
                <a:schemeClr val="dk1"/>
              </a:buClr>
              <a:buSzPts val="1100"/>
              <a:buFont typeface="Arial"/>
              <a:buNone/>
            </a:pPr>
            <a:r>
              <a:rPr lang="en" sz="1200">
                <a:solidFill>
                  <a:schemeClr val="dk1"/>
                </a:solidFill>
                <a:latin typeface="Tahoma"/>
                <a:ea typeface="Tahoma"/>
                <a:cs typeface="Tahoma"/>
                <a:sym typeface="Tahoma"/>
              </a:rPr>
              <a:t> </a:t>
            </a:r>
            <a:endParaRPr sz="1200">
              <a:solidFill>
                <a:schemeClr val="dk1"/>
              </a:solidFill>
              <a:latin typeface="Tahoma"/>
              <a:ea typeface="Tahoma"/>
              <a:cs typeface="Tahoma"/>
              <a:sym typeface="Tahoma"/>
            </a:endParaRPr>
          </a:p>
          <a:p>
            <a:pPr indent="0" lvl="0" marL="0" rtl="0" algn="l">
              <a:lnSpc>
                <a:spcPct val="200000"/>
              </a:lnSpc>
              <a:spcBef>
                <a:spcPts val="0"/>
              </a:spcBef>
              <a:spcAft>
                <a:spcPts val="0"/>
              </a:spcAft>
              <a:buClr>
                <a:schemeClr val="dk1"/>
              </a:buClr>
              <a:buSzPts val="1100"/>
              <a:buFont typeface="Arial"/>
              <a:buNone/>
            </a:pPr>
            <a:r>
              <a:rPr lang="en" sz="1200">
                <a:solidFill>
                  <a:schemeClr val="dk1"/>
                </a:solidFill>
                <a:latin typeface="Tahoma"/>
                <a:ea typeface="Tahoma"/>
                <a:cs typeface="Tahoma"/>
                <a:sym typeface="Tahoma"/>
              </a:rPr>
              <a:t>The model is showing promising performance, with the validation accuracy reaching 90.00%. There are fluctuations in validation metrics across epochs, potentially due to a small validation set. Several images couldn't be loaded, suggesting data-related issues that need addressing.</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dcf2d24f4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6dcf2d24f4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compare support vector machines and convolutional neural networks.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6dcf2d24f4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6dcf2d24f4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Both support vector machines and convolutional neural networks were effective in training upon existing tabular data and images to predict the presence of breast cancer.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C.N.N. was able to reach accuracy levels (post-validation) that our S.V.M. classifier could not. The global max accuracy the C.N.N. reached was 0.90. The global max accuracy the S.V.M. reached was 0.84.</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Although the C.N.N. performed better than the S.V.M. with our particular dataset, using both can give a more conclusive result in detecting breast cancer.</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5f0fc31a45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5f0fc31a45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Now, we will discuss future research and implications.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5f0fc31a45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5f0fc31a45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project, undertaken as part of an Introduction to Artificial Intelligence class, represents a significant milestone in our educational journey. We readily acknowledge that the results we achieved are not yet refined enough to meet the stringent demands of real-world medical applications. However, this project should not be underestimated, as it served as a crucial stepping stone in our exploration of Artificial Intelligence and its practical utilization.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Our engagement with this project facilitated a deeper understanding of computer vision and machine learning. Not only did we dive into these complex concepts beyond the foundational level covered in our coursework, but we also took the opportunity to apply our theoretical knowledge in a tangible context. Through hands-on experience, we were able to expand our technical skills, enhancing our understanding of how AI can be harnessed in various fields, including the ever-critical domain of healthcare.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project is symbolic of the learning process itself, a blend of theory and practice that pushed boundaries and challenged us to grow. It has instilled in us a deeper appreciation for the capabilities and potential of AI, providing a solid foundation upon which we can build in our future studies and professional pursuits.</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5f0fc31a45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5f0fc31a45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This experiment is beneficial, but not without acknowledging its shortcoming. There can be many improvements if this experiment is carried out again. A larger dataset with less missing values can increase the accuracy of the predictions of the S.V.M. classifier. Alternative methods can be explored to mitigate the impact of missing values, such as applying parametric or non-parametric bootstrapping to the data.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 improved way to convert the </a:t>
            </a:r>
            <a:r>
              <a:rPr lang="en">
                <a:solidFill>
                  <a:schemeClr val="dk1"/>
                </a:solidFill>
              </a:rPr>
              <a:t>images</a:t>
            </a:r>
            <a:r>
              <a:rPr lang="en">
                <a:solidFill>
                  <a:schemeClr val="dk1"/>
                </a:solidFill>
              </a:rPr>
              <a:t> to J.P.G can be explored to reduce the loss of data during conversion. Next, the organization and transport of the images to its correct classification directory was difficult using Python; therefore, exploring a less time-consuming method would prove useful to future researchers.</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6dcf2d24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6dcf2d24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The integration of computer vision and machine learning in the detection of breast cancer through mammograms has had a significant impact on healthcare. We  will outline some of the key implications and areas of impact:</a:t>
            </a:r>
            <a:endParaRPr/>
          </a:p>
          <a:p>
            <a:pPr indent="0" lvl="0" marL="0" rtl="0" algn="l">
              <a:lnSpc>
                <a:spcPct val="115000"/>
              </a:lnSpc>
              <a:spcBef>
                <a:spcPts val="1200"/>
              </a:spcBef>
              <a:spcAft>
                <a:spcPts val="0"/>
              </a:spcAft>
              <a:buClr>
                <a:schemeClr val="dk1"/>
              </a:buClr>
              <a:buSzPts val="1100"/>
              <a:buFont typeface="Arial"/>
              <a:buNone/>
            </a:pPr>
            <a:r>
              <a:rPr lang="en"/>
              <a:t>Improved Accuracy:</a:t>
            </a:r>
            <a:endParaRPr/>
          </a:p>
          <a:p>
            <a:pPr indent="0" lvl="0" marL="0" rtl="0" algn="l">
              <a:lnSpc>
                <a:spcPct val="115000"/>
              </a:lnSpc>
              <a:spcBef>
                <a:spcPts val="1200"/>
              </a:spcBef>
              <a:spcAft>
                <a:spcPts val="0"/>
              </a:spcAft>
              <a:buClr>
                <a:schemeClr val="dk1"/>
              </a:buClr>
              <a:buSzPts val="1100"/>
              <a:buFont typeface="Arial"/>
              <a:buNone/>
            </a:pPr>
            <a:r>
              <a:rPr lang="en"/>
              <a:t>- Early Detection: Machine learning algorithms can analyze mammograms with great detail, identifying subtle patterns and abnormalities that might be missed by human eyes. This can lead to earlier detection of cancerous tissues.</a:t>
            </a:r>
            <a:endParaRPr/>
          </a:p>
          <a:p>
            <a:pPr indent="0" lvl="0" marL="0" rtl="0" algn="l">
              <a:lnSpc>
                <a:spcPct val="115000"/>
              </a:lnSpc>
              <a:spcBef>
                <a:spcPts val="1200"/>
              </a:spcBef>
              <a:spcAft>
                <a:spcPts val="0"/>
              </a:spcAft>
              <a:buClr>
                <a:schemeClr val="dk1"/>
              </a:buClr>
              <a:buSzPts val="1100"/>
              <a:buFont typeface="Arial"/>
              <a:buNone/>
            </a:pPr>
            <a:r>
              <a:rPr lang="en"/>
              <a:t>- Reduced False Positives/Negatives: Advanced models help in reducing false positives and negatives, leading to more accurate diagnoses.</a:t>
            </a:r>
            <a:endParaRPr/>
          </a:p>
          <a:p>
            <a:pPr indent="0" lvl="0" marL="0" rtl="0" algn="l">
              <a:lnSpc>
                <a:spcPct val="115000"/>
              </a:lnSpc>
              <a:spcBef>
                <a:spcPts val="1200"/>
              </a:spcBef>
              <a:spcAft>
                <a:spcPts val="0"/>
              </a:spcAft>
              <a:buClr>
                <a:schemeClr val="dk1"/>
              </a:buClr>
              <a:buSzPts val="1100"/>
              <a:buFont typeface="Arial"/>
              <a:buNone/>
            </a:pPr>
            <a:r>
              <a:rPr lang="en"/>
              <a:t> </a:t>
            </a:r>
            <a:endParaRPr/>
          </a:p>
          <a:p>
            <a:pPr indent="0" lvl="0" marL="0" rtl="0" algn="l">
              <a:lnSpc>
                <a:spcPct val="115000"/>
              </a:lnSpc>
              <a:spcBef>
                <a:spcPts val="1200"/>
              </a:spcBef>
              <a:spcAft>
                <a:spcPts val="0"/>
              </a:spcAft>
              <a:buClr>
                <a:schemeClr val="dk1"/>
              </a:buClr>
              <a:buSzPts val="1100"/>
              <a:buFont typeface="Arial"/>
              <a:buNone/>
            </a:pPr>
            <a:r>
              <a:rPr lang="en"/>
              <a:t> Efficiency and Scalability:</a:t>
            </a:r>
            <a:endParaRPr/>
          </a:p>
          <a:p>
            <a:pPr indent="0" lvl="0" marL="0" rtl="0" algn="l">
              <a:lnSpc>
                <a:spcPct val="115000"/>
              </a:lnSpc>
              <a:spcBef>
                <a:spcPts val="1200"/>
              </a:spcBef>
              <a:spcAft>
                <a:spcPts val="0"/>
              </a:spcAft>
              <a:buClr>
                <a:schemeClr val="dk1"/>
              </a:buClr>
              <a:buSzPts val="1100"/>
              <a:buFont typeface="Arial"/>
              <a:buNone/>
            </a:pPr>
            <a:r>
              <a:rPr lang="en"/>
              <a:t>- Faster Analysis: Automated analysis of mammograms speeds up the diagnostic process, allowing more patients to be screened in less time.</a:t>
            </a:r>
            <a:endParaRPr/>
          </a:p>
          <a:p>
            <a:pPr indent="0" lvl="0" marL="0" rtl="0" algn="l">
              <a:lnSpc>
                <a:spcPct val="115000"/>
              </a:lnSpc>
              <a:spcBef>
                <a:spcPts val="1200"/>
              </a:spcBef>
              <a:spcAft>
                <a:spcPts val="0"/>
              </a:spcAft>
              <a:buClr>
                <a:schemeClr val="dk1"/>
              </a:buClr>
              <a:buSzPts val="1100"/>
              <a:buFont typeface="Arial"/>
              <a:buNone/>
            </a:pPr>
            <a:r>
              <a:rPr lang="en"/>
              <a:t>- Consistency: Algorithms provide consistent analysis without fatigue, unlike human radiologists who may vary in their interpretations.</a:t>
            </a:r>
            <a:endParaRPr/>
          </a:p>
          <a:p>
            <a:pPr indent="0" lvl="0" marL="0" rtl="0" algn="l">
              <a:lnSpc>
                <a:spcPct val="115000"/>
              </a:lnSpc>
              <a:spcBef>
                <a:spcPts val="1200"/>
              </a:spcBef>
              <a:spcAft>
                <a:spcPts val="0"/>
              </a:spcAft>
              <a:buClr>
                <a:schemeClr val="dk1"/>
              </a:buClr>
              <a:buSzPts val="1100"/>
              <a:buFont typeface="Arial"/>
              <a:buNone/>
            </a:pPr>
            <a:r>
              <a:rPr lang="en"/>
              <a:t> </a:t>
            </a:r>
            <a:endParaRPr/>
          </a:p>
          <a:p>
            <a:pPr indent="0" lvl="0" marL="0" rtl="0" algn="l">
              <a:lnSpc>
                <a:spcPct val="115000"/>
              </a:lnSpc>
              <a:spcBef>
                <a:spcPts val="1200"/>
              </a:spcBef>
              <a:spcAft>
                <a:spcPts val="0"/>
              </a:spcAft>
              <a:buClr>
                <a:schemeClr val="dk1"/>
              </a:buClr>
              <a:buSzPts val="1100"/>
              <a:buFont typeface="Arial"/>
              <a:buNone/>
            </a:pPr>
            <a:r>
              <a:rPr lang="en"/>
              <a:t> Personalized Treatment:</a:t>
            </a:r>
            <a:endParaRPr/>
          </a:p>
          <a:p>
            <a:pPr indent="0" lvl="0" marL="0" rtl="0" algn="l">
              <a:lnSpc>
                <a:spcPct val="115000"/>
              </a:lnSpc>
              <a:spcBef>
                <a:spcPts val="1200"/>
              </a:spcBef>
              <a:spcAft>
                <a:spcPts val="0"/>
              </a:spcAft>
              <a:buClr>
                <a:schemeClr val="dk1"/>
              </a:buClr>
              <a:buSzPts val="1100"/>
              <a:buFont typeface="Arial"/>
              <a:buNone/>
            </a:pPr>
            <a:r>
              <a:rPr lang="en"/>
              <a:t>- Tailored Approach: Machine learning can integrate various data sources, including patient history, to provide a more personalized risk assessment and treatment plan.</a:t>
            </a:r>
            <a:endParaRPr/>
          </a:p>
          <a:p>
            <a:pPr indent="0" lvl="0" marL="0" rtl="0" algn="l">
              <a:lnSpc>
                <a:spcPct val="115000"/>
              </a:lnSpc>
              <a:spcBef>
                <a:spcPts val="1200"/>
              </a:spcBef>
              <a:spcAft>
                <a:spcPts val="0"/>
              </a:spcAft>
              <a:buClr>
                <a:schemeClr val="dk1"/>
              </a:buClr>
              <a:buSzPts val="1100"/>
              <a:buFont typeface="Arial"/>
              <a:buNone/>
            </a:pPr>
            <a:r>
              <a:rPr lang="en"/>
              <a:t> </a:t>
            </a:r>
            <a:endParaRPr/>
          </a:p>
          <a:p>
            <a:pPr indent="0" lvl="0" marL="0" rtl="0" algn="l">
              <a:lnSpc>
                <a:spcPct val="115000"/>
              </a:lnSpc>
              <a:spcBef>
                <a:spcPts val="1200"/>
              </a:spcBef>
              <a:spcAft>
                <a:spcPts val="0"/>
              </a:spcAft>
              <a:buClr>
                <a:schemeClr val="dk1"/>
              </a:buClr>
              <a:buSzPts val="1100"/>
              <a:buFont typeface="Arial"/>
              <a:buNone/>
            </a:pPr>
            <a:r>
              <a:rPr lang="en"/>
              <a:t> Accessibility:</a:t>
            </a:r>
            <a:endParaRPr/>
          </a:p>
          <a:p>
            <a:pPr indent="0" lvl="0" marL="0" rtl="0" algn="l">
              <a:lnSpc>
                <a:spcPct val="115000"/>
              </a:lnSpc>
              <a:spcBef>
                <a:spcPts val="1200"/>
              </a:spcBef>
              <a:spcAft>
                <a:spcPts val="0"/>
              </a:spcAft>
              <a:buClr>
                <a:schemeClr val="dk1"/>
              </a:buClr>
              <a:buSzPts val="1100"/>
              <a:buFont typeface="Arial"/>
              <a:buNone/>
            </a:pPr>
            <a:r>
              <a:rPr lang="en"/>
              <a:t>- Remote Areas: Automated analysis can make mammogram screening more accessible in remote or underserved areas where specialist radiologists may not be readily available.</a:t>
            </a:r>
            <a:endParaRPr/>
          </a:p>
          <a:p>
            <a:pPr indent="0" lvl="0" marL="0" rtl="0" algn="l">
              <a:lnSpc>
                <a:spcPct val="115000"/>
              </a:lnSpc>
              <a:spcBef>
                <a:spcPts val="1200"/>
              </a:spcBef>
              <a:spcAft>
                <a:spcPts val="0"/>
              </a:spcAft>
              <a:buClr>
                <a:schemeClr val="dk1"/>
              </a:buClr>
              <a:buSzPts val="1100"/>
              <a:buFont typeface="Arial"/>
              <a:buNone/>
            </a:pPr>
            <a:r>
              <a:rPr lang="en"/>
              <a:t>- Cost Reduction: Automation can potentially reduce healthcare costs, making screening more accessible to a broader population.</a:t>
            </a:r>
            <a:endParaRPr/>
          </a:p>
          <a:p>
            <a:pPr indent="0" lvl="0" marL="0" rtl="0" algn="l">
              <a:lnSpc>
                <a:spcPct val="115000"/>
              </a:lnSpc>
              <a:spcBef>
                <a:spcPts val="1200"/>
              </a:spcBef>
              <a:spcAft>
                <a:spcPts val="0"/>
              </a:spcAft>
              <a:buClr>
                <a:schemeClr val="dk1"/>
              </a:buClr>
              <a:buSzPts val="1100"/>
              <a:buFont typeface="Arial"/>
              <a:buNone/>
            </a:pPr>
            <a:r>
              <a:rPr lang="en"/>
              <a:t> </a:t>
            </a:r>
            <a:endParaRPr/>
          </a:p>
          <a:p>
            <a:pPr indent="0" lvl="0" marL="0" rtl="0" algn="l">
              <a:lnSpc>
                <a:spcPct val="115000"/>
              </a:lnSpc>
              <a:spcBef>
                <a:spcPts val="1200"/>
              </a:spcBef>
              <a:spcAft>
                <a:spcPts val="0"/>
              </a:spcAft>
              <a:buClr>
                <a:schemeClr val="dk1"/>
              </a:buClr>
              <a:buSzPts val="1100"/>
              <a:buFont typeface="Arial"/>
              <a:buNone/>
            </a:pPr>
            <a:r>
              <a:rPr lang="en"/>
              <a:t>Ethical and Regulatory Considerations:</a:t>
            </a:r>
            <a:endParaRPr/>
          </a:p>
          <a:p>
            <a:pPr indent="0" lvl="0" marL="0" rtl="0" algn="l">
              <a:lnSpc>
                <a:spcPct val="115000"/>
              </a:lnSpc>
              <a:spcBef>
                <a:spcPts val="1200"/>
              </a:spcBef>
              <a:spcAft>
                <a:spcPts val="0"/>
              </a:spcAft>
              <a:buClr>
                <a:schemeClr val="dk1"/>
              </a:buClr>
              <a:buSzPts val="1100"/>
              <a:buFont typeface="Arial"/>
              <a:buNone/>
            </a:pPr>
            <a:r>
              <a:rPr lang="en"/>
              <a:t>- Data Privacy: The use of patient data in training machine learning models raises concerns about privacy and consent.</a:t>
            </a:r>
            <a:endParaRPr/>
          </a:p>
          <a:p>
            <a:pPr indent="0" lvl="0" marL="0" rtl="0" algn="l">
              <a:lnSpc>
                <a:spcPct val="115000"/>
              </a:lnSpc>
              <a:spcBef>
                <a:spcPts val="1200"/>
              </a:spcBef>
              <a:spcAft>
                <a:spcPts val="0"/>
              </a:spcAft>
              <a:buClr>
                <a:schemeClr val="dk1"/>
              </a:buClr>
              <a:buSzPts val="1100"/>
              <a:buFont typeface="Arial"/>
              <a:buNone/>
            </a:pPr>
            <a:r>
              <a:rPr lang="en"/>
              <a:t>- Regulatory Compliance: Ensuring that algorithms meet regulatory standards and clinical guidelines is essential for their integration into medical practice.</a:t>
            </a:r>
            <a:endParaRPr/>
          </a:p>
          <a:p>
            <a:pPr indent="0" lvl="0" marL="0" rtl="0" algn="l">
              <a:lnSpc>
                <a:spcPct val="115000"/>
              </a:lnSpc>
              <a:spcBef>
                <a:spcPts val="1200"/>
              </a:spcBef>
              <a:spcAft>
                <a:spcPts val="0"/>
              </a:spcAft>
              <a:buClr>
                <a:schemeClr val="dk1"/>
              </a:buClr>
              <a:buSzPts val="1100"/>
              <a:buFont typeface="Arial"/>
              <a:buNone/>
            </a:pPr>
            <a:r>
              <a:rPr lang="en"/>
              <a:t> </a:t>
            </a:r>
            <a:endParaRPr/>
          </a:p>
          <a:p>
            <a:pPr indent="0" lvl="0" marL="0" rtl="0" algn="l">
              <a:lnSpc>
                <a:spcPct val="115000"/>
              </a:lnSpc>
              <a:spcBef>
                <a:spcPts val="1200"/>
              </a:spcBef>
              <a:spcAft>
                <a:spcPts val="0"/>
              </a:spcAft>
              <a:buClr>
                <a:schemeClr val="dk1"/>
              </a:buClr>
              <a:buSzPts val="1100"/>
              <a:buFont typeface="Arial"/>
              <a:buNone/>
            </a:pPr>
            <a:r>
              <a:rPr lang="en"/>
              <a:t> Integration with Healthcare Systems:</a:t>
            </a:r>
            <a:endParaRPr/>
          </a:p>
          <a:p>
            <a:pPr indent="0" lvl="0" marL="0" rtl="0" algn="l">
              <a:lnSpc>
                <a:spcPct val="115000"/>
              </a:lnSpc>
              <a:spcBef>
                <a:spcPts val="1200"/>
              </a:spcBef>
              <a:spcAft>
                <a:spcPts val="0"/>
              </a:spcAft>
              <a:buClr>
                <a:schemeClr val="dk1"/>
              </a:buClr>
              <a:buSzPts val="1100"/>
              <a:buFont typeface="Arial"/>
              <a:buNone/>
            </a:pPr>
            <a:r>
              <a:rPr lang="en"/>
              <a:t>- Interoperability: Integrating machine learning models with existing healthcare systems and workflows can be challenging but is vital for practical implementation.</a:t>
            </a:r>
            <a:endParaRPr/>
          </a:p>
          <a:p>
            <a:pPr indent="0" lvl="0" marL="0" rtl="0" algn="l">
              <a:lnSpc>
                <a:spcPct val="115000"/>
              </a:lnSpc>
              <a:spcBef>
                <a:spcPts val="1200"/>
              </a:spcBef>
              <a:spcAft>
                <a:spcPts val="0"/>
              </a:spcAft>
              <a:buClr>
                <a:schemeClr val="dk1"/>
              </a:buClr>
              <a:buSzPts val="1100"/>
              <a:buFont typeface="Arial"/>
              <a:buNone/>
            </a:pPr>
            <a:r>
              <a:rPr lang="en"/>
              <a:t>- Continuous Learning: Models need continuous updating and validation with new data to remain effective and relevant.</a:t>
            </a:r>
            <a:endParaRPr/>
          </a:p>
          <a:p>
            <a:pPr indent="0" lvl="0" marL="0" rtl="0" algn="l">
              <a:lnSpc>
                <a:spcPct val="115000"/>
              </a:lnSpc>
              <a:spcBef>
                <a:spcPts val="1200"/>
              </a:spcBef>
              <a:spcAft>
                <a:spcPts val="0"/>
              </a:spcAft>
              <a:buClr>
                <a:schemeClr val="dk1"/>
              </a:buClr>
              <a:buSzPts val="1100"/>
              <a:buFont typeface="Arial"/>
              <a:buNone/>
            </a:pPr>
            <a:r>
              <a:rPr lang="en"/>
              <a:t> </a:t>
            </a:r>
            <a:endParaRPr/>
          </a:p>
          <a:p>
            <a:pPr indent="0" lvl="0" marL="0" rtl="0" algn="l">
              <a:lnSpc>
                <a:spcPct val="115000"/>
              </a:lnSpc>
              <a:spcBef>
                <a:spcPts val="1200"/>
              </a:spcBef>
              <a:spcAft>
                <a:spcPts val="0"/>
              </a:spcAft>
              <a:buClr>
                <a:schemeClr val="dk1"/>
              </a:buClr>
              <a:buSzPts val="1100"/>
              <a:buFont typeface="Arial"/>
              <a:buNone/>
            </a:pPr>
            <a:r>
              <a:rPr lang="en"/>
              <a:t> Educational and Psychological Aspects:</a:t>
            </a:r>
            <a:endParaRPr/>
          </a:p>
          <a:p>
            <a:pPr indent="0" lvl="0" marL="0" rtl="0" algn="l">
              <a:lnSpc>
                <a:spcPct val="115000"/>
              </a:lnSpc>
              <a:spcBef>
                <a:spcPts val="1200"/>
              </a:spcBef>
              <a:spcAft>
                <a:spcPts val="0"/>
              </a:spcAft>
              <a:buClr>
                <a:schemeClr val="dk1"/>
              </a:buClr>
              <a:buSzPts val="1100"/>
              <a:buFont typeface="Arial"/>
              <a:buNone/>
            </a:pPr>
            <a:r>
              <a:rPr lang="en"/>
              <a:t>- Patient Understanding: Clear communication with patients about how machine learning is used in their care is essential for trust and understanding.</a:t>
            </a:r>
            <a:endParaRPr/>
          </a:p>
          <a:p>
            <a:pPr indent="0" lvl="0" marL="0" rtl="0" algn="l">
              <a:lnSpc>
                <a:spcPct val="115000"/>
              </a:lnSpc>
              <a:spcBef>
                <a:spcPts val="1200"/>
              </a:spcBef>
              <a:spcAft>
                <a:spcPts val="0"/>
              </a:spcAft>
              <a:buClr>
                <a:schemeClr val="dk1"/>
              </a:buClr>
              <a:buSzPts val="1100"/>
              <a:buFont typeface="Arial"/>
              <a:buNone/>
            </a:pPr>
            <a:r>
              <a:rPr lang="en"/>
              <a:t>- Professional Development: Radiologists and healthcare professionals must be trained to work alongside AI systems, understanding their limitations and strengths.</a:t>
            </a:r>
            <a:endParaRPr/>
          </a:p>
          <a:p>
            <a:pPr indent="0" lvl="0" marL="0" rtl="0" algn="l">
              <a:lnSpc>
                <a:spcPct val="115000"/>
              </a:lnSpc>
              <a:spcBef>
                <a:spcPts val="1200"/>
              </a:spcBef>
              <a:spcAft>
                <a:spcPts val="0"/>
              </a:spcAft>
              <a:buClr>
                <a:schemeClr val="dk1"/>
              </a:buClr>
              <a:buSzPts val="1100"/>
              <a:buFont typeface="Arial"/>
              <a:buNone/>
            </a:pPr>
            <a:r>
              <a:rPr lang="en"/>
              <a:t> </a:t>
            </a:r>
            <a:endParaRPr/>
          </a:p>
          <a:p>
            <a:pPr indent="0" lvl="0" marL="0" rtl="0" algn="l">
              <a:lnSpc>
                <a:spcPct val="115000"/>
              </a:lnSpc>
              <a:spcBef>
                <a:spcPts val="1200"/>
              </a:spcBef>
              <a:spcAft>
                <a:spcPts val="0"/>
              </a:spcAft>
              <a:buClr>
                <a:schemeClr val="dk1"/>
              </a:buClr>
              <a:buSzPts val="1100"/>
              <a:buFont typeface="Arial"/>
              <a:buNone/>
            </a:pPr>
            <a:r>
              <a:rPr lang="en"/>
              <a:t>Research and Innovation:</a:t>
            </a:r>
            <a:endParaRPr/>
          </a:p>
          <a:p>
            <a:pPr indent="0" lvl="0" marL="0" rtl="0" algn="l">
              <a:lnSpc>
                <a:spcPct val="115000"/>
              </a:lnSpc>
              <a:spcBef>
                <a:spcPts val="1200"/>
              </a:spcBef>
              <a:spcAft>
                <a:spcPts val="0"/>
              </a:spcAft>
              <a:buClr>
                <a:schemeClr val="dk1"/>
              </a:buClr>
              <a:buSzPts val="1100"/>
              <a:buFont typeface="Arial"/>
              <a:buNone/>
            </a:pPr>
            <a:r>
              <a:rPr lang="en"/>
              <a:t>- New Insights: Analysis of large datasets can uncover new insights into breast cancer, contributing to research and development of new treatments.</a:t>
            </a:r>
            <a:endParaRPr/>
          </a:p>
          <a:p>
            <a:pPr indent="0" lvl="0" marL="0" rtl="0" algn="l">
              <a:lnSpc>
                <a:spcPct val="115000"/>
              </a:lnSpc>
              <a:spcBef>
                <a:spcPts val="1200"/>
              </a:spcBef>
              <a:spcAft>
                <a:spcPts val="0"/>
              </a:spcAft>
              <a:buClr>
                <a:schemeClr val="dk1"/>
              </a:buClr>
              <a:buSzPts val="1100"/>
              <a:buFont typeface="Arial"/>
              <a:buNone/>
            </a:pPr>
            <a:r>
              <a:rPr lang="en"/>
              <a:t>- Collaboration: The field encourages collaboration between medical professionals, data scientists, and engineers, fostering innovation.</a:t>
            </a:r>
            <a:endParaRPr/>
          </a:p>
          <a:p>
            <a:pPr indent="0" lvl="0" marL="0" rtl="0" algn="l">
              <a:lnSpc>
                <a:spcPct val="115000"/>
              </a:lnSpc>
              <a:spcBef>
                <a:spcPts val="1200"/>
              </a:spcBef>
              <a:spcAft>
                <a:spcPts val="0"/>
              </a:spcAft>
              <a:buClr>
                <a:schemeClr val="dk1"/>
              </a:buClr>
              <a:buSzPts val="1100"/>
              <a:buFont typeface="Arial"/>
              <a:buNone/>
            </a:pPr>
            <a:r>
              <a:rPr lang="en"/>
              <a:t> </a:t>
            </a:r>
            <a:endParaRPr/>
          </a:p>
          <a:p>
            <a:pPr indent="0" lvl="0" marL="0" rtl="0" algn="l">
              <a:lnSpc>
                <a:spcPct val="115000"/>
              </a:lnSpc>
              <a:spcBef>
                <a:spcPts val="1200"/>
              </a:spcBef>
              <a:spcAft>
                <a:spcPts val="0"/>
              </a:spcAft>
              <a:buClr>
                <a:schemeClr val="dk1"/>
              </a:buClr>
              <a:buSzPts val="1100"/>
              <a:buFont typeface="Arial"/>
              <a:buNone/>
            </a:pPr>
            <a:r>
              <a:rPr lang="en"/>
              <a:t> Conclusion:</a:t>
            </a:r>
            <a:endParaRPr/>
          </a:p>
          <a:p>
            <a:pPr indent="0" lvl="0" marL="0" rtl="0" algn="l">
              <a:lnSpc>
                <a:spcPct val="115000"/>
              </a:lnSpc>
              <a:spcBef>
                <a:spcPts val="1200"/>
              </a:spcBef>
              <a:spcAft>
                <a:spcPts val="0"/>
              </a:spcAft>
              <a:buClr>
                <a:schemeClr val="dk1"/>
              </a:buClr>
              <a:buSzPts val="1100"/>
              <a:buFont typeface="Arial"/>
              <a:buNone/>
            </a:pPr>
            <a:r>
              <a:rPr lang="en"/>
              <a:t>The application of computer vision and machine learning in breast cancer detection through mammograms represents a significant advancement in medical diagnostics. While offering the promise of improved accuracy, efficiency, and accessibility, it also brings challenges in integration, regulation, ethics, and education. Continuous research, collaboration, development, and careful consideration of these factors are essential to fully realize the benefits of this technology in breast cancer care.</a:t>
            </a:r>
            <a:endParaRPr/>
          </a:p>
          <a:p>
            <a:pPr indent="0" lvl="0" marL="0" rtl="0" algn="l">
              <a:spcBef>
                <a:spcPts val="120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67fa7e41f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67fa7e41f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a:t>
            </a:r>
            <a:r>
              <a:rPr lang="en"/>
              <a:t>you</a:t>
            </a:r>
            <a:r>
              <a:rPr lang="en"/>
              <a:t> for watching our presentation! We would like to thank Dr Andrew Van Benschoten for his guidance </a:t>
            </a:r>
            <a:r>
              <a:rPr lang="en"/>
              <a:t>throughout</a:t>
            </a:r>
            <a:r>
              <a:rPr lang="en"/>
              <a:t> this course and this project.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f0fc31a45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f0fc31a45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Let's</a:t>
            </a:r>
            <a:r>
              <a:rPr lang="en">
                <a:solidFill>
                  <a:schemeClr val="dk1"/>
                </a:solidFill>
              </a:rPr>
              <a:t> start with a little background on breast cancer and the impact it has on millions of women and their families.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f0fc31a4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5f0fc31a4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According to the American Cancer Society, breast cancer is expected to be diagnosed in nearly 300,000 individuals in 2023, making it a significant health concern. Tragically, this year alone, almost 44,000 women are projected to succumb to this disease.</a:t>
            </a:r>
            <a:endParaRPr/>
          </a:p>
          <a:p>
            <a:pPr indent="0" lvl="0" marL="0" rtl="0" algn="l">
              <a:spcBef>
                <a:spcPts val="0"/>
              </a:spcBef>
              <a:spcAft>
                <a:spcPts val="0"/>
              </a:spcAft>
              <a:buClr>
                <a:schemeClr val="dk1"/>
              </a:buClr>
              <a:buSzPts val="1100"/>
              <a:buFont typeface="Arial"/>
              <a:buNone/>
            </a:pPr>
            <a:r>
              <a:rPr lang="en"/>
              <a:t>Breast cancer stands as the second most common cancer among women, falling only behind skin cancer. It predominantly affects middle-aged women, with the median age of diagnosis being 62. This signifies that half of the women diagnosed with breast cancer are 62 or younger.</a:t>
            </a:r>
            <a:endParaRPr/>
          </a:p>
          <a:p>
            <a:pPr indent="0" lvl="0" marL="0" rtl="0" algn="l">
              <a:spcBef>
                <a:spcPts val="0"/>
              </a:spcBef>
              <a:spcAft>
                <a:spcPts val="0"/>
              </a:spcAft>
              <a:buClr>
                <a:schemeClr val="dk1"/>
              </a:buClr>
              <a:buSzPts val="1100"/>
              <a:buFont typeface="Arial"/>
              <a:buNone/>
            </a:pPr>
            <a:r>
              <a:rPr lang="en"/>
              <a:t>The lifetime risk for women is alarming; they face about a 13% chance of being diagnosed with this form of cancer, equating to 1 in 8 women. Encouragingly, however, breast cancer death rates have declined by 43 percent since 1989. Much of this reduction can be attributed to early detection, a result of widespread and regular mammogram screenings. These figures underscore the importance of continued vigilance and preventative measures in combating one of the most common and lethal diseases afflicting women today.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f0fc31a4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5f0fc31a4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purpose of this project is to develop and compare two distinct methods for predicting breast cancer in patients. The first approach will utilize Support Vector Machines (SVM’s), trained on structured tabular data containing patient medical histories, laboratory results, and other relevant information. The second approach will implement Convolutional Neural Networks (CNN’s), designed to analyze patient mammograms, which provide visual insights into potential cancerous growths. The ultimate goal is to compare the predictive accuracy of these two algorithms, identifying their respective strengths and weaknesses, and determining which method offers the most reliable and efficient prediction.</a:t>
            </a:r>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f0fc31a45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5f0fc31a4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would </a:t>
            </a:r>
            <a:r>
              <a:rPr lang="en"/>
              <a:t> like to introduce you to the core of our research, the dataset we've used for our analysis. It originates from CBIS-DDSM, an acronym that stands for the Curated Breast Imaging Subset of DDSM.</a:t>
            </a:r>
            <a:endParaRPr/>
          </a:p>
          <a:p>
            <a:pPr indent="0" lvl="0" marL="0" rtl="0" algn="l">
              <a:spcBef>
                <a:spcPts val="0"/>
              </a:spcBef>
              <a:spcAft>
                <a:spcPts val="0"/>
              </a:spcAft>
              <a:buClr>
                <a:schemeClr val="dk1"/>
              </a:buClr>
              <a:buSzPts val="1100"/>
              <a:buFont typeface="Arial"/>
              <a:buNone/>
            </a:pPr>
            <a:r>
              <a:rPr lang="en"/>
              <a:t>So what exactly is CBIS-DDSM? It's an updated and standardized version of the well-known Digital Database for Screening Mammography, or DDSM, a comprehensive collection of mammographic images used across the world for breast cancer research.</a:t>
            </a:r>
            <a:endParaRPr/>
          </a:p>
          <a:p>
            <a:pPr indent="0" lvl="0" marL="0" rtl="0" algn="l">
              <a:spcBef>
                <a:spcPts val="0"/>
              </a:spcBef>
              <a:spcAft>
                <a:spcPts val="0"/>
              </a:spcAft>
              <a:buClr>
                <a:schemeClr val="dk1"/>
              </a:buClr>
              <a:buSzPts val="1100"/>
              <a:buFont typeface="Arial"/>
              <a:buNone/>
            </a:pPr>
            <a:r>
              <a:rPr lang="en"/>
              <a:t>The uniqueness of CBIS-DDSM lies in its curation and standardization, ensuring that the data is consistent, accurate, and tailored to specific research needs.</a:t>
            </a:r>
            <a:endParaRPr/>
          </a:p>
          <a:p>
            <a:pPr indent="0" lvl="0" marL="0" rtl="0" algn="l">
              <a:spcBef>
                <a:spcPts val="0"/>
              </a:spcBef>
              <a:spcAft>
                <a:spcPts val="0"/>
              </a:spcAft>
              <a:buClr>
                <a:schemeClr val="dk1"/>
              </a:buClr>
              <a:buSzPts val="1100"/>
              <a:buFont typeface="Arial"/>
              <a:buNone/>
            </a:pPr>
            <a:r>
              <a:rPr lang="en"/>
              <a:t>Now, here's where our methodology comes into play. We've divided this dataset into two main parts: a training set and a testing set. This division was guided by the BIRADS category, a standardized system to evaluate the images. Specifically, we allocated 20% of the cases for testing and the remaining 80% for training. It's important to note that this split was carried out separately for all mass cases and all calcification cases, allowing for a more refined and targeted analysis. In our case, we are using only the data pertaining to the abnormality type “mass” to identify lesions.</a:t>
            </a:r>
            <a:endParaRPr/>
          </a:p>
          <a:p>
            <a:pPr indent="0" lvl="0" marL="0" rtl="0" algn="l">
              <a:spcBef>
                <a:spcPts val="0"/>
              </a:spcBef>
              <a:spcAft>
                <a:spcPts val="0"/>
              </a:spcAft>
              <a:buClr>
                <a:schemeClr val="dk1"/>
              </a:buClr>
              <a:buSzPts val="1100"/>
              <a:buFont typeface="Arial"/>
              <a:buNone/>
            </a:pPr>
            <a:r>
              <a:rPr lang="en"/>
              <a:t>By employing CBIS-DDSM and adopting this strategic split in our data, we align ourselves with cutting-edge practices in the field of breast cancer detection. It ensures that our research is built on a solid foundation, one that allows us to work towards better understanding and potentially more effective interventions in breast cancer treatment.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5f0fc31a4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5f0fc31a4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Firstly, we've embarked on an exploration that brings together a combination of different, yet interconnected fields. We're working at the intersection of machine learning, deep learning, and computer vision concepts. These aren't separate silos; they blend together, forming a robust framework that allows us to tackle complex problems with innovative solutions.</a:t>
            </a:r>
            <a:endParaRPr/>
          </a:p>
          <a:p>
            <a:pPr indent="0" lvl="0" marL="0" rtl="0" algn="l">
              <a:spcBef>
                <a:spcPts val="0"/>
              </a:spcBef>
              <a:spcAft>
                <a:spcPts val="0"/>
              </a:spcAft>
              <a:buClr>
                <a:schemeClr val="dk1"/>
              </a:buClr>
              <a:buSzPts val="1100"/>
              <a:buFont typeface="Arial"/>
              <a:buNone/>
            </a:pPr>
            <a:r>
              <a:rPr lang="en"/>
              <a:t>But what makes our experiment truly fascinating is our approach to classification. We're not settling for a one-size-fits-all method. Instead, we're diving into a comparison of two distinctly different approaches, utilizing two different types of datasets.</a:t>
            </a:r>
            <a:endParaRPr/>
          </a:p>
          <a:p>
            <a:pPr indent="0" lvl="0" marL="0" rtl="0" algn="l">
              <a:spcBef>
                <a:spcPts val="0"/>
              </a:spcBef>
              <a:spcAft>
                <a:spcPts val="0"/>
              </a:spcAft>
              <a:buClr>
                <a:schemeClr val="dk1"/>
              </a:buClr>
              <a:buSzPts val="1100"/>
              <a:buFont typeface="Arial"/>
              <a:buNone/>
            </a:pPr>
            <a:r>
              <a:rPr lang="en"/>
              <a:t>On one hand, we have image data, rich in visual details and complexity. On the other, we have structured tabular data, offering a different kind of insight. By juxtaposing these, we are not just learning how to use these methods; we're actively exploring which methods may be most effective under different circumstances.</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5f0fc31a45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5f0fc31a4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Now, lets discuss the support </a:t>
            </a:r>
            <a:r>
              <a:rPr lang="en">
                <a:solidFill>
                  <a:schemeClr val="dk1"/>
                </a:solidFill>
              </a:rPr>
              <a:t>vector</a:t>
            </a:r>
            <a:r>
              <a:rPr lang="en">
                <a:solidFill>
                  <a:schemeClr val="dk1"/>
                </a:solidFill>
              </a:rPr>
              <a:t> machine algorithm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dcf2d24f4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dcf2d24f4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vector machines are supervised learning models in machine learning. In S.V.M., data is mapped to multiple dimensions in the feature space where a </a:t>
            </a:r>
            <a:r>
              <a:rPr lang="en"/>
              <a:t>separator</a:t>
            </a:r>
            <a:r>
              <a:rPr lang="en"/>
              <a:t>, or hyperplane, is optimized and separates the categories as best as it can.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Support vector machines are commonly used in classification and regression on both linear and non-linear data.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907050"/>
            <a:ext cx="78642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t/>
            </a:r>
            <a:endParaRPr sz="3480"/>
          </a:p>
          <a:p>
            <a:pPr indent="0" lvl="0" marL="0" rtl="0" algn="l">
              <a:spcBef>
                <a:spcPts val="0"/>
              </a:spcBef>
              <a:spcAft>
                <a:spcPts val="0"/>
              </a:spcAft>
              <a:buSzPts val="990"/>
              <a:buNone/>
            </a:pPr>
            <a:r>
              <a:rPr lang="en" sz="3380"/>
              <a:t>Using Machine Learning and Computer Vision to Detect Breast Cancer</a:t>
            </a:r>
            <a:endParaRPr sz="3380"/>
          </a:p>
        </p:txBody>
      </p:sp>
      <p:sp>
        <p:nvSpPr>
          <p:cNvPr id="87" name="Google Shape;87;p13"/>
          <p:cNvSpPr txBox="1"/>
          <p:nvPr>
            <p:ph idx="1" type="subTitle"/>
          </p:nvPr>
        </p:nvSpPr>
        <p:spPr>
          <a:xfrm>
            <a:off x="727952" y="3592575"/>
            <a:ext cx="7688100" cy="541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05"/>
              <a:buNone/>
            </a:pPr>
            <a:r>
              <a:rPr b="1" lang="en" sz="2000"/>
              <a:t>Group 3:</a:t>
            </a:r>
            <a:endParaRPr b="1" sz="2000"/>
          </a:p>
          <a:p>
            <a:pPr indent="0" lvl="0" marL="0" rtl="0" algn="l">
              <a:lnSpc>
                <a:spcPct val="80000"/>
              </a:lnSpc>
              <a:spcBef>
                <a:spcPts val="0"/>
              </a:spcBef>
              <a:spcAft>
                <a:spcPts val="0"/>
              </a:spcAft>
              <a:buSzPts val="605"/>
              <a:buNone/>
            </a:pPr>
            <a:r>
              <a:rPr lang="en" sz="2000"/>
              <a:t>Ahmed Ahmed</a:t>
            </a:r>
            <a:endParaRPr sz="2000"/>
          </a:p>
          <a:p>
            <a:pPr indent="0" lvl="0" marL="0" rtl="0" algn="l">
              <a:lnSpc>
                <a:spcPct val="80000"/>
              </a:lnSpc>
              <a:spcBef>
                <a:spcPts val="0"/>
              </a:spcBef>
              <a:spcAft>
                <a:spcPts val="0"/>
              </a:spcAft>
              <a:buSzPts val="605"/>
              <a:buNone/>
            </a:pPr>
            <a:r>
              <a:rPr lang="en" sz="2000"/>
              <a:t>Mike Moll</a:t>
            </a:r>
            <a:endParaRPr sz="2000"/>
          </a:p>
          <a:p>
            <a:pPr indent="0" lvl="0" marL="0" rtl="0" algn="l">
              <a:lnSpc>
                <a:spcPct val="80000"/>
              </a:lnSpc>
              <a:spcBef>
                <a:spcPts val="0"/>
              </a:spcBef>
              <a:spcAft>
                <a:spcPts val="0"/>
              </a:spcAft>
              <a:buSzPts val="605"/>
              <a:buNone/>
            </a:pPr>
            <a:r>
              <a:rPr lang="en" sz="2000"/>
              <a:t>Lisa Vo</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Tabular Data Pre-Processing</a:t>
            </a:r>
            <a:endParaRPr/>
          </a:p>
        </p:txBody>
      </p:sp>
      <p:sp>
        <p:nvSpPr>
          <p:cNvPr id="139" name="Google Shape;139;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Removed unneeded columns: </a:t>
            </a:r>
            <a:r>
              <a:rPr lang="en" sz="2000"/>
              <a:t>patient_id, abnormality_type, image file path, cropped image file path, and ROI mask file path</a:t>
            </a:r>
            <a:endParaRPr sz="2000"/>
          </a:p>
          <a:p>
            <a:pPr indent="-355600" lvl="0" marL="457200" rtl="0" algn="l">
              <a:spcBef>
                <a:spcPts val="0"/>
              </a:spcBef>
              <a:spcAft>
                <a:spcPts val="0"/>
              </a:spcAft>
              <a:buSzPts val="2000"/>
              <a:buChar char="●"/>
            </a:pPr>
            <a:r>
              <a:rPr lang="en" sz="2000"/>
              <a:t>Replace NaN with mode of corresponding feature</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a:t>
            </a:r>
            <a:endParaRPr/>
          </a:p>
        </p:txBody>
      </p:sp>
      <p:sp>
        <p:nvSpPr>
          <p:cNvPr id="145" name="Google Shape;145;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Target variable</a:t>
            </a:r>
            <a:endParaRPr b="1" sz="1800"/>
          </a:p>
          <a:p>
            <a:pPr indent="-342900" lvl="1" marL="914400" rtl="0" algn="l">
              <a:spcBef>
                <a:spcPts val="0"/>
              </a:spcBef>
              <a:spcAft>
                <a:spcPts val="0"/>
              </a:spcAft>
              <a:buClr>
                <a:srgbClr val="000000"/>
              </a:buClr>
              <a:buSzPts val="1800"/>
              <a:buChar char="○"/>
            </a:pPr>
            <a:r>
              <a:rPr lang="en" sz="1800">
                <a:solidFill>
                  <a:srgbClr val="000000"/>
                </a:solidFill>
              </a:rPr>
              <a:t>pathology: “BENIGN”, “MALIGNANT”, “BENIGN_WITHOUT_CALLBACK”</a:t>
            </a:r>
            <a:endParaRPr sz="1800">
              <a:solidFill>
                <a:srgbClr val="000000"/>
              </a:solidFill>
            </a:endParaRPr>
          </a:p>
          <a:p>
            <a:pPr indent="-342900" lvl="0" marL="457200" rtl="0" algn="l">
              <a:spcBef>
                <a:spcPts val="0"/>
              </a:spcBef>
              <a:spcAft>
                <a:spcPts val="0"/>
              </a:spcAft>
              <a:buSzPts val="1800"/>
              <a:buChar char="●"/>
            </a:pPr>
            <a:r>
              <a:rPr b="1" lang="en" sz="1800"/>
              <a:t>Explanatory variables:</a:t>
            </a:r>
            <a:endParaRPr b="1" sz="1800"/>
          </a:p>
          <a:p>
            <a:pPr indent="-342900" lvl="1" marL="914400" rtl="0" algn="l">
              <a:lnSpc>
                <a:spcPct val="100000"/>
              </a:lnSpc>
              <a:spcBef>
                <a:spcPts val="0"/>
              </a:spcBef>
              <a:spcAft>
                <a:spcPts val="0"/>
              </a:spcAft>
              <a:buClr>
                <a:srgbClr val="000000"/>
              </a:buClr>
              <a:buSzPts val="1800"/>
              <a:buChar char="○"/>
            </a:pPr>
            <a:r>
              <a:rPr lang="en" sz="1800">
                <a:solidFill>
                  <a:srgbClr val="000000"/>
                </a:solidFill>
              </a:rPr>
              <a:t>breast density, left or right breast, image view, abnormality id, mass shape, mass margins, assessment, and subtlety</a:t>
            </a:r>
            <a:endParaRPr sz="1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Training</a:t>
            </a:r>
            <a:endParaRPr/>
          </a:p>
        </p:txBody>
      </p:sp>
      <p:sp>
        <p:nvSpPr>
          <p:cNvPr id="151" name="Google Shape;151;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sz="1800"/>
              <a:t>x_train, x_test, y_train, y_test was created from scikit-learn’s train_test_split with test size of 0.20</a:t>
            </a:r>
            <a:endParaRPr sz="1800"/>
          </a:p>
          <a:p>
            <a:pPr indent="-342900" lvl="0" marL="457200" rtl="0" algn="l">
              <a:spcBef>
                <a:spcPts val="0"/>
              </a:spcBef>
              <a:spcAft>
                <a:spcPts val="0"/>
              </a:spcAft>
              <a:buSzPts val="1800"/>
              <a:buAutoNum type="arabicPeriod"/>
            </a:pPr>
            <a:r>
              <a:rPr lang="en" sz="1800"/>
              <a:t>Support Vector Classification (SVC) object used to predict the data points</a:t>
            </a:r>
            <a:endParaRPr sz="1800"/>
          </a:p>
          <a:p>
            <a:pPr indent="-342900" lvl="0" marL="457200" rtl="0" algn="l">
              <a:spcBef>
                <a:spcPts val="0"/>
              </a:spcBef>
              <a:spcAft>
                <a:spcPts val="0"/>
              </a:spcAft>
              <a:buSzPts val="1800"/>
              <a:buAutoNum type="arabicPeriod"/>
            </a:pPr>
            <a:r>
              <a:rPr lang="en" sz="1800"/>
              <a:t>Accuracy scores were calculated from the  predictions and y_test data</a:t>
            </a:r>
            <a:endParaRPr sz="1800"/>
          </a:p>
          <a:p>
            <a:pPr indent="-342900" lvl="0" marL="457200" rtl="0" algn="l">
              <a:spcBef>
                <a:spcPts val="0"/>
              </a:spcBef>
              <a:spcAft>
                <a:spcPts val="0"/>
              </a:spcAft>
              <a:buSzPts val="1800"/>
              <a:buAutoNum type="arabicPeriod"/>
            </a:pPr>
            <a:r>
              <a:rPr lang="en" sz="1800"/>
              <a:t>Predictions and accuracy scores calculated 1000 times for score distribution</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Discussion &amp; Results (1/2)</a:t>
            </a:r>
            <a:endParaRPr/>
          </a:p>
        </p:txBody>
      </p:sp>
      <p:sp>
        <p:nvSpPr>
          <p:cNvPr id="157" name="Google Shape;157;p25"/>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8" name="Google Shape;158;p25"/>
          <p:cNvPicPr preferRelativeResize="0"/>
          <p:nvPr/>
        </p:nvPicPr>
        <p:blipFill rotWithShape="1">
          <a:blip r:embed="rId3">
            <a:alphaModFix/>
          </a:blip>
          <a:srcRect b="0" l="0" r="1623" t="0"/>
          <a:stretch/>
        </p:blipFill>
        <p:spPr>
          <a:xfrm>
            <a:off x="4789950" y="1141775"/>
            <a:ext cx="4142950" cy="3291200"/>
          </a:xfrm>
          <a:prstGeom prst="rect">
            <a:avLst/>
          </a:prstGeom>
          <a:noFill/>
          <a:ln>
            <a:noFill/>
          </a:ln>
        </p:spPr>
      </p:pic>
      <p:sp>
        <p:nvSpPr>
          <p:cNvPr id="159" name="Google Shape;159;p25"/>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Distribution Histogram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&amp; Results (2/2)</a:t>
            </a:r>
            <a:endParaRPr/>
          </a:p>
        </p:txBody>
      </p:sp>
      <p:sp>
        <p:nvSpPr>
          <p:cNvPr id="165" name="Google Shape;165;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lang="en" sz="2000"/>
              <a:t>Mean accuracy score = 0.78</a:t>
            </a:r>
            <a:endParaRPr sz="2000"/>
          </a:p>
          <a:p>
            <a:pPr indent="-355600" lvl="0" marL="457200" rtl="0" algn="l">
              <a:spcBef>
                <a:spcPts val="0"/>
              </a:spcBef>
              <a:spcAft>
                <a:spcPts val="0"/>
              </a:spcAft>
              <a:buSzPts val="2000"/>
              <a:buAutoNum type="arabicPeriod"/>
            </a:pPr>
            <a:r>
              <a:rPr lang="en" sz="2000"/>
              <a:t>Standard deviation = 0.02</a:t>
            </a:r>
            <a:endParaRPr sz="2000"/>
          </a:p>
          <a:p>
            <a:pPr indent="-355600" lvl="0" marL="457200" rtl="0" algn="l">
              <a:spcBef>
                <a:spcPts val="0"/>
              </a:spcBef>
              <a:spcAft>
                <a:spcPts val="0"/>
              </a:spcAft>
              <a:buSzPts val="2000"/>
              <a:buAutoNum type="arabicPeriod"/>
            </a:pPr>
            <a:r>
              <a:rPr lang="en" sz="2000"/>
              <a:t>Median = 0.78</a:t>
            </a:r>
            <a:endParaRPr sz="2000"/>
          </a:p>
          <a:p>
            <a:pPr indent="-355600" lvl="0" marL="457200" rtl="0" algn="l">
              <a:spcBef>
                <a:spcPts val="0"/>
              </a:spcBef>
              <a:spcAft>
                <a:spcPts val="0"/>
              </a:spcAft>
              <a:buSzPts val="2000"/>
              <a:buAutoNum type="arabicPeriod"/>
            </a:pPr>
            <a:r>
              <a:rPr lang="en" sz="2000"/>
              <a:t>Minimum accuracy score reached = 0.71</a:t>
            </a:r>
            <a:endParaRPr sz="2000"/>
          </a:p>
          <a:p>
            <a:pPr indent="-355600" lvl="0" marL="457200" rtl="0" algn="l">
              <a:spcBef>
                <a:spcPts val="0"/>
              </a:spcBef>
              <a:spcAft>
                <a:spcPts val="0"/>
              </a:spcAft>
              <a:buSzPts val="2000"/>
              <a:buAutoNum type="arabicPeriod"/>
            </a:pPr>
            <a:r>
              <a:rPr lang="en" sz="2000"/>
              <a:t>Maximum accuracy score reached = 0.84</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Convolutional Neural Network</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Convolutional Neural Networks?</a:t>
            </a:r>
            <a:endParaRPr/>
          </a:p>
        </p:txBody>
      </p:sp>
      <p:sp>
        <p:nvSpPr>
          <p:cNvPr id="176" name="Google Shape;176;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Convolutional neural networks</a:t>
            </a:r>
            <a:r>
              <a:rPr lang="en" sz="1800"/>
              <a:t> are a form of deep learning that is modeled after the human brain</a:t>
            </a:r>
            <a:endParaRPr sz="1800"/>
          </a:p>
          <a:p>
            <a:pPr indent="-342900" lvl="0" marL="457200" rtl="0" algn="l">
              <a:spcBef>
                <a:spcPts val="0"/>
              </a:spcBef>
              <a:spcAft>
                <a:spcPts val="0"/>
              </a:spcAft>
              <a:buSzPts val="1800"/>
              <a:buChar char="●"/>
            </a:pPr>
            <a:r>
              <a:rPr lang="en" sz="1800"/>
              <a:t>Consists of input layer, output layer, and at least one intermediate layer that performs the convolution</a:t>
            </a:r>
            <a:endParaRPr sz="1800"/>
          </a:p>
          <a:p>
            <a:pPr indent="-342900" lvl="0" marL="457200" rtl="0" algn="l">
              <a:spcBef>
                <a:spcPts val="0"/>
              </a:spcBef>
              <a:spcAft>
                <a:spcPts val="0"/>
              </a:spcAft>
              <a:buSzPts val="1800"/>
              <a:buChar char="●"/>
            </a:pPr>
            <a:r>
              <a:rPr lang="en" sz="1800"/>
              <a:t>Weights are replicated across the nodes of each layer</a:t>
            </a:r>
            <a:endParaRPr sz="1800"/>
          </a:p>
          <a:p>
            <a:pPr indent="-342900" lvl="1" marL="914400" rtl="0" algn="l">
              <a:spcBef>
                <a:spcPts val="0"/>
              </a:spcBef>
              <a:spcAft>
                <a:spcPts val="0"/>
              </a:spcAft>
              <a:buSzPts val="1800"/>
              <a:buChar char="○"/>
            </a:pPr>
            <a:r>
              <a:rPr lang="en" sz="1800"/>
              <a:t>Goal is for each weight to reach an optimal value</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a:t>
            </a:r>
            <a:r>
              <a:rPr lang="en"/>
              <a:t>Pre-Processing</a:t>
            </a:r>
            <a:endParaRPr/>
          </a:p>
        </p:txBody>
      </p:sp>
      <p:sp>
        <p:nvSpPr>
          <p:cNvPr id="182" name="Google Shape;182;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AutoNum type="arabicPeriod"/>
            </a:pPr>
            <a:r>
              <a:rPr lang="en" sz="1800"/>
              <a:t>Conversion of DICOM images to jpg</a:t>
            </a:r>
            <a:endParaRPr sz="1800"/>
          </a:p>
          <a:p>
            <a:pPr indent="-334327" lvl="0" marL="457200" rtl="0" algn="l">
              <a:spcBef>
                <a:spcPts val="0"/>
              </a:spcBef>
              <a:spcAft>
                <a:spcPts val="0"/>
              </a:spcAft>
              <a:buSzPct val="100000"/>
              <a:buAutoNum type="arabicPeriod"/>
            </a:pPr>
            <a:r>
              <a:rPr lang="en" sz="1800"/>
              <a:t>Three directories of labeled images ( Training, Validation, and Test)</a:t>
            </a:r>
            <a:endParaRPr sz="1800"/>
          </a:p>
          <a:p>
            <a:pPr indent="-334327" lvl="0" marL="457200" rtl="0" algn="l">
              <a:spcBef>
                <a:spcPts val="0"/>
              </a:spcBef>
              <a:spcAft>
                <a:spcPts val="0"/>
              </a:spcAft>
              <a:buSzPct val="100000"/>
              <a:buAutoNum type="arabicPeriod"/>
            </a:pPr>
            <a:r>
              <a:rPr lang="en" sz="1800"/>
              <a:t>Each directory contains 3 subfolders of labelled jpg </a:t>
            </a:r>
            <a:r>
              <a:rPr lang="en" sz="1800"/>
              <a:t>images</a:t>
            </a:r>
            <a:r>
              <a:rPr lang="en" sz="1800"/>
              <a:t> (Benign, </a:t>
            </a:r>
            <a:r>
              <a:rPr lang="en" sz="1800"/>
              <a:t>malignant</a:t>
            </a:r>
            <a:r>
              <a:rPr lang="en" sz="1800"/>
              <a:t>, Benign call back )</a:t>
            </a:r>
            <a:endParaRPr sz="1800"/>
          </a:p>
          <a:p>
            <a:pPr indent="-334327" lvl="0" marL="457200" rtl="0" algn="l">
              <a:spcBef>
                <a:spcPts val="0"/>
              </a:spcBef>
              <a:spcAft>
                <a:spcPts val="0"/>
              </a:spcAft>
              <a:buSzPct val="100000"/>
              <a:buAutoNum type="arabicPeriod"/>
            </a:pPr>
            <a:r>
              <a:rPr lang="en" sz="1800"/>
              <a:t>Image size  = 128/ 128</a:t>
            </a:r>
            <a:endParaRPr sz="1800"/>
          </a:p>
          <a:p>
            <a:pPr indent="-334327" lvl="0" marL="457200" rtl="0" algn="l">
              <a:spcBef>
                <a:spcPts val="0"/>
              </a:spcBef>
              <a:spcAft>
                <a:spcPts val="0"/>
              </a:spcAft>
              <a:buSzPct val="100000"/>
              <a:buAutoNum type="arabicPeriod"/>
            </a:pPr>
            <a:r>
              <a:rPr lang="en" sz="1800"/>
              <a:t>Class labels = ['BENIGN', 'MALIGNANT', 'BENIGN_WITHOUT_CALLBACK']</a:t>
            </a:r>
            <a:endParaRPr sz="1800"/>
          </a:p>
          <a:p>
            <a:pPr indent="0" lvl="0" marL="0" rtl="0" algn="l">
              <a:spcBef>
                <a:spcPts val="0"/>
              </a:spcBef>
              <a:spcAft>
                <a:spcPts val="1200"/>
              </a:spcAft>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Layers (1/2)</a:t>
            </a:r>
            <a:endParaRPr/>
          </a:p>
        </p:txBody>
      </p:sp>
      <p:sp>
        <p:nvSpPr>
          <p:cNvPr id="188" name="Google Shape;188;p30"/>
          <p:cNvSpPr txBox="1"/>
          <p:nvPr>
            <p:ph idx="1" type="body"/>
          </p:nvPr>
        </p:nvSpPr>
        <p:spPr>
          <a:xfrm>
            <a:off x="639475" y="1898075"/>
            <a:ext cx="7688700" cy="2961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rgbClr val="000000"/>
              </a:buClr>
              <a:buSzPts val="1700"/>
              <a:buAutoNum type="arabicPeriod"/>
            </a:pPr>
            <a:r>
              <a:rPr lang="en" sz="1575">
                <a:solidFill>
                  <a:srgbClr val="000000"/>
                </a:solidFill>
              </a:rPr>
              <a:t>Input Image</a:t>
            </a:r>
            <a:endParaRPr sz="1575">
              <a:solidFill>
                <a:srgbClr val="000000"/>
              </a:solidFill>
            </a:endParaRPr>
          </a:p>
          <a:p>
            <a:pPr indent="-328612" lvl="0" marL="914400" rtl="0" algn="l">
              <a:lnSpc>
                <a:spcPct val="150000"/>
              </a:lnSpc>
              <a:spcBef>
                <a:spcPts val="0"/>
              </a:spcBef>
              <a:spcAft>
                <a:spcPts val="0"/>
              </a:spcAft>
              <a:buClr>
                <a:srgbClr val="000000"/>
              </a:buClr>
              <a:buSzPts val="1575"/>
              <a:buChar char="●"/>
            </a:pPr>
            <a:r>
              <a:rPr b="1" lang="en" sz="1575">
                <a:solidFill>
                  <a:srgbClr val="000000"/>
                </a:solidFill>
              </a:rPr>
              <a:t>Dimensions:</a:t>
            </a:r>
            <a:r>
              <a:rPr lang="en" sz="1575">
                <a:solidFill>
                  <a:srgbClr val="000000"/>
                </a:solidFill>
              </a:rPr>
              <a:t> 128x128 pixels</a:t>
            </a:r>
            <a:endParaRPr sz="1575">
              <a:solidFill>
                <a:srgbClr val="000000"/>
              </a:solidFill>
            </a:endParaRPr>
          </a:p>
          <a:p>
            <a:pPr indent="-328612" lvl="0" marL="914400" rtl="0" algn="l">
              <a:lnSpc>
                <a:spcPct val="150000"/>
              </a:lnSpc>
              <a:spcBef>
                <a:spcPts val="0"/>
              </a:spcBef>
              <a:spcAft>
                <a:spcPts val="0"/>
              </a:spcAft>
              <a:buClr>
                <a:srgbClr val="000000"/>
              </a:buClr>
              <a:buSzPts val="1575"/>
              <a:buChar char="●"/>
            </a:pPr>
            <a:r>
              <a:rPr b="1" lang="en" sz="1575">
                <a:solidFill>
                  <a:srgbClr val="000000"/>
                </a:solidFill>
              </a:rPr>
              <a:t>Channels:</a:t>
            </a:r>
            <a:r>
              <a:rPr lang="en" sz="1575">
                <a:solidFill>
                  <a:srgbClr val="000000"/>
                </a:solidFill>
              </a:rPr>
              <a:t> 3 (RGB)</a:t>
            </a:r>
            <a:endParaRPr sz="1575">
              <a:solidFill>
                <a:srgbClr val="000000"/>
              </a:solidFill>
            </a:endParaRPr>
          </a:p>
          <a:p>
            <a:pPr indent="-336550" lvl="0" marL="457200" rtl="0" algn="l">
              <a:lnSpc>
                <a:spcPct val="150000"/>
              </a:lnSpc>
              <a:spcBef>
                <a:spcPts val="0"/>
              </a:spcBef>
              <a:spcAft>
                <a:spcPts val="0"/>
              </a:spcAft>
              <a:buClr>
                <a:srgbClr val="000000"/>
              </a:buClr>
              <a:buSzPts val="1700"/>
              <a:buAutoNum type="arabicPeriod"/>
            </a:pPr>
            <a:r>
              <a:rPr lang="en" sz="1575">
                <a:solidFill>
                  <a:srgbClr val="000000"/>
                </a:solidFill>
              </a:rPr>
              <a:t>Layers</a:t>
            </a:r>
            <a:endParaRPr sz="1575">
              <a:solidFill>
                <a:srgbClr val="000000"/>
              </a:solidFill>
            </a:endParaRPr>
          </a:p>
          <a:p>
            <a:pPr indent="-328612" lvl="0" marL="914400" rtl="0" algn="l">
              <a:lnSpc>
                <a:spcPct val="150000"/>
              </a:lnSpc>
              <a:spcBef>
                <a:spcPts val="0"/>
              </a:spcBef>
              <a:spcAft>
                <a:spcPts val="0"/>
              </a:spcAft>
              <a:buClr>
                <a:srgbClr val="000000"/>
              </a:buClr>
              <a:buSzPts val="1575"/>
              <a:buChar char="●"/>
            </a:pPr>
            <a:r>
              <a:rPr b="1" lang="en" sz="1575">
                <a:solidFill>
                  <a:srgbClr val="000000"/>
                </a:solidFill>
              </a:rPr>
              <a:t>Convolutional Layer: </a:t>
            </a:r>
            <a:r>
              <a:rPr lang="en" sz="1575">
                <a:solidFill>
                  <a:srgbClr val="000000"/>
                </a:solidFill>
              </a:rPr>
              <a:t>32 filters of size 3x3 with ReLU activation.</a:t>
            </a:r>
            <a:endParaRPr sz="1575">
              <a:solidFill>
                <a:srgbClr val="000000"/>
              </a:solidFill>
            </a:endParaRPr>
          </a:p>
          <a:p>
            <a:pPr indent="-328612" lvl="0" marL="914400" rtl="0" algn="l">
              <a:lnSpc>
                <a:spcPct val="150000"/>
              </a:lnSpc>
              <a:spcBef>
                <a:spcPts val="0"/>
              </a:spcBef>
              <a:spcAft>
                <a:spcPts val="0"/>
              </a:spcAft>
              <a:buClr>
                <a:srgbClr val="000000"/>
              </a:buClr>
              <a:buSzPts val="1575"/>
              <a:buChar char="●"/>
            </a:pPr>
            <a:r>
              <a:rPr b="1" lang="en" sz="1575">
                <a:solidFill>
                  <a:srgbClr val="000000"/>
                </a:solidFill>
              </a:rPr>
              <a:t>Max Pooling Layer:</a:t>
            </a:r>
            <a:r>
              <a:rPr lang="en" sz="1575">
                <a:solidFill>
                  <a:srgbClr val="000000"/>
                </a:solidFill>
              </a:rPr>
              <a:t> 2x2 pooling size.</a:t>
            </a:r>
            <a:endParaRPr sz="1575">
              <a:solidFill>
                <a:srgbClr val="000000"/>
              </a:solidFill>
            </a:endParaRPr>
          </a:p>
          <a:p>
            <a:pPr indent="-328612" lvl="0" marL="914400" rtl="0" algn="l">
              <a:lnSpc>
                <a:spcPct val="150000"/>
              </a:lnSpc>
              <a:spcBef>
                <a:spcPts val="0"/>
              </a:spcBef>
              <a:spcAft>
                <a:spcPts val="0"/>
              </a:spcAft>
              <a:buClr>
                <a:srgbClr val="000000"/>
              </a:buClr>
              <a:buSzPts val="1575"/>
              <a:buChar char="●"/>
            </a:pPr>
            <a:r>
              <a:rPr b="1" lang="en" sz="1575">
                <a:solidFill>
                  <a:srgbClr val="000000"/>
                </a:solidFill>
              </a:rPr>
              <a:t>Convolutional Layer:</a:t>
            </a:r>
            <a:r>
              <a:rPr lang="en" sz="1575">
                <a:solidFill>
                  <a:srgbClr val="000000"/>
                </a:solidFill>
              </a:rPr>
              <a:t> 64 filters of size 3x3 with ReLU activation.</a:t>
            </a:r>
            <a:endParaRPr sz="1575">
              <a:solidFill>
                <a:srgbClr val="000000"/>
              </a:solidFill>
            </a:endParaRPr>
          </a:p>
          <a:p>
            <a:pPr indent="0" lvl="0" marL="0" rtl="0" algn="l">
              <a:lnSpc>
                <a:spcPct val="150000"/>
              </a:lnSpc>
              <a:spcBef>
                <a:spcPts val="0"/>
              </a:spcBef>
              <a:spcAft>
                <a:spcPts val="0"/>
              </a:spcAft>
              <a:buNone/>
            </a:pPr>
            <a:r>
              <a:t/>
            </a:r>
            <a:endParaRPr sz="175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Layers (2/2)</a:t>
            </a:r>
            <a:endParaRPr/>
          </a:p>
          <a:p>
            <a:pPr indent="0" lvl="0" marL="0" rtl="0" algn="l">
              <a:spcBef>
                <a:spcPts val="0"/>
              </a:spcBef>
              <a:spcAft>
                <a:spcPts val="0"/>
              </a:spcAft>
              <a:buNone/>
            </a:pPr>
            <a:r>
              <a:t/>
            </a:r>
            <a:endParaRPr/>
          </a:p>
        </p:txBody>
      </p:sp>
      <p:sp>
        <p:nvSpPr>
          <p:cNvPr id="194" name="Google Shape;194;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914400" rtl="0" algn="l">
              <a:lnSpc>
                <a:spcPct val="150000"/>
              </a:lnSpc>
              <a:spcBef>
                <a:spcPts val="0"/>
              </a:spcBef>
              <a:spcAft>
                <a:spcPts val="0"/>
              </a:spcAft>
              <a:buClr>
                <a:srgbClr val="000000"/>
              </a:buClr>
              <a:buSzPts val="1600"/>
              <a:buChar char="●"/>
            </a:pPr>
            <a:r>
              <a:rPr b="1" lang="en" sz="1575">
                <a:solidFill>
                  <a:srgbClr val="000000"/>
                </a:solidFill>
              </a:rPr>
              <a:t>Max Pooling Layer:</a:t>
            </a:r>
            <a:r>
              <a:rPr lang="en" sz="1575">
                <a:solidFill>
                  <a:srgbClr val="000000"/>
                </a:solidFill>
              </a:rPr>
              <a:t> 2x2 pooling size.</a:t>
            </a:r>
            <a:endParaRPr sz="1575">
              <a:solidFill>
                <a:srgbClr val="000000"/>
              </a:solidFill>
            </a:endParaRPr>
          </a:p>
          <a:p>
            <a:pPr indent="-330200" lvl="0" marL="914400" rtl="0" algn="l">
              <a:lnSpc>
                <a:spcPct val="150000"/>
              </a:lnSpc>
              <a:spcBef>
                <a:spcPts val="0"/>
              </a:spcBef>
              <a:spcAft>
                <a:spcPts val="0"/>
              </a:spcAft>
              <a:buClr>
                <a:srgbClr val="000000"/>
              </a:buClr>
              <a:buSzPts val="1600"/>
              <a:buChar char="●"/>
            </a:pPr>
            <a:r>
              <a:rPr b="1" lang="en" sz="1575">
                <a:solidFill>
                  <a:srgbClr val="000000"/>
                </a:solidFill>
              </a:rPr>
              <a:t>Flattening Layer:</a:t>
            </a:r>
            <a:r>
              <a:rPr lang="en" sz="1575">
                <a:solidFill>
                  <a:srgbClr val="000000"/>
                </a:solidFill>
              </a:rPr>
              <a:t> Convert 2D feature maps to 1D feature vector.</a:t>
            </a:r>
            <a:endParaRPr sz="1575">
              <a:solidFill>
                <a:srgbClr val="000000"/>
              </a:solidFill>
            </a:endParaRPr>
          </a:p>
          <a:p>
            <a:pPr indent="-330200" lvl="0" marL="914400" rtl="0" algn="l">
              <a:lnSpc>
                <a:spcPct val="150000"/>
              </a:lnSpc>
              <a:spcBef>
                <a:spcPts val="0"/>
              </a:spcBef>
              <a:spcAft>
                <a:spcPts val="0"/>
              </a:spcAft>
              <a:buClr>
                <a:srgbClr val="000000"/>
              </a:buClr>
              <a:buSzPts val="1600"/>
              <a:buChar char="●"/>
            </a:pPr>
            <a:r>
              <a:rPr b="1" lang="en" sz="1575">
                <a:solidFill>
                  <a:srgbClr val="000000"/>
                </a:solidFill>
              </a:rPr>
              <a:t>Dense Layer:</a:t>
            </a:r>
            <a:r>
              <a:rPr lang="en" sz="1575">
                <a:solidFill>
                  <a:srgbClr val="000000"/>
                </a:solidFill>
              </a:rPr>
              <a:t> 256 neurons with ReLU activation.</a:t>
            </a:r>
            <a:endParaRPr sz="1575">
              <a:solidFill>
                <a:srgbClr val="000000"/>
              </a:solidFill>
            </a:endParaRPr>
          </a:p>
          <a:p>
            <a:pPr indent="-330200" lvl="0" marL="914400" rtl="0" algn="l">
              <a:lnSpc>
                <a:spcPct val="150000"/>
              </a:lnSpc>
              <a:spcBef>
                <a:spcPts val="0"/>
              </a:spcBef>
              <a:spcAft>
                <a:spcPts val="0"/>
              </a:spcAft>
              <a:buClr>
                <a:srgbClr val="000000"/>
              </a:buClr>
              <a:buSzPts val="1600"/>
              <a:buChar char="●"/>
            </a:pPr>
            <a:r>
              <a:rPr b="1" lang="en" sz="1575">
                <a:solidFill>
                  <a:srgbClr val="000000"/>
                </a:solidFill>
              </a:rPr>
              <a:t>Dropout Layer:</a:t>
            </a:r>
            <a:r>
              <a:rPr lang="en" sz="1575">
                <a:solidFill>
                  <a:srgbClr val="000000"/>
                </a:solidFill>
              </a:rPr>
              <a:t> 50% dropout rate to prevent overfitting.</a:t>
            </a:r>
            <a:endParaRPr sz="1575">
              <a:solidFill>
                <a:srgbClr val="000000"/>
              </a:solidFill>
            </a:endParaRPr>
          </a:p>
          <a:p>
            <a:pPr indent="-328612" lvl="0" marL="457200" rtl="0" algn="l">
              <a:lnSpc>
                <a:spcPct val="150000"/>
              </a:lnSpc>
              <a:spcBef>
                <a:spcPts val="0"/>
              </a:spcBef>
              <a:spcAft>
                <a:spcPts val="0"/>
              </a:spcAft>
              <a:buClr>
                <a:srgbClr val="000000"/>
              </a:buClr>
              <a:buSzPts val="1575"/>
              <a:buAutoNum type="arabicPeriod" startAt="3"/>
            </a:pPr>
            <a:r>
              <a:rPr b="1" lang="en" sz="1575">
                <a:solidFill>
                  <a:srgbClr val="000000"/>
                </a:solidFill>
              </a:rPr>
              <a:t>Output Layer:</a:t>
            </a:r>
            <a:r>
              <a:rPr lang="en" sz="1575">
                <a:solidFill>
                  <a:srgbClr val="000000"/>
                </a:solidFill>
              </a:rPr>
              <a:t> 3 neurons (for three classes) with Softmax activation.</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AutoNum type="arabicPeriod"/>
            </a:pPr>
            <a:r>
              <a:rPr lang="en" sz="1700"/>
              <a:t>Background</a:t>
            </a:r>
            <a:endParaRPr sz="1700"/>
          </a:p>
          <a:p>
            <a:pPr indent="-336550" lvl="0" marL="457200" rtl="0" algn="l">
              <a:spcBef>
                <a:spcPts val="0"/>
              </a:spcBef>
              <a:spcAft>
                <a:spcPts val="0"/>
              </a:spcAft>
              <a:buSzPts val="1700"/>
              <a:buAutoNum type="arabicPeriod"/>
            </a:pPr>
            <a:r>
              <a:rPr lang="en" sz="1700"/>
              <a:t>Goal</a:t>
            </a:r>
            <a:endParaRPr sz="1700"/>
          </a:p>
          <a:p>
            <a:pPr indent="-336550" lvl="0" marL="457200" rtl="0" algn="l">
              <a:spcBef>
                <a:spcPts val="0"/>
              </a:spcBef>
              <a:spcAft>
                <a:spcPts val="0"/>
              </a:spcAft>
              <a:buSzPts val="1700"/>
              <a:buAutoNum type="arabicPeriod"/>
            </a:pPr>
            <a:r>
              <a:rPr lang="en" sz="1700"/>
              <a:t>Dataset</a:t>
            </a:r>
            <a:endParaRPr sz="1700"/>
          </a:p>
          <a:p>
            <a:pPr indent="-336550" lvl="0" marL="457200" rtl="0" algn="l">
              <a:spcBef>
                <a:spcPts val="0"/>
              </a:spcBef>
              <a:spcAft>
                <a:spcPts val="0"/>
              </a:spcAft>
              <a:buSzPts val="1700"/>
              <a:buAutoNum type="arabicPeriod"/>
            </a:pPr>
            <a:r>
              <a:rPr lang="en" sz="1700"/>
              <a:t>Training using Support Vector Machines</a:t>
            </a:r>
            <a:endParaRPr sz="1700"/>
          </a:p>
          <a:p>
            <a:pPr indent="-336550" lvl="0" marL="457200" rtl="0" algn="l">
              <a:spcBef>
                <a:spcPts val="0"/>
              </a:spcBef>
              <a:spcAft>
                <a:spcPts val="0"/>
              </a:spcAft>
              <a:buSzPts val="1700"/>
              <a:buAutoNum type="arabicPeriod"/>
            </a:pPr>
            <a:r>
              <a:rPr lang="en" sz="1700"/>
              <a:t>Training using Convolutional Neural Networks</a:t>
            </a:r>
            <a:endParaRPr sz="1700"/>
          </a:p>
          <a:p>
            <a:pPr indent="-336550" lvl="0" marL="457200" rtl="0" algn="l">
              <a:spcBef>
                <a:spcPts val="0"/>
              </a:spcBef>
              <a:spcAft>
                <a:spcPts val="0"/>
              </a:spcAft>
              <a:buSzPts val="1700"/>
              <a:buAutoNum type="arabicPeriod"/>
            </a:pPr>
            <a:r>
              <a:rPr lang="en" sz="1700"/>
              <a:t>Algorithm Comparison</a:t>
            </a:r>
            <a:endParaRPr sz="1700"/>
          </a:p>
          <a:p>
            <a:pPr indent="-336550" lvl="0" marL="457200" rtl="0" algn="l">
              <a:spcBef>
                <a:spcPts val="0"/>
              </a:spcBef>
              <a:spcAft>
                <a:spcPts val="0"/>
              </a:spcAft>
              <a:buSzPts val="1700"/>
              <a:buAutoNum type="arabicPeriod"/>
            </a:pPr>
            <a:r>
              <a:rPr lang="en" sz="1700"/>
              <a:t>Future Research &amp; Implications</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Post-Model Training</a:t>
            </a:r>
            <a:endParaRPr/>
          </a:p>
          <a:p>
            <a:pPr indent="0" lvl="0" marL="0" rtl="0" algn="l">
              <a:spcBef>
                <a:spcPts val="0"/>
              </a:spcBef>
              <a:spcAft>
                <a:spcPts val="0"/>
              </a:spcAft>
              <a:buNone/>
            </a:pPr>
            <a:r>
              <a:t/>
            </a:r>
            <a:endParaRPr/>
          </a:p>
        </p:txBody>
      </p:sp>
      <p:sp>
        <p:nvSpPr>
          <p:cNvPr id="200" name="Google Shape;200;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Char char="●"/>
            </a:pPr>
            <a:r>
              <a:rPr lang="en" sz="1600">
                <a:solidFill>
                  <a:srgbClr val="000000"/>
                </a:solidFill>
              </a:rPr>
              <a:t>Model could not perform the prediction process. </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Could be related to incorrect loading or labeling of the images from the directory. </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There's a possibility that the model consistently predicts the same class for all images due to poor training or issues with the training data.</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Discussion &amp; Results</a:t>
            </a:r>
            <a:endParaRPr/>
          </a:p>
        </p:txBody>
      </p:sp>
      <p:sp>
        <p:nvSpPr>
          <p:cNvPr id="206" name="Google Shape;206;p33"/>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t/>
            </a:r>
            <a:endParaRPr/>
          </a:p>
        </p:txBody>
      </p:sp>
      <p:pic>
        <p:nvPicPr>
          <p:cNvPr id="207" name="Google Shape;207;p33"/>
          <p:cNvPicPr preferRelativeResize="0"/>
          <p:nvPr/>
        </p:nvPicPr>
        <p:blipFill>
          <a:blip r:embed="rId3">
            <a:alphaModFix/>
          </a:blip>
          <a:stretch>
            <a:fillRect/>
          </a:stretch>
        </p:blipFill>
        <p:spPr>
          <a:xfrm>
            <a:off x="4685100" y="1061650"/>
            <a:ext cx="4320428" cy="3316475"/>
          </a:xfrm>
          <a:prstGeom prst="rect">
            <a:avLst/>
          </a:prstGeom>
          <a:noFill/>
          <a:ln>
            <a:noFill/>
          </a:ln>
        </p:spPr>
      </p:pic>
      <p:sp>
        <p:nvSpPr>
          <p:cNvPr id="208" name="Google Shape;208;p33"/>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Progress of training accuracy and validation accuracy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Algorithm Comparison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SVMs and CNNs</a:t>
            </a:r>
            <a:endParaRPr/>
          </a:p>
        </p:txBody>
      </p:sp>
      <p:sp>
        <p:nvSpPr>
          <p:cNvPr id="219" name="Google Shape;219;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9250" lvl="0" marL="457200" rtl="0" algn="l">
              <a:lnSpc>
                <a:spcPct val="95000"/>
              </a:lnSpc>
              <a:spcBef>
                <a:spcPts val="0"/>
              </a:spcBef>
              <a:spcAft>
                <a:spcPts val="0"/>
              </a:spcAft>
              <a:buSzPts val="1900"/>
              <a:buChar char="●"/>
            </a:pPr>
            <a:r>
              <a:rPr lang="en" sz="1900"/>
              <a:t>From a historical standpoint and our experiment, </a:t>
            </a:r>
            <a:r>
              <a:rPr lang="en" sz="1900"/>
              <a:t>CNNs remain a powerful tool in image processing and prediction</a:t>
            </a:r>
            <a:endParaRPr sz="1900"/>
          </a:p>
          <a:p>
            <a:pPr indent="-349250" lvl="0" marL="457200" rtl="0" algn="l">
              <a:lnSpc>
                <a:spcPct val="95000"/>
              </a:lnSpc>
              <a:spcBef>
                <a:spcPts val="0"/>
              </a:spcBef>
              <a:spcAft>
                <a:spcPts val="0"/>
              </a:spcAft>
              <a:buSzPts val="1900"/>
              <a:buChar char="●"/>
            </a:pPr>
            <a:r>
              <a:rPr lang="en" sz="1900"/>
              <a:t>Our CNN can reach accuracy levels (post-validation)  that our SVM classifier could not</a:t>
            </a:r>
            <a:endParaRPr sz="1900"/>
          </a:p>
          <a:p>
            <a:pPr indent="-336550" lvl="1" marL="914400" rtl="0" algn="l">
              <a:lnSpc>
                <a:spcPct val="95000"/>
              </a:lnSpc>
              <a:spcBef>
                <a:spcPts val="0"/>
              </a:spcBef>
              <a:spcAft>
                <a:spcPts val="0"/>
              </a:spcAft>
              <a:buSzPts val="1700"/>
              <a:buChar char="○"/>
            </a:pPr>
            <a:r>
              <a:rPr lang="en" sz="1700"/>
              <a:t>The highest level of accuracy the CNN reached was 0.90</a:t>
            </a:r>
            <a:endParaRPr sz="1700"/>
          </a:p>
          <a:p>
            <a:pPr indent="-336550" lvl="1" marL="914400" rtl="0" algn="l">
              <a:lnSpc>
                <a:spcPct val="95000"/>
              </a:lnSpc>
              <a:spcBef>
                <a:spcPts val="0"/>
              </a:spcBef>
              <a:spcAft>
                <a:spcPts val="0"/>
              </a:spcAft>
              <a:buSzPts val="1700"/>
              <a:buChar char="○"/>
            </a:pPr>
            <a:r>
              <a:rPr lang="en" sz="1700"/>
              <a:t>The highest level of accuracy the SVM classifier reached was 0.84</a:t>
            </a:r>
            <a:endParaRPr sz="1700"/>
          </a:p>
          <a:p>
            <a:pPr indent="-336550" lvl="0" marL="457200" rtl="0" algn="l">
              <a:lnSpc>
                <a:spcPct val="95000"/>
              </a:lnSpc>
              <a:spcBef>
                <a:spcPts val="0"/>
              </a:spcBef>
              <a:spcAft>
                <a:spcPts val="0"/>
              </a:spcAft>
              <a:buSzPts val="1700"/>
              <a:buChar char="●"/>
            </a:pPr>
            <a:r>
              <a:rPr lang="en" sz="1700"/>
              <a:t>Using both SVM and CNN can give a more conclusive result in detecting breast cancer</a:t>
            </a:r>
            <a:endParaRPr sz="17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Research &amp; Implications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of Our Experiment</a:t>
            </a:r>
            <a:endParaRPr/>
          </a:p>
        </p:txBody>
      </p:sp>
      <p:sp>
        <p:nvSpPr>
          <p:cNvPr id="230" name="Google Shape;230;p3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Deeper understanding of computer vision and </a:t>
            </a:r>
            <a:r>
              <a:rPr lang="en" sz="2100"/>
              <a:t>machine learning concepts</a:t>
            </a:r>
            <a:endParaRPr sz="2100"/>
          </a:p>
          <a:p>
            <a:pPr indent="-361950" lvl="0" marL="457200" rtl="0" algn="l">
              <a:spcBef>
                <a:spcPts val="0"/>
              </a:spcBef>
              <a:spcAft>
                <a:spcPts val="0"/>
              </a:spcAft>
              <a:buSzPts val="2100"/>
              <a:buChar char="●"/>
            </a:pPr>
            <a:r>
              <a:rPr lang="en" sz="2100"/>
              <a:t>Applied concepts learned, at a deeper level</a:t>
            </a:r>
            <a:endParaRPr sz="2100"/>
          </a:p>
          <a:p>
            <a:pPr indent="-361950" lvl="0" marL="457200" rtl="0" algn="l">
              <a:spcBef>
                <a:spcPts val="0"/>
              </a:spcBef>
              <a:spcAft>
                <a:spcPts val="0"/>
              </a:spcAft>
              <a:buSzPts val="2100"/>
              <a:buChar char="●"/>
            </a:pPr>
            <a:r>
              <a:rPr lang="en" sz="2100"/>
              <a:t>Expanded technical skills</a:t>
            </a:r>
            <a:endParaRPr sz="2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Improvements in Experiment</a:t>
            </a:r>
            <a:endParaRPr/>
          </a:p>
        </p:txBody>
      </p:sp>
      <p:sp>
        <p:nvSpPr>
          <p:cNvPr id="236" name="Google Shape;236;p3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sz="1800"/>
              <a:t>Tabular Data</a:t>
            </a:r>
            <a:endParaRPr sz="1800"/>
          </a:p>
          <a:p>
            <a:pPr indent="-342900" lvl="1" marL="914400" rtl="0" algn="l">
              <a:spcBef>
                <a:spcPts val="0"/>
              </a:spcBef>
              <a:spcAft>
                <a:spcPts val="0"/>
              </a:spcAft>
              <a:buSzPts val="1800"/>
              <a:buChar char="○"/>
            </a:pPr>
            <a:r>
              <a:rPr lang="en" sz="1800"/>
              <a:t>Larger dataset</a:t>
            </a:r>
            <a:endParaRPr sz="1800"/>
          </a:p>
          <a:p>
            <a:pPr indent="-342900" lvl="1" marL="914400" rtl="0" algn="l">
              <a:spcBef>
                <a:spcPts val="0"/>
              </a:spcBef>
              <a:spcAft>
                <a:spcPts val="0"/>
              </a:spcAft>
              <a:buSzPts val="1800"/>
              <a:buChar char="○"/>
            </a:pPr>
            <a:r>
              <a:rPr lang="en" sz="1800"/>
              <a:t>Less missing values</a:t>
            </a:r>
            <a:endParaRPr sz="1800"/>
          </a:p>
          <a:p>
            <a:pPr indent="-342900" lvl="1" marL="914400" rtl="0" algn="l">
              <a:spcBef>
                <a:spcPts val="0"/>
              </a:spcBef>
              <a:spcAft>
                <a:spcPts val="0"/>
              </a:spcAft>
              <a:buSzPts val="1800"/>
              <a:buChar char="○"/>
            </a:pPr>
            <a:r>
              <a:rPr lang="en" sz="1800"/>
              <a:t>Alternative methods to filling missing values</a:t>
            </a:r>
            <a:endParaRPr sz="1800"/>
          </a:p>
          <a:p>
            <a:pPr indent="-342900" lvl="0" marL="457200" rtl="0" algn="l">
              <a:spcBef>
                <a:spcPts val="0"/>
              </a:spcBef>
              <a:spcAft>
                <a:spcPts val="0"/>
              </a:spcAft>
              <a:buSzPts val="1800"/>
              <a:buChar char="●"/>
            </a:pPr>
            <a:r>
              <a:rPr lang="en" sz="1800"/>
              <a:t>Images</a:t>
            </a:r>
            <a:endParaRPr sz="1800"/>
          </a:p>
          <a:p>
            <a:pPr indent="-342900" lvl="1" marL="914400" rtl="0" algn="l">
              <a:spcBef>
                <a:spcPts val="0"/>
              </a:spcBef>
              <a:spcAft>
                <a:spcPts val="0"/>
              </a:spcAft>
              <a:buSzPts val="1800"/>
              <a:buChar char="○"/>
            </a:pPr>
            <a:r>
              <a:rPr lang="en" sz="1800"/>
              <a:t>Improve conversion of the images to JPG</a:t>
            </a:r>
            <a:endParaRPr sz="1800"/>
          </a:p>
          <a:p>
            <a:pPr indent="-342900" lvl="1" marL="914400" rtl="0" algn="l">
              <a:spcBef>
                <a:spcPts val="0"/>
              </a:spcBef>
              <a:spcAft>
                <a:spcPts val="0"/>
              </a:spcAft>
              <a:buSzPts val="1800"/>
              <a:buChar char="○"/>
            </a:pPr>
            <a:r>
              <a:rPr lang="en" sz="1800"/>
              <a:t>Improved organization of images</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Impact and Implications</a:t>
            </a:r>
            <a:endParaRPr/>
          </a:p>
        </p:txBody>
      </p:sp>
      <p:sp>
        <p:nvSpPr>
          <p:cNvPr id="242" name="Google Shape;242;p3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Improved Accuracy</a:t>
            </a:r>
            <a:endParaRPr sz="1600"/>
          </a:p>
          <a:p>
            <a:pPr indent="-330200" lvl="0" marL="457200" rtl="0" algn="l">
              <a:spcBef>
                <a:spcPts val="0"/>
              </a:spcBef>
              <a:spcAft>
                <a:spcPts val="0"/>
              </a:spcAft>
              <a:buSzPts val="1600"/>
              <a:buChar char="●"/>
            </a:pPr>
            <a:r>
              <a:rPr lang="en" sz="1600"/>
              <a:t>Efficiency and Scalability</a:t>
            </a:r>
            <a:endParaRPr sz="1600"/>
          </a:p>
          <a:p>
            <a:pPr indent="-330200" lvl="0" marL="457200" rtl="0" algn="l">
              <a:spcBef>
                <a:spcPts val="0"/>
              </a:spcBef>
              <a:spcAft>
                <a:spcPts val="0"/>
              </a:spcAft>
              <a:buSzPts val="1600"/>
              <a:buChar char="●"/>
            </a:pPr>
            <a:r>
              <a:rPr lang="en" sz="1600"/>
              <a:t>Personalized Treatment</a:t>
            </a:r>
            <a:endParaRPr sz="1600"/>
          </a:p>
          <a:p>
            <a:pPr indent="-330200" lvl="0" marL="457200" rtl="0" algn="l">
              <a:spcBef>
                <a:spcPts val="0"/>
              </a:spcBef>
              <a:spcAft>
                <a:spcPts val="0"/>
              </a:spcAft>
              <a:buSzPts val="1600"/>
              <a:buChar char="●"/>
            </a:pPr>
            <a:r>
              <a:rPr lang="en" sz="1600"/>
              <a:t>Accessibility</a:t>
            </a:r>
            <a:endParaRPr sz="1600"/>
          </a:p>
          <a:p>
            <a:pPr indent="-330200" lvl="0" marL="457200" rtl="0" algn="l">
              <a:spcBef>
                <a:spcPts val="0"/>
              </a:spcBef>
              <a:spcAft>
                <a:spcPts val="0"/>
              </a:spcAft>
              <a:buSzPts val="1600"/>
              <a:buChar char="●"/>
            </a:pPr>
            <a:r>
              <a:rPr lang="en" sz="1600"/>
              <a:t>Ethical and Regulatory Considerations</a:t>
            </a:r>
            <a:endParaRPr sz="1600"/>
          </a:p>
          <a:p>
            <a:pPr indent="-330200" lvl="0" marL="457200" rtl="0" algn="l">
              <a:spcBef>
                <a:spcPts val="0"/>
              </a:spcBef>
              <a:spcAft>
                <a:spcPts val="0"/>
              </a:spcAft>
              <a:buSzPts val="1600"/>
              <a:buChar char="●"/>
            </a:pPr>
            <a:r>
              <a:rPr lang="en" sz="1600"/>
              <a:t>Integration with Healthcare Systems</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0"/>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Recent breast cancer trends</a:t>
            </a:r>
            <a:endParaRPr/>
          </a:p>
        </p:txBody>
      </p:sp>
      <p:sp>
        <p:nvSpPr>
          <p:cNvPr id="104" name="Google Shape;104;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About 297,790 </a:t>
            </a:r>
            <a:r>
              <a:rPr lang="en" sz="1600"/>
              <a:t>new cases in 2023</a:t>
            </a:r>
            <a:endParaRPr sz="1600"/>
          </a:p>
          <a:p>
            <a:pPr indent="-330200" lvl="0" marL="457200" rtl="0" algn="l">
              <a:spcBef>
                <a:spcPts val="0"/>
              </a:spcBef>
              <a:spcAft>
                <a:spcPts val="0"/>
              </a:spcAft>
              <a:buSzPts val="1600"/>
              <a:buChar char="●"/>
            </a:pPr>
            <a:r>
              <a:rPr lang="en" sz="1600"/>
              <a:t>About 43,700 women will die in 2023</a:t>
            </a:r>
            <a:endParaRPr sz="1600"/>
          </a:p>
          <a:p>
            <a:pPr indent="-330200" lvl="0" marL="457200" rtl="0" algn="l">
              <a:spcBef>
                <a:spcPts val="0"/>
              </a:spcBef>
              <a:spcAft>
                <a:spcPts val="0"/>
              </a:spcAft>
              <a:buSzPts val="1600"/>
              <a:buChar char="●"/>
            </a:pPr>
            <a:r>
              <a:rPr lang="en" sz="1600"/>
              <a:t>2nd most common cancer among women (behind skin cancer)</a:t>
            </a:r>
            <a:endParaRPr sz="1600"/>
          </a:p>
          <a:p>
            <a:pPr indent="-330200" lvl="0" marL="457200" rtl="0" algn="l">
              <a:spcBef>
                <a:spcPts val="0"/>
              </a:spcBef>
              <a:spcAft>
                <a:spcPts val="0"/>
              </a:spcAft>
              <a:buSzPts val="1600"/>
              <a:buChar char="●"/>
            </a:pPr>
            <a:r>
              <a:rPr lang="en" sz="1600"/>
              <a:t>Median age: 62</a:t>
            </a:r>
            <a:endParaRPr sz="1600"/>
          </a:p>
          <a:p>
            <a:pPr indent="-330200" lvl="0" marL="457200" rtl="0" algn="l">
              <a:spcBef>
                <a:spcPts val="0"/>
              </a:spcBef>
              <a:spcAft>
                <a:spcPts val="0"/>
              </a:spcAft>
              <a:buSzPts val="1600"/>
              <a:buChar char="●"/>
            </a:pPr>
            <a:r>
              <a:rPr lang="en" sz="1600"/>
              <a:t>Likelihood: 13% or 1 in 8 women</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Goal</a:t>
            </a:r>
            <a:endParaRPr/>
          </a:p>
        </p:txBody>
      </p:sp>
      <p:sp>
        <p:nvSpPr>
          <p:cNvPr id="110" name="Google Shape;110;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To train a classifier using support vector </a:t>
            </a:r>
            <a:r>
              <a:rPr lang="en" sz="1800"/>
              <a:t>machines (SVMs)</a:t>
            </a:r>
            <a:r>
              <a:rPr lang="en" sz="1800"/>
              <a:t> to predict that a </a:t>
            </a:r>
            <a:r>
              <a:rPr lang="en" sz="1800"/>
              <a:t>patient</a:t>
            </a:r>
            <a:r>
              <a:rPr lang="en" sz="1800"/>
              <a:t> has breast cancer based on tabular patient data</a:t>
            </a:r>
            <a:endParaRPr sz="1800"/>
          </a:p>
          <a:p>
            <a:pPr indent="-342900" lvl="0" marL="457200" rtl="0" algn="l">
              <a:spcBef>
                <a:spcPts val="0"/>
              </a:spcBef>
              <a:spcAft>
                <a:spcPts val="0"/>
              </a:spcAft>
              <a:buSzPts val="1800"/>
              <a:buChar char="●"/>
            </a:pPr>
            <a:r>
              <a:rPr lang="en" sz="1800"/>
              <a:t>To train another classifier using convolutional neural networks (CNNs) to predict that a patient has breast cancer based on patient mammograms</a:t>
            </a:r>
            <a:endParaRPr sz="1800"/>
          </a:p>
          <a:p>
            <a:pPr indent="-342900" lvl="0" marL="457200" rtl="0" algn="l">
              <a:spcBef>
                <a:spcPts val="0"/>
              </a:spcBef>
              <a:spcAft>
                <a:spcPts val="0"/>
              </a:spcAft>
              <a:buSzPts val="1800"/>
              <a:buChar char="●"/>
            </a:pPr>
            <a:r>
              <a:rPr lang="en" sz="1800"/>
              <a:t>To compare the accuracy between SVMs and CNNs in predicting breast cancer in patients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Dataset</a:t>
            </a:r>
            <a:endParaRPr/>
          </a:p>
        </p:txBody>
      </p:sp>
      <p:sp>
        <p:nvSpPr>
          <p:cNvPr id="116" name="Google Shape;116;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Our dataset comes from </a:t>
            </a:r>
            <a:r>
              <a:rPr lang="en" sz="1800">
                <a:highlight>
                  <a:srgbClr val="FFFFFF"/>
                </a:highlight>
              </a:rPr>
              <a:t>CBIS-DDSM (Curated Breast Imaging Subset of DDSM) WHICH  is an updated and standardized version of the </a:t>
            </a:r>
            <a:r>
              <a:rPr lang="en" sz="1800"/>
              <a:t> Digital Database for Screening Mammography (DDSM)</a:t>
            </a:r>
            <a:r>
              <a:rPr lang="en" sz="1800">
                <a:highlight>
                  <a:srgbClr val="FFFFFF"/>
                </a:highlight>
              </a:rPr>
              <a:t>. </a:t>
            </a:r>
            <a:endParaRPr sz="1800">
              <a:highlight>
                <a:srgbClr val="FFFFFF"/>
              </a:highlight>
            </a:endParaRPr>
          </a:p>
          <a:p>
            <a:pPr indent="-342900" lvl="0" marL="457200" rtl="0" algn="l">
              <a:spcBef>
                <a:spcPts val="0"/>
              </a:spcBef>
              <a:spcAft>
                <a:spcPts val="0"/>
              </a:spcAft>
              <a:buSzPts val="1800"/>
              <a:buChar char="●"/>
            </a:pPr>
            <a:r>
              <a:rPr lang="en" sz="1800">
                <a:highlight>
                  <a:srgbClr val="FFFFFF"/>
                </a:highlight>
              </a:rPr>
              <a:t>Using data of abnormality type: mass</a:t>
            </a:r>
            <a:endParaRPr sz="1800">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did we choose to compare these two models?</a:t>
            </a:r>
            <a:endParaRPr/>
          </a:p>
        </p:txBody>
      </p:sp>
      <p:sp>
        <p:nvSpPr>
          <p:cNvPr id="122" name="Google Shape;122;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Our experiment is a reflection of what we’ve learned in this course</a:t>
            </a:r>
            <a:endParaRPr sz="1800"/>
          </a:p>
          <a:p>
            <a:pPr indent="-342900" lvl="0" marL="457200" rtl="0" algn="l">
              <a:spcBef>
                <a:spcPts val="0"/>
              </a:spcBef>
              <a:spcAft>
                <a:spcPts val="0"/>
              </a:spcAft>
              <a:buSzPts val="1800"/>
              <a:buChar char="●"/>
            </a:pPr>
            <a:r>
              <a:rPr lang="en" sz="1800"/>
              <a:t>We are exploring a mix of machine learning, deep learning, and computer vision concepts</a:t>
            </a:r>
            <a:endParaRPr sz="1800"/>
          </a:p>
          <a:p>
            <a:pPr indent="-342900" lvl="0" marL="457200" rtl="0" algn="l">
              <a:spcBef>
                <a:spcPts val="0"/>
              </a:spcBef>
              <a:spcAft>
                <a:spcPts val="0"/>
              </a:spcAft>
              <a:buSzPts val="1800"/>
              <a:buChar char="●"/>
            </a:pPr>
            <a:r>
              <a:rPr lang="en" sz="1800"/>
              <a:t>We are comparing two different approaches to classification using two different types of datasets (image and tabular data)</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Support Vector Machine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Support Vector Machines?</a:t>
            </a:r>
            <a:endParaRPr/>
          </a:p>
        </p:txBody>
      </p:sp>
      <p:sp>
        <p:nvSpPr>
          <p:cNvPr id="133" name="Google Shape;133;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b="1" lang="en" sz="2000"/>
              <a:t>Support vector machines</a:t>
            </a:r>
            <a:r>
              <a:rPr lang="en" sz="2000"/>
              <a:t> are supervised learning models in machine learning</a:t>
            </a:r>
            <a:endParaRPr sz="2000"/>
          </a:p>
          <a:p>
            <a:pPr indent="-355600" lvl="0" marL="457200" rtl="0" algn="l">
              <a:spcBef>
                <a:spcPts val="0"/>
              </a:spcBef>
              <a:spcAft>
                <a:spcPts val="0"/>
              </a:spcAft>
              <a:buSzPts val="2000"/>
              <a:buChar char="●"/>
            </a:pPr>
            <a:r>
              <a:rPr lang="en" sz="2000"/>
              <a:t>Data is mapped to multiple dimensions in a feature </a:t>
            </a:r>
            <a:r>
              <a:rPr lang="en" sz="2000"/>
              <a:t>space where a separator (“hyperplane”) is optimized between the categories</a:t>
            </a:r>
            <a:endParaRPr sz="2000"/>
          </a:p>
          <a:p>
            <a:pPr indent="-355600" lvl="0" marL="457200" rtl="0" algn="l">
              <a:spcBef>
                <a:spcPts val="0"/>
              </a:spcBef>
              <a:spcAft>
                <a:spcPts val="0"/>
              </a:spcAft>
              <a:buSzPts val="2000"/>
              <a:buChar char="●"/>
            </a:pPr>
            <a:r>
              <a:rPr lang="en" sz="2000"/>
              <a:t>Commonly used in classification and regression and can be used on linear and non-linear data</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