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300" r:id="rId6"/>
    <p:sldId id="274" r:id="rId7"/>
    <p:sldId id="267" r:id="rId8"/>
    <p:sldId id="262" r:id="rId9"/>
    <p:sldId id="273" r:id="rId10"/>
    <p:sldId id="293" r:id="rId11"/>
    <p:sldId id="294" r:id="rId12"/>
    <p:sldId id="264" r:id="rId13"/>
    <p:sldId id="289" r:id="rId14"/>
    <p:sldId id="290" r:id="rId15"/>
    <p:sldId id="299" r:id="rId16"/>
    <p:sldId id="297" r:id="rId17"/>
    <p:sldId id="298" r:id="rId18"/>
    <p:sldId id="295" r:id="rId19"/>
    <p:sldId id="296" r:id="rId20"/>
    <p:sldId id="25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307" autoAdjust="0"/>
    <p:restoredTop sz="94660"/>
  </p:normalViewPr>
  <p:slideViewPr>
    <p:cSldViewPr snapToGrid="0">
      <p:cViewPr varScale="1">
        <p:scale>
          <a:sx n="94" d="100"/>
          <a:sy n="94" d="100"/>
        </p:scale>
        <p:origin x="200"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1422" y="235226"/>
            <a:ext cx="11569148" cy="638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2067339"/>
            <a:ext cx="12192000" cy="1617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239697" y="2148397"/>
            <a:ext cx="11407805" cy="1446550"/>
          </a:xfrm>
          <a:prstGeom prst="rect">
            <a:avLst/>
          </a:prstGeom>
          <a:noFill/>
        </p:spPr>
        <p:txBody>
          <a:bodyPr wrap="square" rtlCol="0">
            <a:spAutoFit/>
          </a:bodyPr>
          <a:lstStyle/>
          <a:p>
            <a:pPr algn="ctr"/>
            <a:r>
              <a:rPr lang="zh-CN" altLang="en-US" sz="8800" dirty="0">
                <a:solidFill>
                  <a:schemeClr val="bg2">
                    <a:lumMod val="10000"/>
                  </a:schemeClr>
                </a:solidFill>
                <a:latin typeface="Berlin Sans FB Demi" panose="020E0802020502020306" pitchFamily="34" charset="0"/>
              </a:rPr>
              <a:t>数据结构大作业答辩</a:t>
            </a:r>
            <a:endParaRPr lang="en-US" altLang="zh-CN" sz="8800" dirty="0">
              <a:solidFill>
                <a:schemeClr val="bg2">
                  <a:lumMod val="10000"/>
                </a:schemeClr>
              </a:solidFill>
              <a:latin typeface="Berlin Sans FB Demi" panose="020E0802020502020306" pitchFamily="34" charset="0"/>
            </a:endParaRPr>
          </a:p>
        </p:txBody>
      </p:sp>
      <p:sp>
        <p:nvSpPr>
          <p:cNvPr id="5" name="TextBox 5"/>
          <p:cNvSpPr txBox="1"/>
          <p:nvPr/>
        </p:nvSpPr>
        <p:spPr>
          <a:xfrm>
            <a:off x="3044458" y="3856227"/>
            <a:ext cx="6103077" cy="414020"/>
          </a:xfrm>
          <a:prstGeom prst="rect">
            <a:avLst/>
          </a:prstGeom>
          <a:noFill/>
        </p:spPr>
        <p:txBody>
          <a:bodyPr wrap="square" rtlCol="0">
            <a:spAutoFit/>
          </a:bodyPr>
          <a:lstStyle/>
          <a:p>
            <a:pPr algn="ctr">
              <a:lnSpc>
                <a:spcPct val="150000"/>
              </a:lnSpc>
            </a:pPr>
            <a:r>
              <a:rPr lang="zh-CN" altLang="en-US" sz="1600" dirty="0">
                <a:latin typeface="Berlin Sans FB Demi" panose="020E0802020502020306" pitchFamily="34" charset="0"/>
                <a:ea typeface="楷体" panose="02010609060101010101" pitchFamily="49" charset="-122"/>
              </a:rPr>
              <a:t>李泓锦 韦家焕 黄子熙</a:t>
            </a:r>
            <a:endParaRPr lang="en-US" sz="1600" dirty="0">
              <a:solidFill>
                <a:schemeClr val="tx1">
                  <a:lumMod val="85000"/>
                  <a:lumOff val="15000"/>
                </a:schemeClr>
              </a:solidFill>
              <a:latin typeface="Berlin Sans FB Demi" panose="020E0802020502020306" pitchFamily="34" charset="0"/>
              <a:ea typeface="楷体" panose="02010609060101010101" pitchFamily="49" charset="-122"/>
              <a:cs typeface="Open Sans Semibold" panose="020B07060308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1877" y="2045728"/>
            <a:ext cx="3623470" cy="1224246"/>
          </a:xfrm>
          <a:prstGeom prst="rect">
            <a:avLst/>
          </a:prstGeom>
          <a:noFill/>
          <a:ln w="19050">
            <a:noFill/>
            <a:prstDash val="dash"/>
          </a:ln>
        </p:spPr>
        <p:txBody>
          <a:bodyPr wrap="square" rtlCol="0">
            <a:spAutoFit/>
          </a:bodyPr>
          <a:lstStyle/>
          <a:p>
            <a:pPr algn="ctr">
              <a:lnSpc>
                <a:spcPct val="150000"/>
              </a:lnSpc>
            </a:pPr>
            <a:r>
              <a:rPr lang="en-US" altLang="zh-CN" sz="5400" b="1" dirty="0">
                <a:latin typeface="Playfair Display SC"/>
                <a:ea typeface="汉仪PP体简" panose="00020600040101010101" pitchFamily="18" charset="-122"/>
              </a:rPr>
              <a:t>3</a:t>
            </a:r>
            <a:endParaRPr lang="zh-CN" altLang="en-US" sz="5400" b="1" dirty="0">
              <a:latin typeface="Playfair Display SC"/>
              <a:ea typeface="汉仪PP体简" panose="00020600040101010101" pitchFamily="18" charset="-122"/>
            </a:endParaRPr>
          </a:p>
        </p:txBody>
      </p:sp>
      <p:sp>
        <p:nvSpPr>
          <p:cNvPr id="3" name="矩形 23"/>
          <p:cNvSpPr>
            <a:spLocks noChangeArrowheads="1"/>
          </p:cNvSpPr>
          <p:nvPr/>
        </p:nvSpPr>
        <p:spPr bwMode="auto">
          <a:xfrm>
            <a:off x="3732487" y="3269974"/>
            <a:ext cx="4727025" cy="917367"/>
          </a:xfrm>
          <a:prstGeom prst="rect">
            <a:avLst/>
          </a:prstGeom>
          <a:noFill/>
          <a:ln>
            <a:noFill/>
          </a:ln>
        </p:spPr>
        <p:txBody>
          <a:bodyPr wrap="square">
            <a:spAutoFit/>
          </a:bodyPr>
          <a:lstStyle/>
          <a:p>
            <a:pPr algn="ctr">
              <a:lnSpc>
                <a:spcPct val="150000"/>
              </a:lnSpc>
            </a:pPr>
            <a:r>
              <a:rPr lang="en-US" altLang="zh-CN" sz="4000" b="1" dirty="0">
                <a:latin typeface="Playfair Display SC"/>
                <a:ea typeface="汉仪PP体简" panose="00020600040101010101" pitchFamily="18" charset="-122"/>
              </a:rPr>
              <a:t>XML</a:t>
            </a:r>
            <a:r>
              <a:rPr lang="zh-CN" altLang="en-US" sz="4000" b="1" dirty="0">
                <a:latin typeface="Playfair Display SC"/>
                <a:ea typeface="汉仪PP体简" panose="00020600040101010101" pitchFamily="18" charset="-122"/>
              </a:rPr>
              <a:t>文件解析</a:t>
            </a:r>
            <a:endParaRPr lang="en-US" altLang="zh-CN" sz="4000" b="1" dirty="0">
              <a:latin typeface="Playfair Display SC"/>
              <a:ea typeface="汉仪PP体简"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5848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837827" y="1761877"/>
            <a:ext cx="3963915" cy="3334246"/>
          </a:xfrm>
          <a:prstGeom prst="rect">
            <a:avLst/>
          </a:prstGeom>
          <a:noFill/>
        </p:spPr>
        <p:txBody>
          <a:bodyPr wrap="square" rtlCol="0">
            <a:spAutoFit/>
          </a:bodyPr>
          <a:lstStyle/>
          <a:p>
            <a:pPr algn="just">
              <a:lnSpc>
                <a:spcPct val="200000"/>
              </a:lnSpc>
            </a:pPr>
            <a:r>
              <a:rPr lang="en-US" altLang="zh-CN" dirty="0"/>
              <a:t>SAX</a:t>
            </a:r>
            <a:r>
              <a:rPr lang="zh-CN" altLang="en-US" dirty="0"/>
              <a:t>解析是一种事件驱动型的解析方式，使用</a:t>
            </a:r>
            <a:r>
              <a:rPr lang="en-US" altLang="zh-CN" dirty="0"/>
              <a:t>SAX</a:t>
            </a:r>
            <a:r>
              <a:rPr lang="zh-CN" altLang="en-US" dirty="0"/>
              <a:t>解析时会逐行读取，并且在读取至每行的开始标签、主题内容、结束标签时分别调用</a:t>
            </a:r>
            <a:r>
              <a:rPr lang="en-US" altLang="zh-CN" dirty="0" err="1"/>
              <a:t>startElement,character,endElement</a:t>
            </a:r>
            <a:r>
              <a:rPr lang="zh-CN" altLang="en-US" dirty="0"/>
              <a:t>函数进行读取工作。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1877" y="2045728"/>
            <a:ext cx="3623470" cy="1337945"/>
          </a:xfrm>
          <a:prstGeom prst="rect">
            <a:avLst/>
          </a:prstGeom>
          <a:noFill/>
          <a:ln w="19050">
            <a:noFill/>
            <a:prstDash val="dash"/>
          </a:ln>
        </p:spPr>
        <p:txBody>
          <a:bodyPr wrap="square" rtlCol="0">
            <a:spAutoFit/>
          </a:bodyPr>
          <a:lstStyle/>
          <a:p>
            <a:pPr algn="ctr">
              <a:lnSpc>
                <a:spcPct val="150000"/>
              </a:lnSpc>
            </a:pPr>
            <a:r>
              <a:rPr lang="en-US" altLang="zh-CN" sz="5400" b="1" dirty="0">
                <a:latin typeface="Playfair Display SC"/>
                <a:ea typeface="汉仪PP体简" panose="00020600040101010101" pitchFamily="18" charset="-122"/>
              </a:rPr>
              <a:t>4</a:t>
            </a:r>
          </a:p>
        </p:txBody>
      </p:sp>
      <p:sp>
        <p:nvSpPr>
          <p:cNvPr id="3" name="矩形 23"/>
          <p:cNvSpPr>
            <a:spLocks noChangeArrowheads="1"/>
          </p:cNvSpPr>
          <p:nvPr/>
        </p:nvSpPr>
        <p:spPr bwMode="auto">
          <a:xfrm>
            <a:off x="3732487" y="3269974"/>
            <a:ext cx="4727025" cy="834909"/>
          </a:xfrm>
          <a:prstGeom prst="rect">
            <a:avLst/>
          </a:prstGeom>
          <a:noFill/>
          <a:ln>
            <a:noFill/>
          </a:ln>
        </p:spPr>
        <p:txBody>
          <a:bodyPr wrap="square">
            <a:spAutoFit/>
          </a:bodyPr>
          <a:lstStyle/>
          <a:p>
            <a:pPr algn="ctr">
              <a:lnSpc>
                <a:spcPct val="150000"/>
              </a:lnSpc>
            </a:pPr>
            <a:r>
              <a:rPr lang="en-US" altLang="zh-CN" sz="3600" b="1" dirty="0">
                <a:latin typeface="Playfair Display SC"/>
                <a:ea typeface="汉仪PP体简" panose="00020600040101010101" pitchFamily="18" charset="-122"/>
              </a:rPr>
              <a:t>B+</a:t>
            </a:r>
            <a:r>
              <a:rPr lang="zh-CN" altLang="en-US" sz="3600" b="1" dirty="0">
                <a:latin typeface="Playfair Display SC"/>
                <a:ea typeface="汉仪PP体简" panose="00020600040101010101" pitchFamily="18" charset="-122"/>
              </a:rPr>
              <a:t>树实现具体功能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文本框 4"/>
          <p:cNvSpPr txBox="1"/>
          <p:nvPr/>
        </p:nvSpPr>
        <p:spPr>
          <a:xfrm>
            <a:off x="1588135" y="3441700"/>
            <a:ext cx="9431020" cy="1477328"/>
          </a:xfrm>
          <a:prstGeom prst="rect">
            <a:avLst/>
          </a:prstGeom>
          <a:noFill/>
        </p:spPr>
        <p:txBody>
          <a:bodyPr wrap="square" rtlCol="0">
            <a:spAutoFit/>
          </a:bodyPr>
          <a:lstStyle/>
          <a:p>
            <a:r>
              <a:rPr lang="zh-CN" altLang="en-US" dirty="0"/>
              <a:t>我们将XML文件中的数据大体分为了几个类别，即与article同级的标签作为一个子节点，将此子节点在整个XML文件中属于第几个子节点作为值，而每一个子节点中的文章名作为键存储到B+树中。每次查找的时候首先通过B+树查找对应的子节点位置，获取对应文章序号，之后去XML文件进行定位并读取数据。</a:t>
            </a:r>
            <a:endParaRPr lang="en-US" altLang="zh-CN" dirty="0"/>
          </a:p>
          <a:p>
            <a:endParaRPr lang="zh-CN" altLang="en-US" dirty="0"/>
          </a:p>
        </p:txBody>
      </p:sp>
      <p:pic>
        <p:nvPicPr>
          <p:cNvPr id="16" name="内容占位符 3">
            <a:extLst>
              <a:ext uri="{FF2B5EF4-FFF2-40B4-BE49-F238E27FC236}">
                <a16:creationId xmlns:a16="http://schemas.microsoft.com/office/drawing/2014/main" id="{9C31E616-3533-FE48-BE52-D9084C014F18}"/>
              </a:ext>
            </a:extLst>
          </p:cNvPr>
          <p:cNvPicPr>
            <a:picLocks noGrp="1" noChangeAspect="1"/>
          </p:cNvPicPr>
          <p:nvPr>
            <p:ph idx="1"/>
          </p:nvPr>
        </p:nvPicPr>
        <p:blipFill>
          <a:blip r:embed="rId2"/>
          <a:stretch>
            <a:fillRect/>
          </a:stretch>
        </p:blipFill>
        <p:spPr>
          <a:xfrm>
            <a:off x="1045845" y="1049076"/>
            <a:ext cx="10515600" cy="15171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2945765"/>
            <a:ext cx="10515600" cy="3231515"/>
          </a:xfrm>
        </p:spPr>
        <p:txBody>
          <a:bodyPr/>
          <a:lstStyle/>
          <a:p>
            <a:r>
              <a:rPr lang="zh-CN" altLang="en-US" dirty="0"/>
              <a:t>我们的作者树构建也是一样的，唯一不同的是，我们作者有对应很多的文章，所以我们在读取的时候首先将所有的作者及对应的文章行数存储到一个字典之中，在我们读取最后的文件结束的标签的时候进行将所有的信息插入到B+树之中，最后得到一个作者名为键，文章序号组成的列表为值的B+树。</a:t>
            </a:r>
          </a:p>
        </p:txBody>
      </p:sp>
      <p:pic>
        <p:nvPicPr>
          <p:cNvPr id="7" name="内容占位符 7">
            <a:extLst>
              <a:ext uri="{FF2B5EF4-FFF2-40B4-BE49-F238E27FC236}">
                <a16:creationId xmlns:a16="http://schemas.microsoft.com/office/drawing/2014/main" id="{1CFB6DE0-2F4B-684F-8311-2FD62ED84FC5}"/>
              </a:ext>
            </a:extLst>
          </p:cNvPr>
          <p:cNvPicPr>
            <a:picLocks noChangeAspect="1"/>
          </p:cNvPicPr>
          <p:nvPr/>
        </p:nvPicPr>
        <p:blipFill>
          <a:blip r:embed="rId2"/>
          <a:stretch>
            <a:fillRect/>
          </a:stretch>
        </p:blipFill>
        <p:spPr>
          <a:xfrm>
            <a:off x="1530350" y="365125"/>
            <a:ext cx="9131300" cy="1968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93BA2-6DD5-A44F-A8DE-9876FA09BFBC}"/>
              </a:ext>
            </a:extLst>
          </p:cNvPr>
          <p:cNvSpPr>
            <a:spLocks noGrp="1"/>
          </p:cNvSpPr>
          <p:nvPr>
            <p:ph type="title"/>
          </p:nvPr>
        </p:nvSpPr>
        <p:spPr/>
        <p:txBody>
          <a:bodyPr/>
          <a:lstStyle/>
          <a:p>
            <a:r>
              <a:rPr kumimoji="1" lang="zh-CN" altLang="en-US" dirty="0"/>
              <a:t>遇到的问题及解决思路：</a:t>
            </a:r>
          </a:p>
        </p:txBody>
      </p:sp>
      <p:sp>
        <p:nvSpPr>
          <p:cNvPr id="3" name="内容占位符 2">
            <a:extLst>
              <a:ext uri="{FF2B5EF4-FFF2-40B4-BE49-F238E27FC236}">
                <a16:creationId xmlns:a16="http://schemas.microsoft.com/office/drawing/2014/main" id="{36A37BF8-5DC7-1443-8223-C659F99471CA}"/>
              </a:ext>
            </a:extLst>
          </p:cNvPr>
          <p:cNvSpPr>
            <a:spLocks noGrp="1"/>
          </p:cNvSpPr>
          <p:nvPr>
            <p:ph idx="1"/>
          </p:nvPr>
        </p:nvSpPr>
        <p:spPr/>
        <p:txBody>
          <a:bodyPr/>
          <a:lstStyle/>
          <a:p>
            <a:r>
              <a:rPr kumimoji="1" lang="zh-CN" altLang="en-US" dirty="0"/>
              <a:t>存储信息的形式</a:t>
            </a:r>
            <a:endParaRPr kumimoji="1" lang="en-US" altLang="zh-CN" dirty="0"/>
          </a:p>
          <a:p>
            <a:endParaRPr kumimoji="1" lang="en-US" altLang="zh-CN" dirty="0"/>
          </a:p>
          <a:p>
            <a:r>
              <a:rPr kumimoji="1" lang="en-US" altLang="zh-CN" dirty="0"/>
              <a:t>Q1.</a:t>
            </a:r>
            <a:r>
              <a:rPr kumimoji="1" lang="zh-CN" altLang="en-US" dirty="0"/>
              <a:t>文件信息量过大</a:t>
            </a:r>
            <a:endParaRPr kumimoji="1" lang="en-US" altLang="zh-CN" dirty="0"/>
          </a:p>
          <a:p>
            <a:r>
              <a:rPr kumimoji="1" lang="en-US" altLang="zh-CN" dirty="0"/>
              <a:t>Q2.linecache</a:t>
            </a:r>
            <a:r>
              <a:rPr kumimoji="1" lang="zh-CN" altLang="en-US" dirty="0"/>
              <a:t>定位不准确 </a:t>
            </a:r>
          </a:p>
        </p:txBody>
      </p:sp>
      <p:pic>
        <p:nvPicPr>
          <p:cNvPr id="4" name="图片 3">
            <a:extLst>
              <a:ext uri="{FF2B5EF4-FFF2-40B4-BE49-F238E27FC236}">
                <a16:creationId xmlns:a16="http://schemas.microsoft.com/office/drawing/2014/main" id="{7C632745-7D04-5146-BF02-D96A07B7E317}"/>
              </a:ext>
            </a:extLst>
          </p:cNvPr>
          <p:cNvPicPr>
            <a:picLocks noChangeAspect="1"/>
          </p:cNvPicPr>
          <p:nvPr/>
        </p:nvPicPr>
        <p:blipFill>
          <a:blip r:embed="rId2"/>
          <a:stretch>
            <a:fillRect/>
          </a:stretch>
        </p:blipFill>
        <p:spPr>
          <a:xfrm>
            <a:off x="7492506" y="1392071"/>
            <a:ext cx="4064535" cy="4073857"/>
          </a:xfrm>
          <a:prstGeom prst="rect">
            <a:avLst/>
          </a:prstGeom>
        </p:spPr>
      </p:pic>
    </p:spTree>
    <p:extLst>
      <p:ext uri="{BB962C8B-B14F-4D97-AF65-F5344CB8AC3E}">
        <p14:creationId xmlns:p14="http://schemas.microsoft.com/office/powerpoint/2010/main" val="260594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1877" y="2045728"/>
            <a:ext cx="3623470" cy="1224246"/>
          </a:xfrm>
          <a:prstGeom prst="rect">
            <a:avLst/>
          </a:prstGeom>
          <a:noFill/>
          <a:ln w="19050">
            <a:noFill/>
            <a:prstDash val="dash"/>
          </a:ln>
        </p:spPr>
        <p:txBody>
          <a:bodyPr wrap="square" rtlCol="0">
            <a:spAutoFit/>
          </a:bodyPr>
          <a:lstStyle/>
          <a:p>
            <a:pPr algn="ctr">
              <a:lnSpc>
                <a:spcPct val="150000"/>
              </a:lnSpc>
            </a:pPr>
            <a:r>
              <a:rPr lang="en-US" altLang="zh-CN" sz="5400" b="1" dirty="0">
                <a:latin typeface="Playfair Display SC"/>
                <a:ea typeface="汉仪PP体简" panose="00020600040101010101" pitchFamily="18" charset="-122"/>
              </a:rPr>
              <a:t>5</a:t>
            </a:r>
            <a:endParaRPr lang="zh-CN" altLang="en-US" sz="5400" b="1" dirty="0">
              <a:latin typeface="Playfair Display SC"/>
              <a:ea typeface="汉仪PP体简" panose="00020600040101010101" pitchFamily="18" charset="-122"/>
            </a:endParaRPr>
          </a:p>
        </p:txBody>
      </p:sp>
      <p:sp>
        <p:nvSpPr>
          <p:cNvPr id="3" name="矩形 23"/>
          <p:cNvSpPr>
            <a:spLocks noChangeArrowheads="1"/>
          </p:cNvSpPr>
          <p:nvPr/>
        </p:nvSpPr>
        <p:spPr bwMode="auto">
          <a:xfrm>
            <a:off x="3732487" y="3269974"/>
            <a:ext cx="4727025" cy="917367"/>
          </a:xfrm>
          <a:prstGeom prst="rect">
            <a:avLst/>
          </a:prstGeom>
          <a:noFill/>
          <a:ln>
            <a:noFill/>
          </a:ln>
        </p:spPr>
        <p:txBody>
          <a:bodyPr wrap="square">
            <a:spAutoFit/>
          </a:bodyPr>
          <a:lstStyle/>
          <a:p>
            <a:pPr algn="ctr">
              <a:lnSpc>
                <a:spcPct val="150000"/>
              </a:lnSpc>
            </a:pPr>
            <a:r>
              <a:rPr lang="en-US" altLang="zh-CN" sz="4000" b="1" dirty="0">
                <a:latin typeface="Playfair Display SC"/>
                <a:ea typeface="汉仪PP体简" panose="00020600040101010101" pitchFamily="18" charset="-122"/>
              </a:rPr>
              <a:t>Pickle</a:t>
            </a:r>
            <a:r>
              <a:rPr lang="zh-CN" altLang="en-US" sz="4000" b="1" dirty="0">
                <a:latin typeface="Playfair Display SC"/>
                <a:ea typeface="汉仪PP体简" panose="00020600040101010101" pitchFamily="18" charset="-122"/>
              </a:rPr>
              <a:t>存储文件信息</a:t>
            </a:r>
            <a:endParaRPr lang="en-US" altLang="zh-CN" sz="4000" b="1" dirty="0">
              <a:latin typeface="Playfair Display SC"/>
              <a:ea typeface="汉仪PP体简"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1687" y="197516"/>
            <a:ext cx="3568083" cy="8384336"/>
          </a:xfrm>
        </p:spPr>
        <p:txBody>
          <a:bodyPr/>
          <a:lstStyle/>
          <a:p>
            <a:r>
              <a:rPr lang="zh-CN" altLang="zh-CN" dirty="0"/>
              <a:t>为了缓存写后的</a:t>
            </a:r>
            <a:r>
              <a:rPr lang="en-US" altLang="zh-CN" dirty="0"/>
              <a:t>B+</a:t>
            </a:r>
            <a:r>
              <a:rPr lang="zh-CN" altLang="zh-CN" dirty="0"/>
              <a:t>树，我们引入了</a:t>
            </a:r>
            <a:r>
              <a:rPr lang="en-US" altLang="zh-CN" dirty="0"/>
              <a:t>pickle</a:t>
            </a:r>
            <a:r>
              <a:rPr lang="zh-CN" altLang="zh-CN" dirty="0"/>
              <a:t>库，直接把所需要保存的信息写入对应的</a:t>
            </a:r>
            <a:r>
              <a:rPr lang="en-US" altLang="zh-CN" dirty="0"/>
              <a:t>txt</a:t>
            </a:r>
            <a:r>
              <a:rPr lang="zh-CN" altLang="zh-CN" dirty="0"/>
              <a:t>文件，然后在主程序进行操作的时候就无序再次写</a:t>
            </a:r>
            <a:r>
              <a:rPr lang="en-US" altLang="zh-CN" dirty="0"/>
              <a:t>B+</a:t>
            </a:r>
            <a:r>
              <a:rPr lang="zh-CN" altLang="zh-CN" dirty="0"/>
              <a:t>树，只需要通过</a:t>
            </a:r>
            <a:r>
              <a:rPr lang="en-US" altLang="zh-CN" dirty="0"/>
              <a:t>pickle</a:t>
            </a:r>
            <a:r>
              <a:rPr lang="zh-CN" altLang="zh-CN" dirty="0"/>
              <a:t>的函数对</a:t>
            </a:r>
            <a:r>
              <a:rPr lang="en-US" altLang="zh-CN" dirty="0"/>
              <a:t>txt</a:t>
            </a:r>
            <a:r>
              <a:rPr lang="zh-CN" altLang="zh-CN" dirty="0"/>
              <a:t>文件进行读取即可，极大得减少了操作时间。</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000" y="0"/>
            <a:ext cx="4066000" cy="438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91687" cy="6255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4264" y="2045728"/>
            <a:ext cx="3623470" cy="1224246"/>
          </a:xfrm>
          <a:prstGeom prst="rect">
            <a:avLst/>
          </a:prstGeom>
          <a:noFill/>
          <a:ln w="19050">
            <a:noFill/>
            <a:prstDash val="dash"/>
          </a:ln>
        </p:spPr>
        <p:txBody>
          <a:bodyPr wrap="square" rtlCol="0">
            <a:spAutoFit/>
          </a:bodyPr>
          <a:lstStyle/>
          <a:p>
            <a:pPr algn="ctr">
              <a:lnSpc>
                <a:spcPct val="150000"/>
              </a:lnSpc>
            </a:pPr>
            <a:r>
              <a:rPr lang="en-US" altLang="zh-CN" sz="5400" b="1" dirty="0">
                <a:latin typeface="Playfair Display SC"/>
                <a:ea typeface="汉仪PP体简" panose="00020600040101010101" pitchFamily="18" charset="-122"/>
              </a:rPr>
              <a:t>6</a:t>
            </a:r>
            <a:endParaRPr lang="zh-CN" altLang="en-US" sz="5400" b="1" dirty="0">
              <a:latin typeface="Playfair Display SC"/>
              <a:ea typeface="汉仪PP体简" panose="00020600040101010101" pitchFamily="18" charset="-122"/>
            </a:endParaRPr>
          </a:p>
        </p:txBody>
      </p:sp>
      <p:sp>
        <p:nvSpPr>
          <p:cNvPr id="3" name="矩形 23"/>
          <p:cNvSpPr>
            <a:spLocks noChangeArrowheads="1"/>
          </p:cNvSpPr>
          <p:nvPr/>
        </p:nvSpPr>
        <p:spPr bwMode="auto">
          <a:xfrm>
            <a:off x="3732487" y="3269974"/>
            <a:ext cx="4727025" cy="917367"/>
          </a:xfrm>
          <a:prstGeom prst="rect">
            <a:avLst/>
          </a:prstGeom>
          <a:noFill/>
          <a:ln>
            <a:noFill/>
          </a:ln>
        </p:spPr>
        <p:txBody>
          <a:bodyPr wrap="square">
            <a:spAutoFit/>
          </a:bodyPr>
          <a:lstStyle/>
          <a:p>
            <a:pPr algn="ctr">
              <a:lnSpc>
                <a:spcPct val="150000"/>
              </a:lnSpc>
            </a:pPr>
            <a:r>
              <a:rPr lang="zh-CN" altLang="en-US" sz="4000" b="1" dirty="0">
                <a:latin typeface="Playfair Display SC"/>
                <a:ea typeface="汉仪PP体简" panose="00020600040101010101" pitchFamily="18" charset="-122"/>
              </a:rPr>
              <a:t>图形界面</a:t>
            </a:r>
            <a:endParaRPr lang="en-US" altLang="zh-CN" sz="4000" b="1" dirty="0">
              <a:latin typeface="Playfair Display SC"/>
              <a:ea typeface="汉仪PP体简"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095" y="0"/>
            <a:ext cx="8439150" cy="3667125"/>
          </a:xfrm>
          <a:prstGeom prst="rect">
            <a:avLst/>
          </a:prstGeom>
        </p:spPr>
      </p:pic>
      <p:sp>
        <p:nvSpPr>
          <p:cNvPr id="6" name="内容占位符 2"/>
          <p:cNvSpPr>
            <a:spLocks noGrp="1"/>
          </p:cNvSpPr>
          <p:nvPr>
            <p:ph idx="1"/>
          </p:nvPr>
        </p:nvSpPr>
        <p:spPr>
          <a:xfrm>
            <a:off x="745921" y="3573780"/>
            <a:ext cx="10515600" cy="3284220"/>
          </a:xfrm>
        </p:spPr>
        <p:txBody>
          <a:bodyPr/>
          <a:lstStyle/>
          <a:p>
            <a:pPr marL="0" indent="0">
              <a:lnSpc>
                <a:spcPct val="150000"/>
              </a:lnSpc>
              <a:buNone/>
            </a:pPr>
            <a:r>
              <a:rPr lang="zh-CN" altLang="en-US" dirty="0"/>
              <a:t>         图形界面的实现，我们借助了</a:t>
            </a:r>
            <a:r>
              <a:rPr lang="en-US" altLang="zh-CN" dirty="0"/>
              <a:t>PYQT5</a:t>
            </a:r>
            <a:r>
              <a:rPr lang="zh-CN" altLang="en-US" dirty="0"/>
              <a:t>来实现可视化的界面设计。在设计时，我们采取了逻辑与界面分离的思想。如流程图所示，每两个相连的界面之间都可以相互跳转。逻辑功能实现文件中存放着主功能的实现。使用相应功能的界面时，则会从逻辑文件中调用相应的函数，并在对应的界面中进行结果的展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73398" y="2459504"/>
            <a:ext cx="1292662" cy="1938992"/>
          </a:xfrm>
          <a:prstGeom prst="rect">
            <a:avLst/>
          </a:prstGeom>
          <a:noFill/>
        </p:spPr>
        <p:txBody>
          <a:bodyPr vert="eaVert" wrap="square" rtlCol="0">
            <a:spAutoFit/>
          </a:bodyPr>
          <a:lstStyle/>
          <a:p>
            <a:r>
              <a:rPr lang="zh-CN" altLang="en-US" sz="7200" dirty="0">
                <a:latin typeface="文悦古典明朝体 (非商业使用) W5" pitchFamily="50" charset="-122"/>
                <a:ea typeface="文悦古典明朝体 (非商业使用) W5" pitchFamily="50" charset="-122"/>
              </a:rPr>
              <a:t>目录</a:t>
            </a:r>
          </a:p>
        </p:txBody>
      </p:sp>
      <p:sp>
        <p:nvSpPr>
          <p:cNvPr id="5" name="文本框 4"/>
          <p:cNvSpPr txBox="1"/>
          <p:nvPr/>
        </p:nvSpPr>
        <p:spPr>
          <a:xfrm>
            <a:off x="3490308" y="121090"/>
            <a:ext cx="1043876" cy="923330"/>
          </a:xfrm>
          <a:prstGeom prst="rect">
            <a:avLst/>
          </a:prstGeom>
          <a:noFill/>
        </p:spPr>
        <p:txBody>
          <a:bodyPr wrap="none" rtlCol="0">
            <a:spAutoFit/>
          </a:bodyPr>
          <a:lstStyle/>
          <a:p>
            <a:pPr algn="ctr"/>
            <a:r>
              <a:rPr lang="en-US" altLang="zh-CN" sz="5400" dirty="0"/>
              <a:t>0 1</a:t>
            </a:r>
            <a:endParaRPr lang="zh-CN" altLang="en-US" sz="5400" dirty="0"/>
          </a:p>
        </p:txBody>
      </p:sp>
      <p:sp>
        <p:nvSpPr>
          <p:cNvPr id="6" name="矩形 5"/>
          <p:cNvSpPr/>
          <p:nvPr/>
        </p:nvSpPr>
        <p:spPr>
          <a:xfrm>
            <a:off x="5006340" y="302870"/>
            <a:ext cx="5141841" cy="559769"/>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大作业实现流程、思路和功能</a:t>
            </a:r>
            <a:endParaRPr lang="en-US" altLang="zh-CN" sz="2400" dirty="0">
              <a:latin typeface="楷体" panose="02010609060101010101" pitchFamily="49" charset="-122"/>
              <a:ea typeface="楷体" panose="02010609060101010101" pitchFamily="49" charset="-122"/>
            </a:endParaRPr>
          </a:p>
        </p:txBody>
      </p:sp>
      <p:sp>
        <p:nvSpPr>
          <p:cNvPr id="7" name="文本框 6"/>
          <p:cNvSpPr txBox="1"/>
          <p:nvPr/>
        </p:nvSpPr>
        <p:spPr>
          <a:xfrm>
            <a:off x="3490308" y="1044420"/>
            <a:ext cx="1043876" cy="923330"/>
          </a:xfrm>
          <a:prstGeom prst="rect">
            <a:avLst/>
          </a:prstGeom>
          <a:noFill/>
        </p:spPr>
        <p:txBody>
          <a:bodyPr wrap="none" rtlCol="0">
            <a:spAutoFit/>
          </a:bodyPr>
          <a:lstStyle/>
          <a:p>
            <a:pPr algn="ctr"/>
            <a:r>
              <a:rPr lang="en-US" altLang="zh-CN" sz="5400" dirty="0"/>
              <a:t>0 2</a:t>
            </a:r>
            <a:endParaRPr lang="zh-CN" altLang="en-US" sz="5400" dirty="0"/>
          </a:p>
        </p:txBody>
      </p:sp>
      <p:sp>
        <p:nvSpPr>
          <p:cNvPr id="8" name="矩形 7"/>
          <p:cNvSpPr/>
          <p:nvPr/>
        </p:nvSpPr>
        <p:spPr>
          <a:xfrm>
            <a:off x="5086896" y="2179619"/>
            <a:ext cx="5141841" cy="559769"/>
          </a:xfrm>
          <a:prstGeom prst="rect">
            <a:avLst/>
          </a:prstGeom>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XML</a:t>
            </a:r>
            <a:r>
              <a:rPr lang="zh-CN" altLang="en-US" sz="2400" dirty="0">
                <a:latin typeface="楷体" panose="02010609060101010101" pitchFamily="49" charset="-122"/>
                <a:ea typeface="楷体" panose="02010609060101010101" pitchFamily="49" charset="-122"/>
              </a:rPr>
              <a:t>文件解析</a:t>
            </a:r>
            <a:endParaRPr lang="en-US" altLang="zh-CN" sz="2400" dirty="0">
              <a:latin typeface="楷体" panose="02010609060101010101" pitchFamily="49" charset="-122"/>
              <a:ea typeface="楷体" panose="02010609060101010101" pitchFamily="49" charset="-122"/>
            </a:endParaRPr>
          </a:p>
        </p:txBody>
      </p:sp>
      <p:sp>
        <p:nvSpPr>
          <p:cNvPr id="9" name="文本框 8"/>
          <p:cNvSpPr txBox="1"/>
          <p:nvPr/>
        </p:nvSpPr>
        <p:spPr>
          <a:xfrm>
            <a:off x="3490308" y="1967750"/>
            <a:ext cx="1043876" cy="923330"/>
          </a:xfrm>
          <a:prstGeom prst="rect">
            <a:avLst/>
          </a:prstGeom>
          <a:noFill/>
        </p:spPr>
        <p:txBody>
          <a:bodyPr wrap="none" rtlCol="0">
            <a:spAutoFit/>
          </a:bodyPr>
          <a:lstStyle/>
          <a:p>
            <a:pPr algn="ctr"/>
            <a:r>
              <a:rPr lang="en-US" altLang="zh-CN" sz="5400" dirty="0"/>
              <a:t>0 3</a:t>
            </a:r>
            <a:endParaRPr lang="zh-CN" altLang="en-US" sz="5400" dirty="0"/>
          </a:p>
        </p:txBody>
      </p:sp>
      <p:sp>
        <p:nvSpPr>
          <p:cNvPr id="11" name="文本框 10"/>
          <p:cNvSpPr txBox="1"/>
          <p:nvPr/>
        </p:nvSpPr>
        <p:spPr>
          <a:xfrm>
            <a:off x="3490308" y="3140990"/>
            <a:ext cx="1043876" cy="923330"/>
          </a:xfrm>
          <a:prstGeom prst="rect">
            <a:avLst/>
          </a:prstGeom>
          <a:noFill/>
        </p:spPr>
        <p:txBody>
          <a:bodyPr wrap="none" rtlCol="0">
            <a:spAutoFit/>
          </a:bodyPr>
          <a:lstStyle/>
          <a:p>
            <a:pPr algn="ctr"/>
            <a:r>
              <a:rPr lang="en-US" altLang="zh-CN" sz="5400" dirty="0"/>
              <a:t>0 4</a:t>
            </a:r>
            <a:endParaRPr lang="zh-CN" altLang="en-US" sz="5400" dirty="0"/>
          </a:p>
        </p:txBody>
      </p:sp>
      <p:sp>
        <p:nvSpPr>
          <p:cNvPr id="12" name="矩形 11"/>
          <p:cNvSpPr/>
          <p:nvPr/>
        </p:nvSpPr>
        <p:spPr>
          <a:xfrm>
            <a:off x="5086896" y="3250655"/>
            <a:ext cx="5634990" cy="559769"/>
          </a:xfrm>
          <a:prstGeom prst="rect">
            <a:avLst/>
          </a:prstGeom>
        </p:spPr>
        <p:txBody>
          <a:bodyPr wrap="square">
            <a:spAutoFit/>
          </a:bodyPr>
          <a:lstStyle/>
          <a:p>
            <a:pPr>
              <a:lnSpc>
                <a:spcPct val="150000"/>
              </a:lnSpc>
            </a:pPr>
            <a:r>
              <a:rPr lang="en-US" altLang="zh-CN" sz="2400" dirty="0">
                <a:solidFill>
                  <a:schemeClr val="tx1"/>
                </a:solidFill>
                <a:uFillTx/>
                <a:latin typeface="楷体" panose="02010609060101010101" pitchFamily="49" charset="-122"/>
                <a:ea typeface="楷体" panose="02010609060101010101" pitchFamily="49" charset="-122"/>
              </a:rPr>
              <a:t>B+</a:t>
            </a:r>
            <a:r>
              <a:rPr lang="zh-CN" altLang="en-US" sz="2400" dirty="0">
                <a:solidFill>
                  <a:schemeClr val="tx1"/>
                </a:solidFill>
                <a:uFillTx/>
                <a:latin typeface="楷体" panose="02010609060101010101" pitchFamily="49" charset="-122"/>
                <a:ea typeface="楷体" panose="02010609060101010101" pitchFamily="49" charset="-122"/>
              </a:rPr>
              <a:t>树实现具体功能</a:t>
            </a:r>
          </a:p>
        </p:txBody>
      </p:sp>
      <p:sp>
        <p:nvSpPr>
          <p:cNvPr id="10" name="矩形 9"/>
          <p:cNvSpPr/>
          <p:nvPr/>
        </p:nvSpPr>
        <p:spPr>
          <a:xfrm>
            <a:off x="5086896" y="1129321"/>
            <a:ext cx="5141841" cy="583108"/>
          </a:xfrm>
          <a:prstGeom prst="rect">
            <a:avLst/>
          </a:prstGeom>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树构建</a:t>
            </a:r>
            <a:endParaRPr lang="en-US" altLang="zh-CN" sz="2400" dirty="0"/>
          </a:p>
        </p:txBody>
      </p:sp>
      <p:sp>
        <p:nvSpPr>
          <p:cNvPr id="14" name="文本框 13"/>
          <p:cNvSpPr txBox="1"/>
          <p:nvPr/>
        </p:nvSpPr>
        <p:spPr>
          <a:xfrm>
            <a:off x="3490308" y="4230129"/>
            <a:ext cx="1043877" cy="923330"/>
          </a:xfrm>
          <a:prstGeom prst="rect">
            <a:avLst/>
          </a:prstGeom>
          <a:noFill/>
        </p:spPr>
        <p:txBody>
          <a:bodyPr wrap="none" rtlCol="0">
            <a:spAutoFit/>
          </a:bodyPr>
          <a:lstStyle/>
          <a:p>
            <a:pPr algn="ctr"/>
            <a:r>
              <a:rPr lang="en-US" altLang="zh-CN" sz="5400" dirty="0"/>
              <a:t>0 5</a:t>
            </a:r>
            <a:endParaRPr lang="zh-CN" altLang="en-US" sz="5400" dirty="0"/>
          </a:p>
        </p:txBody>
      </p:sp>
      <p:sp>
        <p:nvSpPr>
          <p:cNvPr id="17" name="矩形 16"/>
          <p:cNvSpPr/>
          <p:nvPr/>
        </p:nvSpPr>
        <p:spPr>
          <a:xfrm>
            <a:off x="5086896" y="5348650"/>
            <a:ext cx="5634990" cy="559769"/>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图形界面设计</a:t>
            </a:r>
            <a:endParaRPr lang="zh-CN" altLang="en-US" sz="2400" dirty="0">
              <a:solidFill>
                <a:schemeClr val="tx1"/>
              </a:solidFill>
              <a:uFillTx/>
              <a:latin typeface="楷体" panose="02010609060101010101" pitchFamily="49" charset="-122"/>
              <a:ea typeface="楷体" panose="02010609060101010101" pitchFamily="49" charset="-122"/>
            </a:endParaRPr>
          </a:p>
        </p:txBody>
      </p:sp>
      <p:sp>
        <p:nvSpPr>
          <p:cNvPr id="13" name="文本框 12"/>
          <p:cNvSpPr txBox="1"/>
          <p:nvPr/>
        </p:nvSpPr>
        <p:spPr>
          <a:xfrm>
            <a:off x="3490307" y="5341315"/>
            <a:ext cx="1043877" cy="923330"/>
          </a:xfrm>
          <a:prstGeom prst="rect">
            <a:avLst/>
          </a:prstGeom>
          <a:noFill/>
        </p:spPr>
        <p:txBody>
          <a:bodyPr wrap="none" rtlCol="0">
            <a:spAutoFit/>
          </a:bodyPr>
          <a:lstStyle/>
          <a:p>
            <a:pPr algn="ctr"/>
            <a:r>
              <a:rPr lang="en-US" altLang="zh-CN" sz="5400" dirty="0"/>
              <a:t>0 6</a:t>
            </a:r>
            <a:endParaRPr lang="zh-CN" altLang="en-US" sz="5400" dirty="0"/>
          </a:p>
        </p:txBody>
      </p:sp>
      <p:sp>
        <p:nvSpPr>
          <p:cNvPr id="15" name="矩形 14"/>
          <p:cNvSpPr/>
          <p:nvPr/>
        </p:nvSpPr>
        <p:spPr>
          <a:xfrm>
            <a:off x="5086896" y="4411909"/>
            <a:ext cx="5634990" cy="559769"/>
          </a:xfrm>
          <a:prstGeom prst="rect">
            <a:avLst/>
          </a:prstGeom>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pickle</a:t>
            </a:r>
            <a:r>
              <a:rPr lang="zh-CN" altLang="en-US" sz="2400" dirty="0">
                <a:latin typeface="楷体" panose="02010609060101010101" pitchFamily="49" charset="-122"/>
                <a:ea typeface="楷体" panose="02010609060101010101" pitchFamily="49" charset="-122"/>
              </a:rPr>
              <a:t>存储信息</a:t>
            </a:r>
            <a:endParaRPr lang="zh-CN" altLang="en-US" sz="2400" dirty="0">
              <a:solidFill>
                <a:schemeClr val="tx1"/>
              </a:solidFill>
              <a:uFillTx/>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550"/>
                            </p:stCondLst>
                            <p:childTnLst>
                              <p:par>
                                <p:cTn id="13" presetID="1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left)">
                                      <p:cBhvr>
                                        <p:cTn id="16" dur="500"/>
                                        <p:tgtEl>
                                          <p:spTgt spid="5"/>
                                        </p:tgtEl>
                                      </p:cBhvr>
                                    </p:animEffect>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1550"/>
                            </p:stCondLst>
                            <p:childTnLst>
                              <p:par>
                                <p:cTn id="22" presetID="12" presetClass="entr" presetSubtype="2"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ppt_x</p:attrName>
                                        </p:attrNameLst>
                                      </p:cBhvr>
                                      <p:tavLst>
                                        <p:tav tm="0">
                                          <p:val>
                                            <p:strVal val="#ppt_x+#ppt_w*1.125000"/>
                                          </p:val>
                                        </p:tav>
                                        <p:tav tm="100000">
                                          <p:val>
                                            <p:strVal val="#ppt_x"/>
                                          </p:val>
                                        </p:tav>
                                      </p:tavLst>
                                    </p:anim>
                                    <p:animEffect transition="in" filter="wipe(left)">
                                      <p:cBhvr>
                                        <p:cTn id="25" dur="500"/>
                                        <p:tgtEl>
                                          <p:spTgt spid="7"/>
                                        </p:tgtEl>
                                      </p:cBhvr>
                                    </p:animEffect>
                                  </p:childTnLst>
                                </p:cTn>
                              </p:par>
                            </p:childTnLst>
                          </p:cTn>
                        </p:par>
                        <p:par>
                          <p:cTn id="26" fill="hold">
                            <p:stCondLst>
                              <p:cond delay="205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550"/>
                            </p:stCondLst>
                            <p:childTnLst>
                              <p:par>
                                <p:cTn id="31" presetID="12" presetClass="entr" presetSubtype="2"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p:tgtEl>
                                          <p:spTgt spid="9"/>
                                        </p:tgtEl>
                                        <p:attrNameLst>
                                          <p:attrName>ppt_x</p:attrName>
                                        </p:attrNameLst>
                                      </p:cBhvr>
                                      <p:tavLst>
                                        <p:tav tm="0">
                                          <p:val>
                                            <p:strVal val="#ppt_x+#ppt_w*1.125000"/>
                                          </p:val>
                                        </p:tav>
                                        <p:tav tm="100000">
                                          <p:val>
                                            <p:strVal val="#ppt_x"/>
                                          </p:val>
                                        </p:tav>
                                      </p:tavLst>
                                    </p:anim>
                                    <p:animEffect transition="in" filter="wipe(left)">
                                      <p:cBhvr>
                                        <p:cTn id="34" dur="500"/>
                                        <p:tgtEl>
                                          <p:spTgt spid="9"/>
                                        </p:tgtEl>
                                      </p:cBhvr>
                                    </p:animEffect>
                                  </p:childTnLst>
                                </p:cTn>
                              </p:par>
                            </p:childTnLst>
                          </p:cTn>
                        </p:par>
                        <p:par>
                          <p:cTn id="35" fill="hold">
                            <p:stCondLst>
                              <p:cond delay="3050"/>
                            </p:stCondLst>
                            <p:childTnLst>
                              <p:par>
                                <p:cTn id="36" presetID="12" presetClass="entr" presetSubtype="2"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p:tgtEl>
                                          <p:spTgt spid="11"/>
                                        </p:tgtEl>
                                        <p:attrNameLst>
                                          <p:attrName>ppt_x</p:attrName>
                                        </p:attrNameLst>
                                      </p:cBhvr>
                                      <p:tavLst>
                                        <p:tav tm="0">
                                          <p:val>
                                            <p:strVal val="#ppt_x+#ppt_w*1.125000"/>
                                          </p:val>
                                        </p:tav>
                                        <p:tav tm="100000">
                                          <p:val>
                                            <p:strVal val="#ppt_x"/>
                                          </p:val>
                                        </p:tav>
                                      </p:tavLst>
                                    </p:anim>
                                    <p:animEffect transition="in" filter="wipe(left)">
                                      <p:cBhvr>
                                        <p:cTn id="39" dur="500"/>
                                        <p:tgtEl>
                                          <p:spTgt spid="11"/>
                                        </p:tgtEl>
                                      </p:cBhvr>
                                    </p:animEffect>
                                  </p:childTnLst>
                                </p:cTn>
                              </p:par>
                            </p:childTnLst>
                          </p:cTn>
                        </p:par>
                        <p:par>
                          <p:cTn id="40" fill="hold">
                            <p:stCondLst>
                              <p:cond delay="355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405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4550"/>
                            </p:stCondLst>
                            <p:childTnLst>
                              <p:par>
                                <p:cTn id="49" presetID="1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p:tgtEl>
                                          <p:spTgt spid="14"/>
                                        </p:tgtEl>
                                        <p:attrNameLst>
                                          <p:attrName>ppt_x</p:attrName>
                                        </p:attrNameLst>
                                      </p:cBhvr>
                                      <p:tavLst>
                                        <p:tav tm="0">
                                          <p:val>
                                            <p:strVal val="#ppt_x+#ppt_w*1.125000"/>
                                          </p:val>
                                        </p:tav>
                                        <p:tav tm="100000">
                                          <p:val>
                                            <p:strVal val="#ppt_x"/>
                                          </p:val>
                                        </p:tav>
                                      </p:tavLst>
                                    </p:anim>
                                    <p:animEffect transition="in" filter="wipe(left)">
                                      <p:cBhvr>
                                        <p:cTn id="52" dur="500"/>
                                        <p:tgtEl>
                                          <p:spTgt spid="14"/>
                                        </p:tgtEl>
                                      </p:cBhvr>
                                    </p:animEffect>
                                  </p:childTnLst>
                                </p:cTn>
                              </p:par>
                            </p:childTnLst>
                          </p:cTn>
                        </p:par>
                        <p:par>
                          <p:cTn id="53" fill="hold">
                            <p:stCondLst>
                              <p:cond delay="5050"/>
                            </p:stCondLst>
                            <p:childTnLst>
                              <p:par>
                                <p:cTn id="54" presetID="10"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par>
                          <p:cTn id="57" fill="hold">
                            <p:stCondLst>
                              <p:cond delay="5550"/>
                            </p:stCondLst>
                            <p:childTnLst>
                              <p:par>
                                <p:cTn id="58" presetID="12" presetClass="entr" presetSubtype="2"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p:tgtEl>
                                          <p:spTgt spid="13"/>
                                        </p:tgtEl>
                                        <p:attrNameLst>
                                          <p:attrName>ppt_x</p:attrName>
                                        </p:attrNameLst>
                                      </p:cBhvr>
                                      <p:tavLst>
                                        <p:tav tm="0">
                                          <p:val>
                                            <p:strVal val="#ppt_x+#ppt_w*1.125000"/>
                                          </p:val>
                                        </p:tav>
                                        <p:tav tm="100000">
                                          <p:val>
                                            <p:strVal val="#ppt_x"/>
                                          </p:val>
                                        </p:tav>
                                      </p:tavLst>
                                    </p:anim>
                                    <p:animEffect transition="in" filter="wipe(left)">
                                      <p:cBhvr>
                                        <p:cTn id="61" dur="500"/>
                                        <p:tgtEl>
                                          <p:spTgt spid="13"/>
                                        </p:tgtEl>
                                      </p:cBhvr>
                                    </p:animEffect>
                                  </p:childTnLst>
                                </p:cTn>
                              </p:par>
                            </p:childTnLst>
                          </p:cTn>
                        </p:par>
                        <p:par>
                          <p:cTn id="62" fill="hold">
                            <p:stCondLst>
                              <p:cond delay="6050"/>
                            </p:stCondLst>
                            <p:childTnLst>
                              <p:par>
                                <p:cTn id="63" presetID="10"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0" grpId="0"/>
      <p:bldP spid="14" grpId="0"/>
      <p:bldP spid="17"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11422" y="235226"/>
            <a:ext cx="11569148" cy="638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2067339"/>
            <a:ext cx="12192000" cy="1617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044458" y="2152924"/>
            <a:ext cx="6228524" cy="1446550"/>
          </a:xfrm>
          <a:prstGeom prst="rect">
            <a:avLst/>
          </a:prstGeom>
          <a:noFill/>
        </p:spPr>
        <p:txBody>
          <a:bodyPr wrap="square" rtlCol="0">
            <a:spAutoFit/>
          </a:bodyPr>
          <a:lstStyle/>
          <a:p>
            <a:pPr algn="ctr"/>
            <a:r>
              <a:rPr lang="en-US" altLang="zh-CN" sz="8800" dirty="0">
                <a:solidFill>
                  <a:schemeClr val="bg2">
                    <a:lumMod val="10000"/>
                  </a:schemeClr>
                </a:solidFill>
                <a:latin typeface="Berlin Sans FB Demi" panose="020E0802020502020306" pitchFamily="34" charset="0"/>
              </a:rPr>
              <a:t>T H A N K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1877" y="2045728"/>
            <a:ext cx="3623470" cy="1224246"/>
          </a:xfrm>
          <a:prstGeom prst="rect">
            <a:avLst/>
          </a:prstGeom>
          <a:noFill/>
          <a:ln w="19050">
            <a:noFill/>
            <a:prstDash val="dash"/>
          </a:ln>
        </p:spPr>
        <p:txBody>
          <a:bodyPr wrap="square" rtlCol="0">
            <a:spAutoFit/>
          </a:bodyPr>
          <a:lstStyle/>
          <a:p>
            <a:pPr algn="ctr">
              <a:lnSpc>
                <a:spcPct val="150000"/>
              </a:lnSpc>
            </a:pPr>
            <a:r>
              <a:rPr lang="en-US" altLang="zh-CN" sz="5400" b="1" dirty="0">
                <a:latin typeface="Playfair Display SC"/>
                <a:ea typeface="汉仪PP体简" panose="00020600040101010101" pitchFamily="18" charset="-122"/>
              </a:rPr>
              <a:t>1</a:t>
            </a:r>
            <a:endParaRPr lang="zh-CN" altLang="en-US" sz="5400" b="1" dirty="0">
              <a:latin typeface="Playfair Display SC"/>
              <a:ea typeface="汉仪PP体简" panose="00020600040101010101" pitchFamily="18" charset="-122"/>
            </a:endParaRPr>
          </a:p>
        </p:txBody>
      </p:sp>
      <p:sp>
        <p:nvSpPr>
          <p:cNvPr id="3" name="矩形 23"/>
          <p:cNvSpPr>
            <a:spLocks noChangeArrowheads="1"/>
          </p:cNvSpPr>
          <p:nvPr/>
        </p:nvSpPr>
        <p:spPr bwMode="auto">
          <a:xfrm>
            <a:off x="3732487" y="3269974"/>
            <a:ext cx="4727025" cy="917367"/>
          </a:xfrm>
          <a:prstGeom prst="rect">
            <a:avLst/>
          </a:prstGeom>
          <a:noFill/>
          <a:ln>
            <a:noFill/>
          </a:ln>
        </p:spPr>
        <p:txBody>
          <a:bodyPr wrap="square">
            <a:spAutoFit/>
          </a:bodyPr>
          <a:lstStyle/>
          <a:p>
            <a:pPr algn="ctr">
              <a:lnSpc>
                <a:spcPct val="150000"/>
              </a:lnSpc>
            </a:pPr>
            <a:r>
              <a:rPr lang="zh-CN" altLang="en-US" sz="4000" b="1" dirty="0">
                <a:latin typeface="Playfair Display SC"/>
                <a:ea typeface="汉仪PP体简" panose="00020600040101010101" pitchFamily="18" charset="-122"/>
              </a:rPr>
              <a:t>创作历程</a:t>
            </a:r>
            <a:endParaRPr lang="en-US" altLang="zh-CN" sz="4000" b="1" dirty="0">
              <a:latin typeface="Playfair Display SC"/>
              <a:ea typeface="汉仪PP体简"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7"/>
          <p:cNvSpPr txBox="1"/>
          <p:nvPr/>
        </p:nvSpPr>
        <p:spPr>
          <a:xfrm>
            <a:off x="7372270" y="422202"/>
            <a:ext cx="3536228" cy="769441"/>
          </a:xfrm>
          <a:prstGeom prst="rect">
            <a:avLst/>
          </a:prstGeom>
          <a:noFill/>
          <a:ln>
            <a:noFill/>
          </a:ln>
        </p:spPr>
        <p:txBody>
          <a:bodyPr wrap="square" rtlCol="0">
            <a:spAutoFit/>
          </a:bodyPr>
          <a:lstStyle/>
          <a:p>
            <a:pPr fontAlgn="auto">
              <a:defRPr/>
            </a:pPr>
            <a:r>
              <a:rPr lang="zh-CN" altLang="en-US" sz="4400" b="1" spc="300" noProof="1">
                <a:latin typeface="Playfair Display SC"/>
                <a:ea typeface="楷体" panose="02010609060101010101" pitchFamily="49" charset="-122"/>
                <a:cs typeface="微软雅黑 Light" panose="020B0502040204020203" pitchFamily="34" charset="-122"/>
              </a:rPr>
              <a:t>过程</a:t>
            </a:r>
            <a:endParaRPr lang="en-US" altLang="zh-CN" sz="4400" b="1" spc="300" noProof="1">
              <a:latin typeface="Playfair Display SC"/>
              <a:ea typeface="楷体" panose="02010609060101010101" pitchFamily="49" charset="-122"/>
              <a:cs typeface="微软雅黑 Light" panose="020B0502040204020203" pitchFamily="34" charset="-122"/>
            </a:endParaRPr>
          </a:p>
        </p:txBody>
      </p:sp>
      <p:sp>
        <p:nvSpPr>
          <p:cNvPr id="9" name="TextBox 23"/>
          <p:cNvSpPr txBox="1"/>
          <p:nvPr/>
        </p:nvSpPr>
        <p:spPr>
          <a:xfrm>
            <a:off x="6303147" y="1367161"/>
            <a:ext cx="3992450" cy="3854901"/>
          </a:xfrm>
          <a:prstGeom prst="rect">
            <a:avLst/>
          </a:prstGeom>
          <a:noFill/>
        </p:spPr>
        <p:txBody>
          <a:bodyPr wrap="square" rtlCol="0">
            <a:spAutoFit/>
          </a:bodyPr>
          <a:lstStyle/>
          <a:p>
            <a:pPr>
              <a:lnSpc>
                <a:spcPct val="200000"/>
              </a:lnSpc>
            </a:pPr>
            <a:r>
              <a:rPr lang="zh-CN" altLang="en-US" sz="3200" dirty="0">
                <a:latin typeface="楷体" panose="02010609060101010101" pitchFamily="49" charset="-122"/>
                <a:ea typeface="楷体" panose="02010609060101010101" pitchFamily="49" charset="-122"/>
                <a:cs typeface="Ebrima" pitchFamily="2" charset="0"/>
              </a:rPr>
              <a:t>建树</a:t>
            </a:r>
            <a:endParaRPr lang="en-US" altLang="zh-CN" sz="3200" dirty="0">
              <a:latin typeface="楷体" panose="02010609060101010101" pitchFamily="49" charset="-122"/>
              <a:ea typeface="楷体" panose="02010609060101010101" pitchFamily="49" charset="-122"/>
              <a:cs typeface="Ebrima" pitchFamily="2" charset="0"/>
            </a:endParaRPr>
          </a:p>
          <a:p>
            <a:pPr>
              <a:lnSpc>
                <a:spcPct val="200000"/>
              </a:lnSpc>
            </a:pPr>
            <a:r>
              <a:rPr lang="zh-CN" altLang="en-US" sz="3200" dirty="0">
                <a:latin typeface="楷体" panose="02010609060101010101" pitchFamily="49" charset="-122"/>
                <a:ea typeface="楷体" panose="02010609060101010101" pitchFamily="49" charset="-122"/>
                <a:cs typeface="Ebrima" pitchFamily="2" charset="0"/>
              </a:rPr>
              <a:t>确定插入数据类型</a:t>
            </a:r>
            <a:endParaRPr lang="en-US" altLang="zh-CN" sz="3200" dirty="0">
              <a:latin typeface="楷体" panose="02010609060101010101" pitchFamily="49" charset="-122"/>
              <a:ea typeface="楷体" panose="02010609060101010101" pitchFamily="49" charset="-122"/>
              <a:cs typeface="Ebrima" pitchFamily="2" charset="0"/>
            </a:endParaRPr>
          </a:p>
          <a:p>
            <a:pPr>
              <a:lnSpc>
                <a:spcPct val="200000"/>
              </a:lnSpc>
            </a:pPr>
            <a:r>
              <a:rPr lang="zh-CN" altLang="en-US" sz="3200" dirty="0">
                <a:latin typeface="楷体" panose="02010609060101010101" pitchFamily="49" charset="-122"/>
                <a:ea typeface="楷体" panose="02010609060101010101" pitchFamily="49" charset="-122"/>
                <a:cs typeface="Ebrima" pitchFamily="2" charset="0"/>
              </a:rPr>
              <a:t>寻找读取文件方式</a:t>
            </a:r>
            <a:endParaRPr lang="en-US" altLang="zh-CN" sz="3200" dirty="0">
              <a:latin typeface="楷体" panose="02010609060101010101" pitchFamily="49" charset="-122"/>
              <a:ea typeface="楷体" panose="02010609060101010101" pitchFamily="49" charset="-122"/>
              <a:cs typeface="Ebrima" pitchFamily="2" charset="0"/>
            </a:endParaRPr>
          </a:p>
          <a:p>
            <a:pPr>
              <a:lnSpc>
                <a:spcPct val="200000"/>
              </a:lnSpc>
            </a:pPr>
            <a:r>
              <a:rPr lang="zh-CN" altLang="en-US" sz="3200" dirty="0">
                <a:latin typeface="楷体" panose="02010609060101010101" pitchFamily="49" charset="-122"/>
                <a:ea typeface="楷体" panose="02010609060101010101" pitchFamily="49" charset="-122"/>
                <a:cs typeface="Ebrima" pitchFamily="2" charset="0"/>
              </a:rPr>
              <a:t>确定存储方式</a:t>
            </a:r>
            <a:endParaRPr lang="en-US" altLang="zh-CN" sz="3200" dirty="0">
              <a:latin typeface="楷体" panose="02010609060101010101" pitchFamily="49" charset="-122"/>
              <a:ea typeface="楷体" panose="02010609060101010101" pitchFamily="49" charset="-122"/>
              <a:cs typeface="Ebrima" pitchFamily="2" charset="0"/>
            </a:endParaRPr>
          </a:p>
        </p:txBody>
      </p:sp>
      <p:pic>
        <p:nvPicPr>
          <p:cNvPr id="5" name="图片 4" descr="205281590222852_.pic_hd"/>
          <p:cNvPicPr/>
          <p:nvPr/>
        </p:nvPicPr>
        <p:blipFill>
          <a:blip r:embed="rId2"/>
          <a:stretch>
            <a:fillRect/>
          </a:stretch>
        </p:blipFill>
        <p:spPr>
          <a:xfrm>
            <a:off x="1673096" y="266586"/>
            <a:ext cx="3422687" cy="6324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47A4C-133B-2948-BD8A-F2F366588483}"/>
              </a:ext>
            </a:extLst>
          </p:cNvPr>
          <p:cNvSpPr>
            <a:spLocks noGrp="1"/>
          </p:cNvSpPr>
          <p:nvPr>
            <p:ph type="title"/>
          </p:nvPr>
        </p:nvSpPr>
        <p:spPr/>
        <p:txBody>
          <a:bodyPr/>
          <a:lstStyle/>
          <a:p>
            <a:r>
              <a:rPr kumimoji="1" lang="zh-CN" altLang="en-US" dirty="0"/>
              <a:t>实现的功能</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BCB7E12C-B129-E048-AC65-E1588D39AFEC}"/>
              </a:ext>
            </a:extLst>
          </p:cNvPr>
          <p:cNvSpPr>
            <a:spLocks noGrp="1"/>
          </p:cNvSpPr>
          <p:nvPr>
            <p:ph idx="1"/>
          </p:nvPr>
        </p:nvSpPr>
        <p:spPr/>
        <p:txBody>
          <a:bodyPr>
            <a:normAutofit fontScale="92500" lnSpcReduction="10000"/>
          </a:bodyPr>
          <a:lstStyle/>
          <a:p>
            <a:r>
              <a:rPr lang="en-US" altLang="zh-CN" dirty="0"/>
              <a:t>1.</a:t>
            </a:r>
            <a:r>
              <a:rPr lang="zh-CN" altLang="zh-CN" dirty="0"/>
              <a:t>基本搜索功能。输入作者名，能展示该作者发表的所有论文信息。输入完整的论文的题目，能展示该论文的其他相关信息 </a:t>
            </a:r>
          </a:p>
          <a:p>
            <a:r>
              <a:rPr lang="en-US" altLang="zh-CN" dirty="0"/>
              <a:t>2. </a:t>
            </a:r>
            <a:r>
              <a:rPr lang="zh-CN" altLang="zh-CN" dirty="0"/>
              <a:t>相关搜索。输入作者名，能展示</a:t>
            </a:r>
            <a:r>
              <a:rPr lang="zh-CN" altLang="en-US" dirty="0"/>
              <a:t>与</a:t>
            </a:r>
            <a:r>
              <a:rPr lang="zh-CN" altLang="zh-CN" dirty="0"/>
              <a:t>该作者有合作关系的其他所有作者。 </a:t>
            </a:r>
          </a:p>
          <a:p>
            <a:r>
              <a:rPr lang="en-US" altLang="zh-CN" dirty="0"/>
              <a:t>3.</a:t>
            </a:r>
            <a:r>
              <a:rPr lang="zh-CN" altLang="zh-CN" dirty="0"/>
              <a:t>作者统计功能。输出写文章最多的前</a:t>
            </a:r>
            <a:r>
              <a:rPr lang="en-US" altLang="zh-CN" dirty="0"/>
              <a:t>100</a:t>
            </a:r>
            <a:r>
              <a:rPr lang="zh-CN" altLang="zh-CN" dirty="0"/>
              <a:t>名作者。 </a:t>
            </a:r>
          </a:p>
          <a:p>
            <a:r>
              <a:rPr lang="en-US" altLang="zh-CN" dirty="0"/>
              <a:t>4. </a:t>
            </a:r>
            <a:r>
              <a:rPr lang="zh-CN" altLang="zh-CN" dirty="0"/>
              <a:t>热点分析功能。分析每一年发表的文章中，题目所包含的单词中，出现频率排名前</a:t>
            </a:r>
            <a:r>
              <a:rPr lang="en-US" altLang="zh-CN" dirty="0"/>
              <a:t>10</a:t>
            </a:r>
            <a:r>
              <a:rPr lang="zh-CN" altLang="zh-CN" dirty="0"/>
              <a:t>的关键词。 </a:t>
            </a:r>
          </a:p>
          <a:p>
            <a:r>
              <a:rPr lang="en-US" altLang="zh-CN" dirty="0"/>
              <a:t>5.</a:t>
            </a:r>
            <a:r>
              <a:rPr lang="zh-CN" altLang="zh-CN" dirty="0"/>
              <a:t>部分匹配搜索功能。给定若干个关键字，能快速搜索到题目中包含该关键字的文章信息 </a:t>
            </a:r>
          </a:p>
          <a:p>
            <a:r>
              <a:rPr lang="en-US" altLang="zh-CN" dirty="0"/>
              <a:t>6.</a:t>
            </a:r>
            <a:r>
              <a:rPr lang="zh-CN" altLang="zh-CN" dirty="0"/>
              <a:t>可视化显示。通过图形化界面，展示作者之间合作关系图及其相关文章信息。 </a:t>
            </a:r>
          </a:p>
          <a:p>
            <a:endParaRPr kumimoji="1" lang="zh-CN" altLang="en-US" dirty="0"/>
          </a:p>
        </p:txBody>
      </p:sp>
    </p:spTree>
    <p:extLst>
      <p:ext uri="{BB962C8B-B14F-4D97-AF65-F5344CB8AC3E}">
        <p14:creationId xmlns:p14="http://schemas.microsoft.com/office/powerpoint/2010/main" val="229224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31877" y="2045728"/>
            <a:ext cx="3623470" cy="1224246"/>
          </a:xfrm>
          <a:prstGeom prst="rect">
            <a:avLst/>
          </a:prstGeom>
          <a:noFill/>
          <a:ln w="19050">
            <a:noFill/>
            <a:prstDash val="dash"/>
          </a:ln>
        </p:spPr>
        <p:txBody>
          <a:bodyPr wrap="square" rtlCol="0">
            <a:spAutoFit/>
          </a:bodyPr>
          <a:lstStyle/>
          <a:p>
            <a:pPr algn="ctr">
              <a:lnSpc>
                <a:spcPct val="150000"/>
              </a:lnSpc>
            </a:pPr>
            <a:r>
              <a:rPr lang="en-US" altLang="zh-CN" sz="5400" b="1" dirty="0">
                <a:latin typeface="Playfair Display SC"/>
                <a:ea typeface="汉仪PP体简" panose="00020600040101010101" pitchFamily="18" charset="-122"/>
              </a:rPr>
              <a:t>2</a:t>
            </a:r>
            <a:endParaRPr lang="zh-CN" altLang="en-US" sz="5400" b="1" dirty="0">
              <a:latin typeface="Playfair Display SC"/>
              <a:ea typeface="汉仪PP体简" panose="00020600040101010101" pitchFamily="18" charset="-122"/>
            </a:endParaRPr>
          </a:p>
        </p:txBody>
      </p:sp>
      <p:sp>
        <p:nvSpPr>
          <p:cNvPr id="3" name="矩形 23"/>
          <p:cNvSpPr>
            <a:spLocks noChangeArrowheads="1"/>
          </p:cNvSpPr>
          <p:nvPr/>
        </p:nvSpPr>
        <p:spPr bwMode="auto">
          <a:xfrm>
            <a:off x="3732487" y="3269974"/>
            <a:ext cx="4727025" cy="917367"/>
          </a:xfrm>
          <a:prstGeom prst="rect">
            <a:avLst/>
          </a:prstGeom>
          <a:noFill/>
          <a:ln>
            <a:noFill/>
          </a:ln>
        </p:spPr>
        <p:txBody>
          <a:bodyPr wrap="square">
            <a:spAutoFit/>
          </a:bodyPr>
          <a:lstStyle/>
          <a:p>
            <a:pPr algn="ctr">
              <a:lnSpc>
                <a:spcPct val="150000"/>
              </a:lnSpc>
            </a:pPr>
            <a:r>
              <a:rPr lang="en-US" altLang="zh-CN" sz="4000" b="1" dirty="0">
                <a:latin typeface="Playfair Display SC"/>
                <a:ea typeface="汉仪PP体简" panose="00020600040101010101" pitchFamily="18" charset="-122"/>
              </a:rPr>
              <a:t>B+</a:t>
            </a:r>
            <a:r>
              <a:rPr lang="zh-CN" altLang="en-US" sz="4000" b="1" dirty="0">
                <a:latin typeface="Playfair Display SC"/>
                <a:ea typeface="汉仪PP体简" panose="00020600040101010101" pitchFamily="18" charset="-122"/>
              </a:rPr>
              <a:t>树构建</a:t>
            </a:r>
            <a:endParaRPr lang="en-US" altLang="zh-CN" sz="4000" b="1" dirty="0">
              <a:latin typeface="Playfair Display SC"/>
              <a:ea typeface="汉仪PP体简"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p:cNvSpPr txBox="1"/>
          <p:nvPr/>
        </p:nvSpPr>
        <p:spPr>
          <a:xfrm>
            <a:off x="5491102" y="3188052"/>
            <a:ext cx="5563622" cy="646331"/>
          </a:xfrm>
          <a:prstGeom prst="rect">
            <a:avLst/>
          </a:prstGeom>
          <a:noFill/>
          <a:ln>
            <a:noFill/>
          </a:ln>
        </p:spPr>
        <p:txBody>
          <a:bodyPr wrap="square" rtlCol="0">
            <a:spAutoFit/>
          </a:bodyPr>
          <a:lstStyle/>
          <a:p>
            <a:pPr algn="r" fontAlgn="auto">
              <a:defRPr/>
            </a:pPr>
            <a:r>
              <a:rPr lang="zh-CN" altLang="en-US" sz="3600" b="1" spc="300" noProof="1">
                <a:latin typeface="Playfair Display SC"/>
                <a:ea typeface="楷体" panose="02010609060101010101" pitchFamily="49" charset="-122"/>
                <a:cs typeface="微软雅黑 Light" panose="020B0502040204020203" pitchFamily="34" charset="-122"/>
              </a:rPr>
              <a:t>树的大致结构</a:t>
            </a:r>
            <a:endParaRPr lang="en-US" altLang="zh-CN" sz="3600" b="1" spc="300" noProof="1">
              <a:latin typeface="Playfair Display SC"/>
              <a:ea typeface="楷体" panose="02010609060101010101" pitchFamily="49" charset="-122"/>
              <a:cs typeface="微软雅黑 Light" panose="020B0502040204020203" pitchFamily="34" charset="-122"/>
            </a:endParaRPr>
          </a:p>
        </p:txBody>
      </p:sp>
      <p:sp>
        <p:nvSpPr>
          <p:cNvPr id="5" name="TextBox 23"/>
          <p:cNvSpPr txBox="1"/>
          <p:nvPr/>
        </p:nvSpPr>
        <p:spPr>
          <a:xfrm>
            <a:off x="6215270" y="4272629"/>
            <a:ext cx="5123539" cy="1667764"/>
          </a:xfrm>
          <a:prstGeom prst="rect">
            <a:avLst/>
          </a:prstGeom>
          <a:noFill/>
        </p:spPr>
        <p:txBody>
          <a:bodyPr wrap="square" rtlCol="0">
            <a:spAutoFit/>
          </a:bodyPr>
          <a:lstStyle/>
          <a:p>
            <a:pPr algn="r">
              <a:lnSpc>
                <a:spcPct val="150000"/>
              </a:lnSpc>
            </a:pPr>
            <a:r>
              <a:rPr lang="zh-CN" altLang="en-US" sz="2400" dirty="0">
                <a:latin typeface="楷体" panose="02010609060101010101" pitchFamily="49" charset="-122"/>
                <a:ea typeface="楷体" panose="02010609060101010101" pitchFamily="49" charset="-122"/>
                <a:cs typeface="Ebrima" pitchFamily="2" charset="0"/>
              </a:rPr>
              <a:t>确定阶数</a:t>
            </a:r>
            <a:r>
              <a:rPr lang="en-US" altLang="zh-CN" sz="2400" dirty="0">
                <a:latin typeface="楷体" panose="02010609060101010101" pitchFamily="49" charset="-122"/>
                <a:ea typeface="楷体" panose="02010609060101010101" pitchFamily="49" charset="-122"/>
                <a:cs typeface="Ebrima" pitchFamily="2" charset="0"/>
              </a:rPr>
              <a:t>M</a:t>
            </a:r>
          </a:p>
          <a:p>
            <a:pPr algn="r">
              <a:lnSpc>
                <a:spcPct val="150000"/>
              </a:lnSpc>
            </a:pPr>
            <a:r>
              <a:rPr lang="zh-CN" altLang="en-US" sz="2400" dirty="0">
                <a:latin typeface="楷体" panose="02010609060101010101" pitchFamily="49" charset="-122"/>
                <a:ea typeface="楷体" panose="02010609060101010101" pitchFamily="49" charset="-122"/>
                <a:cs typeface="Ebrima" pitchFamily="2" charset="0"/>
              </a:rPr>
              <a:t>确定叶子容量</a:t>
            </a:r>
            <a:r>
              <a:rPr lang="en-US" altLang="zh-CN" sz="2400" dirty="0">
                <a:latin typeface="楷体" panose="02010609060101010101" pitchFamily="49" charset="-122"/>
                <a:ea typeface="楷体" panose="02010609060101010101" pitchFamily="49" charset="-122"/>
                <a:cs typeface="Ebrima" pitchFamily="2" charset="0"/>
              </a:rPr>
              <a:t>L</a:t>
            </a:r>
          </a:p>
          <a:p>
            <a:pPr algn="r">
              <a:lnSpc>
                <a:spcPct val="150000"/>
              </a:lnSpc>
            </a:pPr>
            <a:r>
              <a:rPr lang="zh-CN" altLang="en-US" sz="2400" dirty="0">
                <a:latin typeface="楷体" panose="02010609060101010101" pitchFamily="49" charset="-122"/>
                <a:ea typeface="楷体" panose="02010609060101010101" pitchFamily="49" charset="-122"/>
                <a:cs typeface="Ebrima" pitchFamily="2" charset="0"/>
              </a:rPr>
              <a:t>确定存储的数据类型</a:t>
            </a:r>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a:xfrm>
            <a:off x="0" y="-1"/>
            <a:ext cx="7039992" cy="42726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p:cNvSpPr txBox="1"/>
          <p:nvPr/>
        </p:nvSpPr>
        <p:spPr>
          <a:xfrm>
            <a:off x="6279474" y="382012"/>
            <a:ext cx="4741252" cy="646331"/>
          </a:xfrm>
          <a:prstGeom prst="rect">
            <a:avLst/>
          </a:prstGeom>
          <a:noFill/>
          <a:ln>
            <a:noFill/>
          </a:ln>
        </p:spPr>
        <p:txBody>
          <a:bodyPr wrap="square" rtlCol="0">
            <a:spAutoFit/>
          </a:bodyPr>
          <a:lstStyle/>
          <a:p>
            <a:pPr algn="ctr" fontAlgn="auto">
              <a:defRPr/>
            </a:pPr>
            <a:r>
              <a:rPr lang="zh-CN" altLang="en-US" sz="3600" b="1" spc="300" noProof="1">
                <a:latin typeface="Playfair Display SC"/>
                <a:ea typeface="楷体" panose="02010609060101010101" pitchFamily="49" charset="-122"/>
                <a:cs typeface="微软雅黑 Light" panose="020B0502040204020203" pitchFamily="34" charset="-122"/>
              </a:rPr>
              <a:t>建树</a:t>
            </a:r>
            <a:endParaRPr lang="en-US" altLang="zh-CN" sz="3600" b="1" spc="300" noProof="1">
              <a:latin typeface="Playfair Display SC"/>
              <a:ea typeface="楷体" panose="02010609060101010101" pitchFamily="49" charset="-122"/>
              <a:cs typeface="微软雅黑 Light" panose="020B0502040204020203" pitchFamily="34" charset="-122"/>
            </a:endParaRPr>
          </a:p>
        </p:txBody>
      </p:sp>
      <p:sp>
        <p:nvSpPr>
          <p:cNvPr id="4" name="TextBox 23"/>
          <p:cNvSpPr txBox="1"/>
          <p:nvPr/>
        </p:nvSpPr>
        <p:spPr>
          <a:xfrm>
            <a:off x="7208022" y="1397675"/>
            <a:ext cx="3440745" cy="5078313"/>
          </a:xfrm>
          <a:prstGeom prst="rect">
            <a:avLst/>
          </a:prstGeom>
          <a:noFill/>
        </p:spPr>
        <p:txBody>
          <a:bodyPr wrap="square" rtlCol="0">
            <a:spAutoFit/>
          </a:bodyPr>
          <a:lstStyle/>
          <a:p>
            <a:r>
              <a:rPr lang="en-US" altLang="zh-CN" dirty="0"/>
              <a:t>B+</a:t>
            </a:r>
            <a:r>
              <a:rPr lang="zh-CN" altLang="zh-CN" dirty="0"/>
              <a:t>树类</a:t>
            </a:r>
            <a:r>
              <a:rPr lang="en-US" altLang="zh-CN" dirty="0" err="1"/>
              <a:t>Bptree</a:t>
            </a:r>
            <a:r>
              <a:rPr lang="zh-CN" altLang="zh-CN" dirty="0"/>
              <a:t>中包含两个类，分别是内部节点类分别是</a:t>
            </a:r>
            <a:r>
              <a:rPr lang="en-US" altLang="zh-CN" dirty="0" err="1"/>
              <a:t>InterNode</a:t>
            </a:r>
            <a:r>
              <a:rPr lang="zh-CN" altLang="zh-CN" dirty="0"/>
              <a:t>和</a:t>
            </a:r>
            <a:r>
              <a:rPr lang="en-US" altLang="zh-CN" dirty="0"/>
              <a:t>Leaf</a:t>
            </a:r>
            <a:r>
              <a:rPr lang="zh-CN" altLang="zh-CN" dirty="0"/>
              <a:t>。下图为</a:t>
            </a:r>
            <a:r>
              <a:rPr lang="en-US" altLang="zh-CN" dirty="0" err="1"/>
              <a:t>InterNode</a:t>
            </a:r>
            <a:r>
              <a:rPr lang="zh-CN" altLang="zh-CN" dirty="0"/>
              <a:t>内部节点类的方法和属性，其中</a:t>
            </a:r>
            <a:r>
              <a:rPr lang="en-US" altLang="zh-CN" dirty="0"/>
              <a:t>M</a:t>
            </a:r>
            <a:r>
              <a:rPr lang="zh-CN" altLang="zh-CN" dirty="0"/>
              <a:t>为该</a:t>
            </a:r>
            <a:r>
              <a:rPr lang="en-US" altLang="zh-CN" dirty="0"/>
              <a:t>B+</a:t>
            </a:r>
            <a:r>
              <a:rPr lang="zh-CN" altLang="zh-CN" dirty="0"/>
              <a:t>树的阶数，</a:t>
            </a:r>
            <a:r>
              <a:rPr lang="en-US" altLang="zh-CN" dirty="0" err="1"/>
              <a:t>clist</a:t>
            </a:r>
            <a:r>
              <a:rPr lang="zh-CN" altLang="zh-CN" dirty="0"/>
              <a:t>表示该内部节点表示的索引区间，</a:t>
            </a:r>
            <a:r>
              <a:rPr lang="en-US" altLang="zh-CN" dirty="0" err="1"/>
              <a:t>ilist</a:t>
            </a:r>
            <a:r>
              <a:rPr lang="zh-CN" altLang="zh-CN" dirty="0"/>
              <a:t>表示已经存放的索引，</a:t>
            </a:r>
            <a:r>
              <a:rPr lang="en-US" altLang="zh-CN" dirty="0"/>
              <a:t>par</a:t>
            </a:r>
            <a:r>
              <a:rPr lang="zh-CN" altLang="zh-CN" dirty="0"/>
              <a:t>表示该内部节点的父亲。包含有四个方法，</a:t>
            </a:r>
            <a:r>
              <a:rPr lang="en-US" altLang="zh-CN" dirty="0" err="1"/>
              <a:t>isleaf</a:t>
            </a:r>
            <a:r>
              <a:rPr lang="zh-CN" altLang="zh-CN" dirty="0"/>
              <a:t>用于判断该点是否是叶子，返回</a:t>
            </a:r>
            <a:r>
              <a:rPr lang="en-US" altLang="zh-CN" dirty="0"/>
              <a:t>False</a:t>
            </a:r>
            <a:r>
              <a:rPr lang="zh-CN" altLang="zh-CN" dirty="0"/>
              <a:t>，</a:t>
            </a:r>
            <a:r>
              <a:rPr lang="en-US" altLang="zh-CN" dirty="0" err="1"/>
              <a:t>isfull</a:t>
            </a:r>
            <a:r>
              <a:rPr lang="zh-CN" altLang="zh-CN" dirty="0"/>
              <a:t>用于判断该结点是否已满，已满的条件是已经存放的索引数大于该树的阶数。</a:t>
            </a:r>
            <a:r>
              <a:rPr lang="en-US" altLang="zh-CN" dirty="0" err="1"/>
              <a:t>isempty</a:t>
            </a:r>
            <a:r>
              <a:rPr lang="zh-CN" altLang="zh-CN" dirty="0"/>
              <a:t>判断该结点是否是空的，因为</a:t>
            </a:r>
            <a:r>
              <a:rPr lang="en-US" altLang="zh-CN" dirty="0"/>
              <a:t>B+</a:t>
            </a:r>
            <a:r>
              <a:rPr lang="zh-CN" altLang="zh-CN" dirty="0"/>
              <a:t>树的定义中间结点至少包含</a:t>
            </a:r>
            <a:r>
              <a:rPr lang="en-US" altLang="zh-CN" dirty="0"/>
              <a:t>floor(m/2)</a:t>
            </a:r>
            <a:r>
              <a:rPr lang="zh-CN" altLang="zh-CN" dirty="0"/>
              <a:t>个孩子，若低于该数值视为空。最后的方法</a:t>
            </a:r>
            <a:r>
              <a:rPr lang="en-US" altLang="zh-CN" dirty="0"/>
              <a:t>M</a:t>
            </a:r>
            <a:r>
              <a:rPr lang="zh-CN" altLang="zh-CN" dirty="0"/>
              <a:t>返回的是该树的阶数。</a:t>
            </a:r>
          </a:p>
          <a:p>
            <a:r>
              <a:rPr lang="en-US" altLang="zh-CN" dirty="0"/>
              <a:t> </a:t>
            </a:r>
            <a:endParaRPr lang="zh-CN" altLang="zh-CN"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0" y="0"/>
            <a:ext cx="5912528"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p:cNvSpPr txBox="1"/>
          <p:nvPr/>
        </p:nvSpPr>
        <p:spPr>
          <a:xfrm>
            <a:off x="6279474" y="382012"/>
            <a:ext cx="4741252" cy="646331"/>
          </a:xfrm>
          <a:prstGeom prst="rect">
            <a:avLst/>
          </a:prstGeom>
          <a:noFill/>
          <a:ln>
            <a:noFill/>
          </a:ln>
        </p:spPr>
        <p:txBody>
          <a:bodyPr wrap="square" rtlCol="0">
            <a:spAutoFit/>
          </a:bodyPr>
          <a:lstStyle/>
          <a:p>
            <a:pPr algn="ctr" fontAlgn="auto">
              <a:defRPr/>
            </a:pPr>
            <a:r>
              <a:rPr lang="zh-CN" altLang="en-US" sz="3600" b="1" spc="300" noProof="1">
                <a:latin typeface="Playfair Display SC"/>
                <a:ea typeface="楷体" panose="02010609060101010101" pitchFamily="49" charset="-122"/>
                <a:cs typeface="微软雅黑 Light" panose="020B0502040204020203" pitchFamily="34" charset="-122"/>
              </a:rPr>
              <a:t>建树</a:t>
            </a:r>
            <a:endParaRPr lang="en-US" altLang="zh-CN" sz="3600" b="1" spc="300" noProof="1">
              <a:latin typeface="Playfair Display SC"/>
              <a:ea typeface="楷体" panose="02010609060101010101" pitchFamily="49" charset="-122"/>
              <a:cs typeface="微软雅黑 Light" panose="020B0502040204020203" pitchFamily="34" charset="-122"/>
            </a:endParaRPr>
          </a:p>
        </p:txBody>
      </p:sp>
      <p:sp>
        <p:nvSpPr>
          <p:cNvPr id="4" name="TextBox 23"/>
          <p:cNvSpPr txBox="1"/>
          <p:nvPr/>
        </p:nvSpPr>
        <p:spPr>
          <a:xfrm>
            <a:off x="6929727" y="1097287"/>
            <a:ext cx="4211239" cy="3970318"/>
          </a:xfrm>
          <a:prstGeom prst="rect">
            <a:avLst/>
          </a:prstGeom>
          <a:noFill/>
        </p:spPr>
        <p:txBody>
          <a:bodyPr wrap="square" rtlCol="0">
            <a:spAutoFit/>
          </a:bodyPr>
          <a:lstStyle/>
          <a:p>
            <a:r>
              <a:rPr lang="en-US" altLang="zh-CN" dirty="0"/>
              <a:t> </a:t>
            </a:r>
            <a:endParaRPr lang="zh-CN" altLang="zh-CN" dirty="0"/>
          </a:p>
          <a:p>
            <a:r>
              <a:rPr lang="en-US" altLang="zh-CN" dirty="0"/>
              <a:t>Leaf</a:t>
            </a:r>
            <a:r>
              <a:rPr lang="zh-CN" altLang="zh-CN" dirty="0"/>
              <a:t>类的方法和属性，中</a:t>
            </a:r>
            <a:r>
              <a:rPr lang="en-US" altLang="zh-CN" dirty="0"/>
              <a:t>L</a:t>
            </a:r>
            <a:r>
              <a:rPr lang="zh-CN" altLang="zh-CN" dirty="0"/>
              <a:t>为该</a:t>
            </a:r>
            <a:r>
              <a:rPr lang="en-US" altLang="zh-CN" dirty="0"/>
              <a:t>B+</a:t>
            </a:r>
            <a:r>
              <a:rPr lang="zh-CN" altLang="zh-CN" dirty="0"/>
              <a:t>树叶子可存放的最多的数据数量，</a:t>
            </a:r>
            <a:r>
              <a:rPr lang="en-US" altLang="zh-CN" dirty="0" err="1"/>
              <a:t>vlist</a:t>
            </a:r>
            <a:r>
              <a:rPr lang="zh-CN" altLang="zh-CN" dirty="0"/>
              <a:t>表示已经存放的数据，</a:t>
            </a:r>
            <a:r>
              <a:rPr lang="en-US" altLang="zh-CN" dirty="0"/>
              <a:t>bro</a:t>
            </a:r>
            <a:r>
              <a:rPr lang="zh-CN" altLang="zh-CN" dirty="0"/>
              <a:t>表示该叶子的兄弟结点，</a:t>
            </a:r>
            <a:r>
              <a:rPr lang="en-US" altLang="zh-CN" dirty="0"/>
              <a:t>par</a:t>
            </a:r>
            <a:r>
              <a:rPr lang="zh-CN" altLang="zh-CN" dirty="0"/>
              <a:t>表示该叶子的父亲。同样有四个方法，</a:t>
            </a:r>
            <a:r>
              <a:rPr lang="en-US" altLang="zh-CN" dirty="0" err="1"/>
              <a:t>isleaf</a:t>
            </a:r>
            <a:r>
              <a:rPr lang="zh-CN" altLang="zh-CN" dirty="0"/>
              <a:t>用于判断该点是否是叶子，返回</a:t>
            </a:r>
            <a:r>
              <a:rPr lang="en-US" altLang="zh-CN" dirty="0"/>
              <a:t>True</a:t>
            </a:r>
            <a:r>
              <a:rPr lang="zh-CN" altLang="zh-CN" dirty="0"/>
              <a:t>，</a:t>
            </a:r>
            <a:r>
              <a:rPr lang="en-US" altLang="zh-CN" dirty="0" err="1"/>
              <a:t>isfull</a:t>
            </a:r>
            <a:r>
              <a:rPr lang="zh-CN" altLang="zh-CN" dirty="0"/>
              <a:t>用于判断该结点是否已满，已满的条件是已经存放的数据数大于</a:t>
            </a:r>
            <a:r>
              <a:rPr lang="en-US" altLang="zh-CN" dirty="0"/>
              <a:t>L</a:t>
            </a:r>
            <a:r>
              <a:rPr lang="zh-CN" altLang="zh-CN" dirty="0"/>
              <a:t>。</a:t>
            </a:r>
            <a:r>
              <a:rPr lang="en-US" altLang="zh-CN" dirty="0" err="1"/>
              <a:t>isempty</a:t>
            </a:r>
            <a:r>
              <a:rPr lang="zh-CN" altLang="zh-CN" dirty="0"/>
              <a:t>判断该结点是否是空的，因为</a:t>
            </a:r>
            <a:r>
              <a:rPr lang="en-US" altLang="zh-CN" dirty="0"/>
              <a:t>B+</a:t>
            </a:r>
            <a:r>
              <a:rPr lang="zh-CN" altLang="zh-CN" dirty="0"/>
              <a:t>树的定义叶子至少包含</a:t>
            </a:r>
            <a:r>
              <a:rPr lang="en-US" altLang="zh-CN" dirty="0"/>
              <a:t>ceil(L/2)</a:t>
            </a:r>
            <a:r>
              <a:rPr lang="zh-CN" altLang="zh-CN" dirty="0"/>
              <a:t>个数据量，若低于该数值视为空，因为叶子需要满了之后才进行分裂，所以分裂之后的两个叶子中数据的数量都大于</a:t>
            </a:r>
            <a:r>
              <a:rPr lang="en-US" altLang="zh-CN" dirty="0"/>
              <a:t>ceil(L/2)</a:t>
            </a:r>
            <a:r>
              <a:rPr lang="zh-CN" altLang="zh-CN" dirty="0"/>
              <a:t>。最后的方法</a:t>
            </a:r>
            <a:r>
              <a:rPr lang="en-US" altLang="zh-CN" dirty="0"/>
              <a:t>L</a:t>
            </a:r>
            <a:r>
              <a:rPr lang="zh-CN" altLang="zh-CN" dirty="0"/>
              <a:t>返回的是</a:t>
            </a:r>
            <a:r>
              <a:rPr lang="en-US" altLang="zh-CN" dirty="0"/>
              <a:t>L</a:t>
            </a:r>
            <a:r>
              <a:rPr lang="zh-CN" altLang="zh-CN" dirty="0"/>
              <a:t>。</a:t>
            </a: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0" y="0"/>
            <a:ext cx="5912528"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1003</Words>
  <Application>Microsoft Macintosh PowerPoint</Application>
  <PresentationFormat>宽屏</PresentationFormat>
  <Paragraphs>60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楷体</vt:lpstr>
      <vt:lpstr>文悦古典明朝体 (非商业使用) W5</vt:lpstr>
      <vt:lpstr>Playfair Display SC</vt:lpstr>
      <vt:lpstr>Arial</vt:lpstr>
      <vt:lpstr>Berlin Sans FB Demi</vt:lpstr>
      <vt:lpstr>Calibri</vt:lpstr>
      <vt:lpstr>Calibri Light</vt:lpstr>
      <vt:lpstr>Office 主题</vt:lpstr>
      <vt:lpstr>PowerPoint 演示文稿</vt:lpstr>
      <vt:lpstr>PowerPoint 演示文稿</vt:lpstr>
      <vt:lpstr>PowerPoint 演示文稿</vt:lpstr>
      <vt:lpstr>PowerPoint 演示文稿</vt:lpstr>
      <vt:lpstr>实现的功能: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遇到的问题及解决思路：</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4673</cp:lastModifiedBy>
  <cp:revision>32</cp:revision>
  <dcterms:created xsi:type="dcterms:W3CDTF">2020-05-26T14:15:45Z</dcterms:created>
  <dcterms:modified xsi:type="dcterms:W3CDTF">2020-05-27T11:43:52Z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2052-2.3.0.3701</vt:lpwstr>
  </property>
</Properties>
</file>