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GN6qmy7Gtic" TargetMode="External"/><Relationship Id="rId4" Type="http://schemas.openxmlformats.org/officeDocument/2006/relationships/hyperlink" Target="https://www.youtube.com/watch?v=GN6qmy7Gti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latin typeface="Alien Encounters" panose="00000400000000000000" pitchFamily="2" charset="0"/>
              </a:rPr>
              <a:t>El </a:t>
            </a:r>
            <a:r>
              <a:rPr lang="es-EC" dirty="0">
                <a:latin typeface="Alien Encounters" panose="00000400000000000000" pitchFamily="2" charset="0"/>
              </a:rPr>
              <a:t>impacto de las Tic en el mundo</a:t>
            </a:r>
            <a:endParaRPr lang="es-EC" dirty="0">
              <a:latin typeface="Alien Encounters" panose="00000400000000000000" pitchFamily="2" charset="0"/>
            </a:endParaRPr>
          </a:p>
        </p:txBody>
      </p:sp>
      <p:sp>
        <p:nvSpPr>
          <p:cNvPr id="3" name="Subtítulo 2"/>
          <p:cNvSpPr>
            <a:spLocks noGrp="1"/>
          </p:cNvSpPr>
          <p:nvPr>
            <p:ph type="subTitle" idx="1"/>
          </p:nvPr>
        </p:nvSpPr>
        <p:spPr>
          <a:xfrm>
            <a:off x="2523288" y="3720056"/>
            <a:ext cx="5203061" cy="655950"/>
          </a:xfrm>
        </p:spPr>
        <p:txBody>
          <a:bodyPr/>
          <a:lstStyle/>
          <a:p>
            <a:r>
              <a:rPr lang="es-EC" dirty="0" smtClean="0"/>
              <a:t>Nombre</a:t>
            </a:r>
            <a:r>
              <a:rPr lang="en-US" dirty="0" smtClean="0"/>
              <a:t>:  </a:t>
            </a:r>
            <a:r>
              <a:rPr lang="es-EC" dirty="0" smtClean="0"/>
              <a:t>Andrés Sánchez</a:t>
            </a:r>
            <a:endParaRPr lang="es-EC" dirty="0"/>
          </a:p>
        </p:txBody>
      </p:sp>
      <p:pic>
        <p:nvPicPr>
          <p:cNvPr id="1026" name="Picture 2" descr="LAS TICS EN EL MUNDO DE H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511" y="3607498"/>
            <a:ext cx="3931341" cy="243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38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238" y="491749"/>
            <a:ext cx="6796454" cy="4522731"/>
          </a:xfrm>
        </p:spPr>
      </p:pic>
    </p:spTree>
    <p:extLst>
      <p:ext uri="{BB962C8B-B14F-4D97-AF65-F5344CB8AC3E}">
        <p14:creationId xmlns:p14="http://schemas.microsoft.com/office/powerpoint/2010/main" val="93160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latin typeface="Times New Roman" panose="02020603050405020304" pitchFamily="18" charset="0"/>
                <a:cs typeface="Times New Roman" panose="02020603050405020304" pitchFamily="18" charset="0"/>
              </a:rPr>
              <a:t>Introducción </a:t>
            </a:r>
            <a:endParaRPr lang="es-EC"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293318" y="2891246"/>
            <a:ext cx="9603275" cy="3450613"/>
          </a:xfrm>
        </p:spPr>
        <p:txBody>
          <a:bodyPr/>
          <a:lstStyle/>
          <a:p>
            <a:r>
              <a:rPr lang="es-EC" dirty="0">
                <a:latin typeface="Times New Roman" panose="02020603050405020304" pitchFamily="18" charset="0"/>
                <a:cs typeface="Times New Roman" panose="02020603050405020304" pitchFamily="18" charset="0"/>
              </a:rPr>
              <a:t>Esta emergente sociedad de la información, impulsada por un vertiginoso avance científico en un marco socioeconómico neoliberal -globalizador y sustentada por el uso </a:t>
            </a:r>
            <a:r>
              <a:rPr lang="es-EC" dirty="0" smtClean="0">
                <a:latin typeface="Times New Roman" panose="02020603050405020304" pitchFamily="18" charset="0"/>
                <a:cs typeface="Times New Roman" panose="02020603050405020304" pitchFamily="18" charset="0"/>
              </a:rPr>
              <a:t>de las tecnologías </a:t>
            </a:r>
            <a:r>
              <a:rPr lang="es-EC" dirty="0">
                <a:latin typeface="Times New Roman" panose="02020603050405020304" pitchFamily="18" charset="0"/>
                <a:cs typeface="Times New Roman" panose="02020603050405020304" pitchFamily="18" charset="0"/>
              </a:rPr>
              <a:t>de la información y la comunicación (TIC), conlleva cambios que alcanzan todos los ámbitos de la actividad humana. Sus efectos se manifiestan de manera muy especial en las actividades laborales y en el mundo educativo, donde todo debe ser revisado: desde la razón de ser de la escuela y demás instituciones educativas, hasta la formación básica que precisamos las personas, la forma de enseñar y de aprender, las </a:t>
            </a:r>
            <a:r>
              <a:rPr lang="es-EC" dirty="0" smtClean="0">
                <a:latin typeface="Times New Roman" panose="02020603050405020304" pitchFamily="18" charset="0"/>
                <a:cs typeface="Times New Roman" panose="02020603050405020304" pitchFamily="18" charset="0"/>
              </a:rPr>
              <a:t>infraestructuras.</a:t>
            </a:r>
            <a:endParaRPr lang="es-EC" dirty="0">
              <a:latin typeface="Times New Roman" panose="02020603050405020304" pitchFamily="18" charset="0"/>
              <a:cs typeface="Times New Roman" panose="02020603050405020304" pitchFamily="18" charset="0"/>
            </a:endParaRPr>
          </a:p>
        </p:txBody>
      </p:sp>
      <p:pic>
        <p:nvPicPr>
          <p:cNvPr id="2050" name="Picture 2" descr="La importancia de las tics en el mundo actual – estefany2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954" y="402646"/>
            <a:ext cx="30099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7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874" y="375191"/>
            <a:ext cx="3779326" cy="4277492"/>
          </a:xfrm>
        </p:spPr>
        <p:txBody>
          <a:bodyPr>
            <a:normAutofit fontScale="92500" lnSpcReduction="20000"/>
          </a:bodyPr>
          <a:lstStyle/>
          <a:p>
            <a:r>
              <a:rPr lang="es-EC" b="1" dirty="0">
                <a:latin typeface="Times New Roman" panose="02020603050405020304" pitchFamily="18" charset="0"/>
                <a:cs typeface="Times New Roman" panose="02020603050405020304" pitchFamily="18" charset="0"/>
              </a:rPr>
              <a:t>Escenario </a:t>
            </a:r>
            <a:r>
              <a:rPr lang="es-EC" b="1" dirty="0" smtClean="0">
                <a:latin typeface="Times New Roman" panose="02020603050405020304" pitchFamily="18" charset="0"/>
                <a:cs typeface="Times New Roman" panose="02020603050405020304" pitchFamily="18" charset="0"/>
              </a:rPr>
              <a:t>tecnócrata</a:t>
            </a:r>
            <a:r>
              <a:rPr lang="es-EC" b="1" dirty="0">
                <a:latin typeface="Times New Roman" panose="02020603050405020304" pitchFamily="18" charset="0"/>
                <a:cs typeface="Times New Roman" panose="02020603050405020304" pitchFamily="18" charset="0"/>
              </a:rPr>
              <a:t/>
            </a:r>
            <a:br>
              <a:rPr lang="es-EC" b="1" dirty="0">
                <a:latin typeface="Times New Roman" panose="02020603050405020304" pitchFamily="18" charset="0"/>
                <a:cs typeface="Times New Roman" panose="02020603050405020304" pitchFamily="18" charset="0"/>
              </a:rPr>
            </a:br>
            <a:r>
              <a:rPr lang="es-EC" dirty="0" smtClean="0">
                <a:latin typeface="Times New Roman" panose="02020603050405020304" pitchFamily="18" charset="0"/>
                <a:cs typeface="Times New Roman" panose="02020603050405020304" pitchFamily="18" charset="0"/>
              </a:rPr>
              <a:t>Las </a:t>
            </a:r>
            <a:r>
              <a:rPr lang="es-EC" dirty="0">
                <a:latin typeface="Times New Roman" panose="02020603050405020304" pitchFamily="18" charset="0"/>
                <a:cs typeface="Times New Roman" panose="02020603050405020304" pitchFamily="18" charset="0"/>
              </a:rPr>
              <a:t>escuelas se adaptan realizando simplemente pequeños ajustes: en primer lugar la introducción de la "alfabetización digital" de los estudiantes en el curriculum para que utilicen las TIC como instrumento para mejorar la productividad en el proceso de la </a:t>
            </a:r>
            <a:r>
              <a:rPr lang="es-EC" dirty="0" smtClean="0">
                <a:latin typeface="Times New Roman" panose="02020603050405020304" pitchFamily="18" charset="0"/>
                <a:cs typeface="Times New Roman" panose="02020603050405020304" pitchFamily="18" charset="0"/>
              </a:rPr>
              <a:t>información </a:t>
            </a:r>
            <a:r>
              <a:rPr lang="es-EC" dirty="0">
                <a:latin typeface="Times New Roman" panose="02020603050405020304" pitchFamily="18" charset="0"/>
                <a:cs typeface="Times New Roman" panose="02020603050405020304" pitchFamily="18" charset="0"/>
              </a:rPr>
              <a:t>y luego progresivamente la utilización las TIC como fuente de información y proveedor de materiales </a:t>
            </a:r>
            <a:r>
              <a:rPr lang="es-EC" dirty="0" smtClean="0">
                <a:latin typeface="Times New Roman" panose="02020603050405020304" pitchFamily="18" charset="0"/>
                <a:cs typeface="Times New Roman" panose="02020603050405020304" pitchFamily="18" charset="0"/>
              </a:rPr>
              <a:t>didácticos.</a:t>
            </a:r>
            <a:endParaRPr lang="es-EC" dirty="0">
              <a:latin typeface="Times New Roman" panose="02020603050405020304" pitchFamily="18" charset="0"/>
              <a:cs typeface="Times New Roman" panose="02020603050405020304" pitchFamily="18" charset="0"/>
            </a:endParaRPr>
          </a:p>
        </p:txBody>
      </p:sp>
      <p:sp>
        <p:nvSpPr>
          <p:cNvPr id="4" name="Marcador de contenido 2"/>
          <p:cNvSpPr txBox="1">
            <a:spLocks/>
          </p:cNvSpPr>
          <p:nvPr/>
        </p:nvSpPr>
        <p:spPr>
          <a:xfrm>
            <a:off x="3634486" y="375191"/>
            <a:ext cx="3707608" cy="441196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C" b="1" dirty="0" smtClean="0">
                <a:latin typeface="Times New Roman" panose="02020603050405020304" pitchFamily="18" charset="0"/>
                <a:cs typeface="Times New Roman" panose="02020603050405020304" pitchFamily="18" charset="0"/>
              </a:rPr>
              <a:t>Escenario tecnócrata</a:t>
            </a:r>
            <a:br>
              <a:rPr lang="es-EC" b="1" dirty="0" smtClean="0">
                <a:latin typeface="Times New Roman" panose="02020603050405020304" pitchFamily="18" charset="0"/>
                <a:cs typeface="Times New Roman" panose="02020603050405020304" pitchFamily="18" charset="0"/>
              </a:rPr>
            </a:br>
            <a:r>
              <a:rPr lang="es-EC" dirty="0">
                <a:latin typeface="Times New Roman" panose="02020603050405020304" pitchFamily="18" charset="0"/>
                <a:cs typeface="Times New Roman" panose="02020603050405020304" pitchFamily="18" charset="0"/>
              </a:rPr>
              <a:t>Escenario reformista. Se dan los tres niveles de integración de las TIC que </a:t>
            </a:r>
            <a:r>
              <a:rPr lang="es-EC" dirty="0" smtClean="0">
                <a:latin typeface="Times New Roman" panose="02020603050405020304" pitchFamily="18" charset="0"/>
                <a:cs typeface="Times New Roman" panose="02020603050405020304" pitchFamily="18" charset="0"/>
              </a:rPr>
              <a:t>y </a:t>
            </a:r>
            <a:r>
              <a:rPr lang="es-EC" dirty="0">
                <a:latin typeface="Times New Roman" panose="02020603050405020304" pitchFamily="18" charset="0"/>
                <a:cs typeface="Times New Roman" panose="02020603050405020304" pitchFamily="18" charset="0"/>
              </a:rPr>
              <a:t>además se introducen en las prácticas docentes nuevos métodos de </a:t>
            </a:r>
            <a:r>
              <a:rPr lang="es-EC" dirty="0" smtClean="0">
                <a:latin typeface="Times New Roman" panose="02020603050405020304" pitchFamily="18" charset="0"/>
                <a:cs typeface="Times New Roman" panose="02020603050405020304" pitchFamily="18" charset="0"/>
              </a:rPr>
              <a:t>enseñanza-aprendizaje </a:t>
            </a:r>
            <a:r>
              <a:rPr lang="es-EC" dirty="0">
                <a:latin typeface="Times New Roman" panose="02020603050405020304" pitchFamily="18" charset="0"/>
                <a:cs typeface="Times New Roman" panose="02020603050405020304" pitchFamily="18" charset="0"/>
              </a:rPr>
              <a:t>constructivistas que contemplan el uso de las TIC como instrumento </a:t>
            </a:r>
            <a:r>
              <a:rPr lang="es-EC" dirty="0" smtClean="0">
                <a:latin typeface="Times New Roman" panose="02020603050405020304" pitchFamily="18" charset="0"/>
                <a:cs typeface="Times New Roman" panose="02020603050405020304" pitchFamily="18" charset="0"/>
              </a:rPr>
              <a:t>y </a:t>
            </a:r>
            <a:r>
              <a:rPr lang="es-EC" dirty="0">
                <a:latin typeface="Times New Roman" panose="02020603050405020304" pitchFamily="18" charset="0"/>
                <a:cs typeface="Times New Roman" panose="02020603050405020304" pitchFamily="18" charset="0"/>
              </a:rPr>
              <a:t>para la realización de actividades interdisciplinarias y colaborativas. </a:t>
            </a:r>
          </a:p>
        </p:txBody>
      </p:sp>
      <p:sp>
        <p:nvSpPr>
          <p:cNvPr id="6" name="Rectángulo 5"/>
          <p:cNvSpPr/>
          <p:nvPr/>
        </p:nvSpPr>
        <p:spPr>
          <a:xfrm>
            <a:off x="7597588" y="375191"/>
            <a:ext cx="4101353" cy="1477328"/>
          </a:xfrm>
          <a:prstGeom prst="rect">
            <a:avLst/>
          </a:prstGeom>
        </p:spPr>
        <p:txBody>
          <a:bodyPr wrap="square">
            <a:spAutoFit/>
          </a:bodyPr>
          <a:lstStyle/>
          <a:p>
            <a:pPr marL="285750" indent="-285750">
              <a:buFont typeface="Arial" panose="020B0604020202020204" pitchFamily="34" charset="0"/>
              <a:buChar char="•"/>
            </a:pPr>
            <a:r>
              <a:rPr lang="es-EC" b="1" dirty="0">
                <a:latin typeface="Times New Roman" panose="02020603050405020304" pitchFamily="18" charset="0"/>
                <a:cs typeface="Times New Roman" panose="02020603050405020304" pitchFamily="18" charset="0"/>
              </a:rPr>
              <a:t>Escenario </a:t>
            </a:r>
            <a:r>
              <a:rPr lang="es-EC" b="1" dirty="0" smtClean="0">
                <a:latin typeface="Times New Roman" panose="02020603050405020304" pitchFamily="18" charset="0"/>
                <a:cs typeface="Times New Roman" panose="02020603050405020304" pitchFamily="18" charset="0"/>
              </a:rPr>
              <a:t>holístico</a:t>
            </a:r>
            <a:r>
              <a:rPr lang="es-EC" dirty="0" smtClean="0">
                <a:latin typeface="Times New Roman" panose="02020603050405020304" pitchFamily="18" charset="0"/>
                <a:cs typeface="Times New Roman" panose="02020603050405020304" pitchFamily="18" charset="0"/>
              </a:rPr>
              <a:t/>
            </a:r>
            <a:br>
              <a:rPr lang="es-EC" dirty="0" smtClean="0">
                <a:latin typeface="Times New Roman" panose="02020603050405020304" pitchFamily="18" charset="0"/>
                <a:cs typeface="Times New Roman" panose="02020603050405020304" pitchFamily="18" charset="0"/>
              </a:rPr>
            </a:br>
            <a:r>
              <a:rPr lang="es-EC" dirty="0" smtClean="0">
                <a:latin typeface="Times New Roman" panose="02020603050405020304" pitchFamily="18" charset="0"/>
                <a:cs typeface="Times New Roman" panose="02020603050405020304" pitchFamily="18" charset="0"/>
              </a:rPr>
              <a:t>los </a:t>
            </a:r>
            <a:r>
              <a:rPr lang="es-EC" dirty="0">
                <a:latin typeface="Times New Roman" panose="02020603050405020304" pitchFamily="18" charset="0"/>
                <a:cs typeface="Times New Roman" panose="02020603050405020304" pitchFamily="18" charset="0"/>
              </a:rPr>
              <a:t>centros llevan a cabo una profunda reestructuración de todos sus elementos. Como indica Joan Majó (2003) "</a:t>
            </a:r>
          </a:p>
        </p:txBody>
      </p:sp>
      <p:pic>
        <p:nvPicPr>
          <p:cNvPr id="3074" name="Picture 2" descr="IMAGENES LAS CUALES REPRESENTAN LAS TICS EN EL MUND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75" y="2054835"/>
            <a:ext cx="3453442" cy="292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1)">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FUNCIONES DE LAS TIC EN LA EDUCACIÓN</a:t>
            </a:r>
          </a:p>
        </p:txBody>
      </p:sp>
      <p:sp>
        <p:nvSpPr>
          <p:cNvPr id="3" name="Marcador de contenido 2"/>
          <p:cNvSpPr>
            <a:spLocks noGrp="1"/>
          </p:cNvSpPr>
          <p:nvPr>
            <p:ph idx="1"/>
          </p:nvPr>
        </p:nvSpPr>
        <p:spPr/>
        <p:txBody>
          <a:bodyPr/>
          <a:lstStyle/>
          <a:p>
            <a:r>
              <a:rPr lang="es-EC" dirty="0">
                <a:latin typeface="Times New Roman" panose="02020603050405020304" pitchFamily="18" charset="0"/>
                <a:cs typeface="Times New Roman" panose="02020603050405020304" pitchFamily="18" charset="0"/>
              </a:rPr>
              <a:t>La "sociedad de la información" en general y las nuevas tecnologías en particular inciden de manera significativa en todos los niveles del mundo educativo. Las nuevas generaciones van asimilando de manera natural esta nueva cultura que se va conformando y que para nosotros conlleva muchas veces importantes esfuerzos de formación, de adaptación y de "desaprender" muchas cosas que ahora "se hacen de otra forma" o que simplemente ya no sirven. Los más jóvenes no tienen el poso experiencial de haber vivido en una sociedad "más estática" (como nosotros hemos conocido en décadas anteriores), de manera que para ellos el cambio y el aprendizaje continuo para conocer las novedades que van surgiendo cada día es lo </a:t>
            </a:r>
            <a:r>
              <a:rPr lang="es-EC" dirty="0" smtClean="0">
                <a:latin typeface="Times New Roman" panose="02020603050405020304" pitchFamily="18" charset="0"/>
                <a:cs typeface="Times New Roman" panose="02020603050405020304" pitchFamily="18" charset="0"/>
              </a:rPr>
              <a:t>normal</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873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554941" y="442818"/>
            <a:ext cx="7146246" cy="5088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906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NIVELES DE INTEGRACIÓN Y FORMAS BÁSICAS DE USO</a:t>
            </a:r>
          </a:p>
        </p:txBody>
      </p:sp>
      <p:sp>
        <p:nvSpPr>
          <p:cNvPr id="3" name="Marcador de contenido 2"/>
          <p:cNvSpPr>
            <a:spLocks noGrp="1"/>
          </p:cNvSpPr>
          <p:nvPr>
            <p:ph idx="1"/>
          </p:nvPr>
        </p:nvSpPr>
        <p:spPr>
          <a:xfrm>
            <a:off x="1451579" y="1936601"/>
            <a:ext cx="5678983" cy="4314730"/>
          </a:xfrm>
        </p:spPr>
        <p:txBody>
          <a:bodyPr>
            <a:normAutofit fontScale="85000" lnSpcReduction="20000"/>
          </a:bodyPr>
          <a:lstStyle/>
          <a:p>
            <a:r>
              <a:rPr lang="es-EC" dirty="0">
                <a:latin typeface="Times New Roman" panose="02020603050405020304" pitchFamily="18" charset="0"/>
                <a:cs typeface="Times New Roman" panose="02020603050405020304" pitchFamily="18" charset="0"/>
              </a:rPr>
              <a:t>Las TIC para aprender SOBRE las TIC. Alfabetización digital que en los centros se suele realizar en el aula informática. </a:t>
            </a:r>
            <a:endParaRPr lang="es-EC" dirty="0" smtClean="0">
              <a:latin typeface="Times New Roman" panose="02020603050405020304" pitchFamily="18" charset="0"/>
              <a:cs typeface="Times New Roman" panose="02020603050405020304" pitchFamily="18" charset="0"/>
            </a:endParaRPr>
          </a:p>
          <a:p>
            <a:r>
              <a:rPr lang="es-EC" dirty="0" smtClean="0">
                <a:latin typeface="Times New Roman" panose="02020603050405020304" pitchFamily="18" charset="0"/>
                <a:cs typeface="Times New Roman" panose="02020603050405020304" pitchFamily="18" charset="0"/>
              </a:rPr>
              <a:t> </a:t>
            </a:r>
            <a:r>
              <a:rPr lang="es-EC" dirty="0">
                <a:latin typeface="Times New Roman" panose="02020603050405020304" pitchFamily="18" charset="0"/>
                <a:cs typeface="Times New Roman" panose="02020603050405020304" pitchFamily="18" charset="0"/>
              </a:rPr>
              <a:t>Aprender de las TIC en el aula informática En las aulas informáticas algunos profesores llevan a los estudiantes para realizar actividades didácticas diversas con programas educativos. A veces también para buscar información o realizar determinados trabajos (individuales o en grupo) con los procesadores de textos, editores de presentaciones multimedia... </a:t>
            </a:r>
            <a:endParaRPr lang="es-EC" dirty="0" smtClean="0">
              <a:latin typeface="Times New Roman" panose="02020603050405020304" pitchFamily="18" charset="0"/>
              <a:cs typeface="Times New Roman" panose="02020603050405020304" pitchFamily="18" charset="0"/>
            </a:endParaRPr>
          </a:p>
          <a:p>
            <a:r>
              <a:rPr lang="es-EC" dirty="0" smtClean="0">
                <a:latin typeface="Times New Roman" panose="02020603050405020304" pitchFamily="18" charset="0"/>
                <a:cs typeface="Times New Roman" panose="02020603050405020304" pitchFamily="18" charset="0"/>
              </a:rPr>
              <a:t> </a:t>
            </a:r>
            <a:r>
              <a:rPr lang="es-EC" dirty="0">
                <a:latin typeface="Times New Roman" panose="02020603050405020304" pitchFamily="18" charset="0"/>
                <a:cs typeface="Times New Roman" panose="02020603050405020304" pitchFamily="18" charset="0"/>
              </a:rPr>
              <a:t>Las TIC como soporte en el aula de clase. Aprender DE y CON las TIC. Cuando las TIC se utilizan en el ámbito de una clase (por ejemplo mediante un sistema de "pizarra electrónica"), su uso en principio es parecido al que se hace con el retroproyector o con el vídeo. </a:t>
            </a:r>
          </a:p>
        </p:txBody>
      </p:sp>
      <p:pic>
        <p:nvPicPr>
          <p:cNvPr id="4098" name="Picture 2" descr="El uso de Las TICS en el ámbito educativo Revista NU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954" y="2015732"/>
            <a:ext cx="4672822" cy="363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6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¿POR QUÉ TENEMOS QUE INTEGRAR LAS TICS EN LA EDUCACIÓN?</a:t>
            </a:r>
          </a:p>
        </p:txBody>
      </p:sp>
      <p:sp>
        <p:nvSpPr>
          <p:cNvPr id="3" name="Marcador de contenido 2"/>
          <p:cNvSpPr>
            <a:spLocks noGrp="1"/>
          </p:cNvSpPr>
          <p:nvPr>
            <p:ph idx="1"/>
          </p:nvPr>
        </p:nvSpPr>
        <p:spPr>
          <a:xfrm>
            <a:off x="1451579" y="2015732"/>
            <a:ext cx="2909405" cy="4191637"/>
          </a:xfrm>
        </p:spPr>
        <p:txBody>
          <a:bodyPr>
            <a:normAutofit fontScale="70000" lnSpcReduction="20000"/>
          </a:bodyPr>
          <a:lstStyle/>
          <a:p>
            <a:r>
              <a:rPr lang="es-EC" dirty="0">
                <a:latin typeface="Times New Roman" panose="02020603050405020304" pitchFamily="18" charset="0"/>
                <a:cs typeface="Times New Roman" panose="02020603050405020304" pitchFamily="18" charset="0"/>
              </a:rPr>
              <a:t>La Era Internet exige cambios en el mundo educativo. Y los profesionales de la educación tenemos múltiples razones para aprovechar las nuevas posibilidades que proporcionan las TIC para impulsar este cambio hacia un nuevo paradigma educativo más personalizado y centrado en la actividad de los </a:t>
            </a:r>
            <a:r>
              <a:rPr lang="es-EC" dirty="0" smtClean="0">
                <a:latin typeface="Times New Roman" panose="02020603050405020304" pitchFamily="18" charset="0"/>
                <a:cs typeface="Times New Roman" panose="02020603050405020304" pitchFamily="18" charset="0"/>
              </a:rPr>
              <a:t>estudiantes.</a:t>
            </a:r>
          </a:p>
          <a:p>
            <a:r>
              <a:rPr lang="es-EC" dirty="0">
                <a:latin typeface="Times New Roman" panose="02020603050405020304" pitchFamily="18" charset="0"/>
                <a:cs typeface="Times New Roman" panose="02020603050405020304" pitchFamily="18" charset="0"/>
              </a:rPr>
              <a:t>Además de la necesaria alfabetización digital de los alumnos y del aprovechamiento de las TIC para la mejora de la productividad en general, el alto índice de fracaso escolar</a:t>
            </a:r>
          </a:p>
        </p:txBody>
      </p:sp>
      <p:pic>
        <p:nvPicPr>
          <p:cNvPr id="5122" name="Picture 2" descr="Implementación de las TICs en la Educación: Cómo y Porqué – GoConq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787" y="2015732"/>
            <a:ext cx="6527067" cy="315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anim calcmode="lin" valueType="num">
                                      <p:cBhvr>
                                        <p:cTn id="8" dur="2000" fill="hold"/>
                                        <p:tgtEl>
                                          <p:spTgt spid="5122"/>
                                        </p:tgtEl>
                                        <p:attrNameLst>
                                          <p:attrName>ppt_w</p:attrName>
                                        </p:attrNameLst>
                                      </p:cBhvr>
                                      <p:tavLst>
                                        <p:tav tm="0" fmla="#ppt_w*sin(2.5*pi*$)">
                                          <p:val>
                                            <p:fltVal val="0"/>
                                          </p:val>
                                        </p:tav>
                                        <p:tav tm="100000">
                                          <p:val>
                                            <p:fltVal val="1"/>
                                          </p:val>
                                        </p:tav>
                                      </p:tavLst>
                                    </p:anim>
                                    <p:anim calcmode="lin" valueType="num">
                                      <p:cBhvr>
                                        <p:cTn id="9" dur="2000" fill="hold"/>
                                        <p:tgtEl>
                                          <p:spTgt spid="51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Conclusiones</a:t>
            </a:r>
            <a:endParaRPr lang="es-EC" dirty="0"/>
          </a:p>
        </p:txBody>
      </p:sp>
      <p:sp>
        <p:nvSpPr>
          <p:cNvPr id="3" name="Marcador de contenido 2"/>
          <p:cNvSpPr>
            <a:spLocks noGrp="1"/>
          </p:cNvSpPr>
          <p:nvPr>
            <p:ph idx="1"/>
          </p:nvPr>
        </p:nvSpPr>
        <p:spPr/>
        <p:txBody>
          <a:bodyPr>
            <a:normAutofit fontScale="85000" lnSpcReduction="20000"/>
          </a:bodyPr>
          <a:lstStyle/>
          <a:p>
            <a:r>
              <a:rPr lang="es-EC" dirty="0">
                <a:latin typeface="Times New Roman" panose="02020603050405020304" pitchFamily="18" charset="0"/>
                <a:cs typeface="Times New Roman" panose="02020603050405020304" pitchFamily="18" charset="0"/>
              </a:rPr>
              <a:t>Las TIC se difunden muy rápidamente en todos los ámbitos de nuestra sociedad, especialmente en los entornos laborales, pues instituciones y empresas no pueden desarrollar su actividad con eficiencia y competir sin aplicarlas </a:t>
            </a:r>
            <a:r>
              <a:rPr lang="es-EC" dirty="0" smtClean="0">
                <a:latin typeface="Times New Roman" panose="02020603050405020304" pitchFamily="18" charset="0"/>
                <a:cs typeface="Times New Roman" panose="02020603050405020304" pitchFamily="18" charset="0"/>
              </a:rPr>
              <a:t>intensivamente.</a:t>
            </a:r>
          </a:p>
          <a:p>
            <a:r>
              <a:rPr lang="es-EC" dirty="0">
                <a:latin typeface="Times New Roman" panose="02020603050405020304" pitchFamily="18" charset="0"/>
                <a:cs typeface="Times New Roman" panose="02020603050405020304" pitchFamily="18" charset="0"/>
              </a:rPr>
              <a:t>Los procesos de enseñanza y aprendizaje son básicamente actos comunicativos en los que los estudiantes o grupos, orientados por los docentes, realizan diversos procesos cognitivos con la información que reciben o deben buscar y los conocimientos previamente adquiridos</a:t>
            </a:r>
            <a:r>
              <a:rPr lang="es-EC" dirty="0" smtClean="0">
                <a:latin typeface="Times New Roman" panose="02020603050405020304" pitchFamily="18" charset="0"/>
                <a:cs typeface="Times New Roman" panose="02020603050405020304" pitchFamily="18" charset="0"/>
              </a:rPr>
              <a:t>.</a:t>
            </a:r>
          </a:p>
          <a:p>
            <a:r>
              <a:rPr lang="es-EC" dirty="0" smtClean="0">
                <a:latin typeface="Times New Roman" panose="02020603050405020304" pitchFamily="18" charset="0"/>
                <a:cs typeface="Times New Roman" panose="02020603050405020304" pitchFamily="18" charset="0"/>
              </a:rPr>
              <a:t> Además debemos de asegurar </a:t>
            </a:r>
            <a:r>
              <a:rPr lang="es-EC" dirty="0">
                <a:latin typeface="Times New Roman" panose="02020603050405020304" pitchFamily="18" charset="0"/>
                <a:cs typeface="Times New Roman" panose="02020603050405020304" pitchFamily="18" charset="0"/>
              </a:rPr>
              <a:t>a los estudiantes las competencias en TIC que la sociedad demanda y otras tan importantes como la curiosidad y el aprender a aprender, la iniciativa y responsabilidad, el trabajo en </a:t>
            </a:r>
            <a:r>
              <a:rPr lang="es-EC" dirty="0" smtClean="0">
                <a:latin typeface="Times New Roman" panose="02020603050405020304" pitchFamily="18" charset="0"/>
                <a:cs typeface="Times New Roman" panose="02020603050405020304" pitchFamily="18" charset="0"/>
              </a:rPr>
              <a:t>equipo</a:t>
            </a:r>
          </a:p>
          <a:p>
            <a:r>
              <a:rPr lang="es-EC" dirty="0">
                <a:latin typeface="Times New Roman" panose="02020603050405020304" pitchFamily="18" charset="0"/>
                <a:cs typeface="Times New Roman" panose="02020603050405020304" pitchFamily="18" charset="0"/>
              </a:rPr>
              <a:t>Se logro tener un conocimiento profundo acerca de las disímiles posibilidades que nos brindan las TIC y de cómo contribuyen de una u otra forma a disminuir la brecha digital que tanto perjudica a la humanidad.</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877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77126"/>
            <a:ext cx="9603275" cy="1049235"/>
          </a:xfrm>
        </p:spPr>
        <p:txBody>
          <a:bodyPr/>
          <a:lstStyle/>
          <a:p>
            <a:r>
              <a:rPr lang="es-EC" dirty="0" smtClean="0"/>
              <a:t>			Las </a:t>
            </a:r>
            <a:r>
              <a:rPr lang="es-EC" dirty="0" err="1" smtClean="0"/>
              <a:t>tic´s</a:t>
            </a:r>
            <a:endParaRPr lang="es-EC" dirty="0"/>
          </a:p>
        </p:txBody>
      </p:sp>
      <p:pic>
        <p:nvPicPr>
          <p:cNvPr id="4" name="GN6qmy7Gtic"/>
          <p:cNvPicPr>
            <a:picLocks noGrp="1" noRot="1" noChangeAspect="1"/>
          </p:cNvPicPr>
          <p:nvPr>
            <p:ph idx="1"/>
            <a:videoFile r:link="rId1"/>
          </p:nvPr>
        </p:nvPicPr>
        <p:blipFill>
          <a:blip r:embed="rId3"/>
          <a:stretch>
            <a:fillRect/>
          </a:stretch>
        </p:blipFill>
        <p:spPr>
          <a:xfrm>
            <a:off x="1451579" y="804519"/>
            <a:ext cx="6939386" cy="3903405"/>
          </a:xfrm>
          <a:prstGeom prst="rect">
            <a:avLst/>
          </a:prstGeom>
        </p:spPr>
      </p:pic>
      <p:sp>
        <p:nvSpPr>
          <p:cNvPr id="5" name="Rectángulo 4"/>
          <p:cNvSpPr/>
          <p:nvPr/>
        </p:nvSpPr>
        <p:spPr>
          <a:xfrm>
            <a:off x="2289677" y="5113475"/>
            <a:ext cx="4896340" cy="646331"/>
          </a:xfrm>
          <a:prstGeom prst="rect">
            <a:avLst/>
          </a:prstGeom>
        </p:spPr>
        <p:txBody>
          <a:bodyPr wrap="none">
            <a:spAutoFit/>
          </a:bodyPr>
          <a:lstStyle/>
          <a:p>
            <a:r>
              <a:rPr lang="es-EC" dirty="0">
                <a:hlinkClick r:id="rId4"/>
              </a:rPr>
              <a:t>https://</a:t>
            </a:r>
            <a:r>
              <a:rPr lang="es-EC" dirty="0" smtClean="0">
                <a:hlinkClick r:id="rId4"/>
              </a:rPr>
              <a:t>www.youtube.com/watch?v=GN6qmy7Gtic</a:t>
            </a:r>
            <a:endParaRPr lang="es-EC" dirty="0"/>
          </a:p>
          <a:p>
            <a:endParaRPr lang="es-EC" dirty="0"/>
          </a:p>
        </p:txBody>
      </p:sp>
    </p:spTree>
    <p:extLst>
      <p:ext uri="{BB962C8B-B14F-4D97-AF65-F5344CB8AC3E}">
        <p14:creationId xmlns:p14="http://schemas.microsoft.com/office/powerpoint/2010/main" val="418337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0</TotalTime>
  <Words>651</Words>
  <Application>Microsoft Office PowerPoint</Application>
  <PresentationFormat>Panorámica</PresentationFormat>
  <Paragraphs>23</Paragraphs>
  <Slides>10</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Alien Encounters</vt:lpstr>
      <vt:lpstr>Arial</vt:lpstr>
      <vt:lpstr>Gill Sans MT</vt:lpstr>
      <vt:lpstr>Times New Roman</vt:lpstr>
      <vt:lpstr>Gallery</vt:lpstr>
      <vt:lpstr>El impacto de las Tic en el mundo</vt:lpstr>
      <vt:lpstr>Introducción </vt:lpstr>
      <vt:lpstr>Presentación de PowerPoint</vt:lpstr>
      <vt:lpstr>FUNCIONES DE LAS TIC EN LA EDUCACIÓN</vt:lpstr>
      <vt:lpstr>Presentación de PowerPoint</vt:lpstr>
      <vt:lpstr>NIVELES DE INTEGRACIÓN Y FORMAS BÁSICAS DE USO</vt:lpstr>
      <vt:lpstr>¿POR QUÉ TENEMOS QUE INTEGRAR LAS TICS EN LA EDUCACIÓN?</vt:lpstr>
      <vt:lpstr>Conclusiones</vt:lpstr>
      <vt:lpstr>   Las tic´s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las Tic en el mundo</dc:title>
  <dc:creator>Lisao13</dc:creator>
  <cp:lastModifiedBy>Lisao13</cp:lastModifiedBy>
  <cp:revision>6</cp:revision>
  <dcterms:created xsi:type="dcterms:W3CDTF">2020-06-04T21:09:48Z</dcterms:created>
  <dcterms:modified xsi:type="dcterms:W3CDTF">2020-06-04T22:01:50Z</dcterms:modified>
</cp:coreProperties>
</file>