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76"/>
    <p:restoredTop sz="94685"/>
  </p:normalViewPr>
  <p:slideViewPr>
    <p:cSldViewPr snapToGrid="0" snapToObjects="1">
      <p:cViewPr varScale="1">
        <p:scale>
          <a:sx n="89" d="100"/>
          <a:sy n="89" d="100"/>
        </p:scale>
        <p:origin x="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1E22B-9873-A448-AE08-4DDD3B823C68}" type="datetimeFigureOut">
              <a:rPr lang="en-US" smtClean="0"/>
              <a:t>3/8/21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FDA64-B45D-634E-BA35-A1ABDC481A66}" type="slidenum">
              <a:rPr lang="en-US" smtClean="0"/>
              <a:t>‹#›</a:t>
            </a:fld>
            <a:endParaRPr lang="en-US"/>
          </a:p>
        </p:txBody>
      </p:sp>
    </p:spTree>
    <p:extLst>
      <p:ext uri="{BB962C8B-B14F-4D97-AF65-F5344CB8AC3E}">
        <p14:creationId xmlns:p14="http://schemas.microsoft.com/office/powerpoint/2010/main" val="565414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4074-6DCB-C244-8A62-CC4B51ACED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F33791-B2D5-7849-AFA2-F0B085751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EF9792-51E9-024E-8051-4A19266BEED1}"/>
              </a:ext>
            </a:extLst>
          </p:cNvPr>
          <p:cNvSpPr>
            <a:spLocks noGrp="1"/>
          </p:cNvSpPr>
          <p:nvPr>
            <p:ph type="dt" sz="half" idx="10"/>
          </p:nvPr>
        </p:nvSpPr>
        <p:spPr/>
        <p:txBody>
          <a:bodyPr/>
          <a:lstStyle/>
          <a:p>
            <a:fld id="{B35E71E4-6124-034D-B2B1-03D434D48E1D}" type="datetimeFigureOut">
              <a:rPr lang="en-US" smtClean="0"/>
              <a:t>3/8/21</a:t>
            </a:fld>
            <a:endParaRPr lang="en-US"/>
          </a:p>
        </p:txBody>
      </p:sp>
      <p:sp>
        <p:nvSpPr>
          <p:cNvPr id="5" name="Footer Placeholder 4">
            <a:extLst>
              <a:ext uri="{FF2B5EF4-FFF2-40B4-BE49-F238E27FC236}">
                <a16:creationId xmlns:a16="http://schemas.microsoft.com/office/drawing/2014/main" id="{E62A0414-64F8-024C-8FEE-B1ABF2732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7804C-8DC9-8748-9DB2-E9CF1C941957}"/>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407367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666F-F2C8-D544-9498-E5580A59F4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12EF5E-217B-1645-90A0-57093B6533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8A57D-BD90-3F47-84BF-EBD5A82D0DB6}"/>
              </a:ext>
            </a:extLst>
          </p:cNvPr>
          <p:cNvSpPr>
            <a:spLocks noGrp="1"/>
          </p:cNvSpPr>
          <p:nvPr>
            <p:ph type="dt" sz="half" idx="10"/>
          </p:nvPr>
        </p:nvSpPr>
        <p:spPr/>
        <p:txBody>
          <a:bodyPr/>
          <a:lstStyle/>
          <a:p>
            <a:fld id="{B35E71E4-6124-034D-B2B1-03D434D48E1D}" type="datetimeFigureOut">
              <a:rPr lang="en-US" smtClean="0"/>
              <a:t>3/8/21</a:t>
            </a:fld>
            <a:endParaRPr lang="en-US"/>
          </a:p>
        </p:txBody>
      </p:sp>
      <p:sp>
        <p:nvSpPr>
          <p:cNvPr id="5" name="Footer Placeholder 4">
            <a:extLst>
              <a:ext uri="{FF2B5EF4-FFF2-40B4-BE49-F238E27FC236}">
                <a16:creationId xmlns:a16="http://schemas.microsoft.com/office/drawing/2014/main" id="{B0BD138B-612F-4A4E-BD5B-AC0F2F325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AC421-E684-4D48-A707-A8341D8938DC}"/>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61559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E9DB4A-CAD8-C141-A3CC-60ABAA9960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634B13-556E-F24B-8F56-A58CD012C3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F127A-4EB9-794C-B40F-93F1AB6C0FDB}"/>
              </a:ext>
            </a:extLst>
          </p:cNvPr>
          <p:cNvSpPr>
            <a:spLocks noGrp="1"/>
          </p:cNvSpPr>
          <p:nvPr>
            <p:ph type="dt" sz="half" idx="10"/>
          </p:nvPr>
        </p:nvSpPr>
        <p:spPr/>
        <p:txBody>
          <a:bodyPr/>
          <a:lstStyle/>
          <a:p>
            <a:fld id="{B35E71E4-6124-034D-B2B1-03D434D48E1D}" type="datetimeFigureOut">
              <a:rPr lang="en-US" smtClean="0"/>
              <a:t>3/8/21</a:t>
            </a:fld>
            <a:endParaRPr lang="en-US"/>
          </a:p>
        </p:txBody>
      </p:sp>
      <p:sp>
        <p:nvSpPr>
          <p:cNvPr id="5" name="Footer Placeholder 4">
            <a:extLst>
              <a:ext uri="{FF2B5EF4-FFF2-40B4-BE49-F238E27FC236}">
                <a16:creationId xmlns:a16="http://schemas.microsoft.com/office/drawing/2014/main" id="{48BEC367-2F63-B84A-8C04-FF288CF87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7D2BD1-67CA-6447-811B-FD93C4CCB5CB}"/>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176823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AEC6-7FCE-7A44-889F-63D40B2A3B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13508-1EF5-584E-A14A-C241ED9FFB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0C864-7820-F24D-B9CD-66A8874CFE40}"/>
              </a:ext>
            </a:extLst>
          </p:cNvPr>
          <p:cNvSpPr>
            <a:spLocks noGrp="1"/>
          </p:cNvSpPr>
          <p:nvPr>
            <p:ph type="dt" sz="half" idx="10"/>
          </p:nvPr>
        </p:nvSpPr>
        <p:spPr/>
        <p:txBody>
          <a:bodyPr/>
          <a:lstStyle/>
          <a:p>
            <a:fld id="{B35E71E4-6124-034D-B2B1-03D434D48E1D}" type="datetimeFigureOut">
              <a:rPr lang="en-US" smtClean="0"/>
              <a:t>3/8/21</a:t>
            </a:fld>
            <a:endParaRPr lang="en-US"/>
          </a:p>
        </p:txBody>
      </p:sp>
      <p:sp>
        <p:nvSpPr>
          <p:cNvPr id="5" name="Footer Placeholder 4">
            <a:extLst>
              <a:ext uri="{FF2B5EF4-FFF2-40B4-BE49-F238E27FC236}">
                <a16:creationId xmlns:a16="http://schemas.microsoft.com/office/drawing/2014/main" id="{79340147-93EE-5246-B764-0EAB9D97E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540BC-E352-8743-9A22-0C177FF419F3}"/>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329027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3013-47D7-2042-AD98-BB93E46CED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F6DDE2-ADCE-4F4E-B8D7-E84A041C64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FDA861-1125-7E42-BFC7-D07831B4013F}"/>
              </a:ext>
            </a:extLst>
          </p:cNvPr>
          <p:cNvSpPr>
            <a:spLocks noGrp="1"/>
          </p:cNvSpPr>
          <p:nvPr>
            <p:ph type="dt" sz="half" idx="10"/>
          </p:nvPr>
        </p:nvSpPr>
        <p:spPr/>
        <p:txBody>
          <a:bodyPr/>
          <a:lstStyle/>
          <a:p>
            <a:fld id="{B35E71E4-6124-034D-B2B1-03D434D48E1D}" type="datetimeFigureOut">
              <a:rPr lang="en-US" smtClean="0"/>
              <a:t>3/8/21</a:t>
            </a:fld>
            <a:endParaRPr lang="en-US"/>
          </a:p>
        </p:txBody>
      </p:sp>
      <p:sp>
        <p:nvSpPr>
          <p:cNvPr id="5" name="Footer Placeholder 4">
            <a:extLst>
              <a:ext uri="{FF2B5EF4-FFF2-40B4-BE49-F238E27FC236}">
                <a16:creationId xmlns:a16="http://schemas.microsoft.com/office/drawing/2014/main" id="{857B26F8-85F6-2C4F-B679-80E5D63E9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F8043-6F22-DB4F-BF25-792C4C8A27FA}"/>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266015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0601-D4F5-9142-BFBD-FC832FA933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FF3E9-7DA9-9E46-ACE9-50337C8484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14B9CA-4D46-6E44-ABF3-6975438053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95CA8A-700F-9C4F-B08F-D4E8E9E514C5}"/>
              </a:ext>
            </a:extLst>
          </p:cNvPr>
          <p:cNvSpPr>
            <a:spLocks noGrp="1"/>
          </p:cNvSpPr>
          <p:nvPr>
            <p:ph type="dt" sz="half" idx="10"/>
          </p:nvPr>
        </p:nvSpPr>
        <p:spPr/>
        <p:txBody>
          <a:bodyPr/>
          <a:lstStyle/>
          <a:p>
            <a:fld id="{B35E71E4-6124-034D-B2B1-03D434D48E1D}" type="datetimeFigureOut">
              <a:rPr lang="en-US" smtClean="0"/>
              <a:t>3/8/21</a:t>
            </a:fld>
            <a:endParaRPr lang="en-US"/>
          </a:p>
        </p:txBody>
      </p:sp>
      <p:sp>
        <p:nvSpPr>
          <p:cNvPr id="6" name="Footer Placeholder 5">
            <a:extLst>
              <a:ext uri="{FF2B5EF4-FFF2-40B4-BE49-F238E27FC236}">
                <a16:creationId xmlns:a16="http://schemas.microsoft.com/office/drawing/2014/main" id="{E1DADD21-314C-8140-B3CE-EEAF992B35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7F841-368F-F249-845D-2372F85EA88C}"/>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73952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EAD0-56F3-7047-9086-07485FE270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777575-290B-3644-A072-D75985EC8A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0E6E0F-04CA-DC4A-B184-67F1F120AF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D11D54-5C18-D643-9045-C633C8C300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52692-A949-F54B-B7D4-C3E71F6CD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216E61-023C-9040-B7BF-48BCF13A2330}"/>
              </a:ext>
            </a:extLst>
          </p:cNvPr>
          <p:cNvSpPr>
            <a:spLocks noGrp="1"/>
          </p:cNvSpPr>
          <p:nvPr>
            <p:ph type="dt" sz="half" idx="10"/>
          </p:nvPr>
        </p:nvSpPr>
        <p:spPr/>
        <p:txBody>
          <a:bodyPr/>
          <a:lstStyle/>
          <a:p>
            <a:fld id="{B35E71E4-6124-034D-B2B1-03D434D48E1D}" type="datetimeFigureOut">
              <a:rPr lang="en-US" smtClean="0"/>
              <a:t>3/8/21</a:t>
            </a:fld>
            <a:endParaRPr lang="en-US"/>
          </a:p>
        </p:txBody>
      </p:sp>
      <p:sp>
        <p:nvSpPr>
          <p:cNvPr id="8" name="Footer Placeholder 7">
            <a:extLst>
              <a:ext uri="{FF2B5EF4-FFF2-40B4-BE49-F238E27FC236}">
                <a16:creationId xmlns:a16="http://schemas.microsoft.com/office/drawing/2014/main" id="{0712DBAD-600D-0849-A9B9-6B359EE5F3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55D223-70EB-1847-903B-CB82E055CAF4}"/>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407236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9D7F-8695-2441-AD3C-FF8008095C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4167C3-0A88-534D-8A8C-6DE8260AC2D2}"/>
              </a:ext>
            </a:extLst>
          </p:cNvPr>
          <p:cNvSpPr>
            <a:spLocks noGrp="1"/>
          </p:cNvSpPr>
          <p:nvPr>
            <p:ph type="dt" sz="half" idx="10"/>
          </p:nvPr>
        </p:nvSpPr>
        <p:spPr/>
        <p:txBody>
          <a:bodyPr/>
          <a:lstStyle/>
          <a:p>
            <a:fld id="{B35E71E4-6124-034D-B2B1-03D434D48E1D}" type="datetimeFigureOut">
              <a:rPr lang="en-US" smtClean="0"/>
              <a:t>3/8/21</a:t>
            </a:fld>
            <a:endParaRPr lang="en-US"/>
          </a:p>
        </p:txBody>
      </p:sp>
      <p:sp>
        <p:nvSpPr>
          <p:cNvPr id="4" name="Footer Placeholder 3">
            <a:extLst>
              <a:ext uri="{FF2B5EF4-FFF2-40B4-BE49-F238E27FC236}">
                <a16:creationId xmlns:a16="http://schemas.microsoft.com/office/drawing/2014/main" id="{2C5915DB-9C61-3F4E-A3CD-A7B29145D3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85BF7F-F50D-5448-BC58-1775678DB12A}"/>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27990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D5BFDB-9228-C94D-BB98-847B1BF3689C}"/>
              </a:ext>
            </a:extLst>
          </p:cNvPr>
          <p:cNvSpPr>
            <a:spLocks noGrp="1"/>
          </p:cNvSpPr>
          <p:nvPr>
            <p:ph type="dt" sz="half" idx="10"/>
          </p:nvPr>
        </p:nvSpPr>
        <p:spPr/>
        <p:txBody>
          <a:bodyPr/>
          <a:lstStyle/>
          <a:p>
            <a:fld id="{B35E71E4-6124-034D-B2B1-03D434D48E1D}" type="datetimeFigureOut">
              <a:rPr lang="en-US" smtClean="0"/>
              <a:t>3/8/21</a:t>
            </a:fld>
            <a:endParaRPr lang="en-US"/>
          </a:p>
        </p:txBody>
      </p:sp>
      <p:sp>
        <p:nvSpPr>
          <p:cNvPr id="3" name="Footer Placeholder 2">
            <a:extLst>
              <a:ext uri="{FF2B5EF4-FFF2-40B4-BE49-F238E27FC236}">
                <a16:creationId xmlns:a16="http://schemas.microsoft.com/office/drawing/2014/main" id="{408251E3-B450-6141-85D8-E07C866AAF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60039D-9FDE-B64A-B69D-9FC83E90B9C6}"/>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3746634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D671-C696-E44A-A25F-9FD6D7F3F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AA19CE-711A-7443-9D2D-584E3D3FF1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92FEE5-F193-F248-AE16-1C2BE842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B6556-72F4-FC4C-8710-5F0D099DFA1D}"/>
              </a:ext>
            </a:extLst>
          </p:cNvPr>
          <p:cNvSpPr>
            <a:spLocks noGrp="1"/>
          </p:cNvSpPr>
          <p:nvPr>
            <p:ph type="dt" sz="half" idx="10"/>
          </p:nvPr>
        </p:nvSpPr>
        <p:spPr/>
        <p:txBody>
          <a:bodyPr/>
          <a:lstStyle/>
          <a:p>
            <a:fld id="{B35E71E4-6124-034D-B2B1-03D434D48E1D}" type="datetimeFigureOut">
              <a:rPr lang="en-US" smtClean="0"/>
              <a:t>3/8/21</a:t>
            </a:fld>
            <a:endParaRPr lang="en-US"/>
          </a:p>
        </p:txBody>
      </p:sp>
      <p:sp>
        <p:nvSpPr>
          <p:cNvPr id="6" name="Footer Placeholder 5">
            <a:extLst>
              <a:ext uri="{FF2B5EF4-FFF2-40B4-BE49-F238E27FC236}">
                <a16:creationId xmlns:a16="http://schemas.microsoft.com/office/drawing/2014/main" id="{442247D0-43A4-9E42-A8E8-BECF53831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5EB473-4C09-1C4D-A6CC-868E7B1C11CE}"/>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363341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9F530-8E2E-7241-B2EA-D46B80F25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F20569-A769-6842-9922-1A76D4B5B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9B92BA-619A-A241-8AF0-0462ABDF8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ABBF4-4A3A-1C46-A32B-8A998629F42B}"/>
              </a:ext>
            </a:extLst>
          </p:cNvPr>
          <p:cNvSpPr>
            <a:spLocks noGrp="1"/>
          </p:cNvSpPr>
          <p:nvPr>
            <p:ph type="dt" sz="half" idx="10"/>
          </p:nvPr>
        </p:nvSpPr>
        <p:spPr/>
        <p:txBody>
          <a:bodyPr/>
          <a:lstStyle/>
          <a:p>
            <a:fld id="{B35E71E4-6124-034D-B2B1-03D434D48E1D}" type="datetimeFigureOut">
              <a:rPr lang="en-US" smtClean="0"/>
              <a:t>3/8/21</a:t>
            </a:fld>
            <a:endParaRPr lang="en-US"/>
          </a:p>
        </p:txBody>
      </p:sp>
      <p:sp>
        <p:nvSpPr>
          <p:cNvPr id="6" name="Footer Placeholder 5">
            <a:extLst>
              <a:ext uri="{FF2B5EF4-FFF2-40B4-BE49-F238E27FC236}">
                <a16:creationId xmlns:a16="http://schemas.microsoft.com/office/drawing/2014/main" id="{B1310593-C0B0-634A-982D-82BB775D5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F91AE-43FC-0640-8820-31BEF907F2AE}"/>
              </a:ext>
            </a:extLst>
          </p:cNvPr>
          <p:cNvSpPr>
            <a:spLocks noGrp="1"/>
          </p:cNvSpPr>
          <p:nvPr>
            <p:ph type="sldNum" sz="quarter" idx="12"/>
          </p:nvPr>
        </p:nvSpPr>
        <p:spPr/>
        <p:txBody>
          <a:bodyPr/>
          <a:lstStyle/>
          <a:p>
            <a:fld id="{EAB816CB-D49B-DE49-B40A-D1E8E378EDFD}" type="slidenum">
              <a:rPr lang="en-US" smtClean="0"/>
              <a:t>‹#›</a:t>
            </a:fld>
            <a:endParaRPr lang="en-US"/>
          </a:p>
        </p:txBody>
      </p:sp>
    </p:spTree>
    <p:extLst>
      <p:ext uri="{BB962C8B-B14F-4D97-AF65-F5344CB8AC3E}">
        <p14:creationId xmlns:p14="http://schemas.microsoft.com/office/powerpoint/2010/main" val="2761795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00A25-ECD5-1A46-B4A1-CE1BB2C6E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92476C-8298-3C4A-9EAA-31EF56993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0CFCA-0405-1A43-B5E7-10030C8998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E71E4-6124-034D-B2B1-03D434D48E1D}" type="datetimeFigureOut">
              <a:rPr lang="en-US" smtClean="0"/>
              <a:t>3/8/21</a:t>
            </a:fld>
            <a:endParaRPr lang="en-US"/>
          </a:p>
        </p:txBody>
      </p:sp>
      <p:sp>
        <p:nvSpPr>
          <p:cNvPr id="5" name="Footer Placeholder 4">
            <a:extLst>
              <a:ext uri="{FF2B5EF4-FFF2-40B4-BE49-F238E27FC236}">
                <a16:creationId xmlns:a16="http://schemas.microsoft.com/office/drawing/2014/main" id="{4E0A8CB8-9047-0841-B107-44AEDD531D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7C67E3-80AD-B84B-8F7C-FE7B91969A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816CB-D49B-DE49-B40A-D1E8E378EDFD}" type="slidenum">
              <a:rPr lang="en-US" smtClean="0"/>
              <a:t>‹#›</a:t>
            </a:fld>
            <a:endParaRPr lang="en-US"/>
          </a:p>
        </p:txBody>
      </p:sp>
    </p:spTree>
    <p:extLst>
      <p:ext uri="{BB962C8B-B14F-4D97-AF65-F5344CB8AC3E}">
        <p14:creationId xmlns:p14="http://schemas.microsoft.com/office/powerpoint/2010/main" val="2753604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F33DA5D-4FAB-E34F-99C5-6D998749F220}"/>
              </a:ext>
            </a:extLst>
          </p:cNvPr>
          <p:cNvSpPr>
            <a:spLocks noGrp="1"/>
          </p:cNvSpPr>
          <p:nvPr>
            <p:ph type="ctrTitle"/>
          </p:nvPr>
        </p:nvSpPr>
        <p:spPr>
          <a:xfrm>
            <a:off x="3045368" y="2043663"/>
            <a:ext cx="6105194" cy="2031055"/>
          </a:xfrm>
        </p:spPr>
        <p:txBody>
          <a:bodyPr>
            <a:normAutofit/>
          </a:bodyPr>
          <a:lstStyle/>
          <a:p>
            <a:r>
              <a:rPr lang="en-US">
                <a:solidFill>
                  <a:srgbClr val="FFFFFF"/>
                </a:solidFill>
              </a:rPr>
              <a:t>Joy of Painting </a:t>
            </a:r>
            <a:br>
              <a:rPr lang="en-US">
                <a:solidFill>
                  <a:srgbClr val="FFFFFF"/>
                </a:solidFill>
              </a:rPr>
            </a:br>
            <a:r>
              <a:rPr lang="en-US">
                <a:solidFill>
                  <a:srgbClr val="FFFFFF"/>
                </a:solidFill>
              </a:rPr>
              <a:t>Database Model</a:t>
            </a:r>
          </a:p>
        </p:txBody>
      </p:sp>
      <p:sp>
        <p:nvSpPr>
          <p:cNvPr id="3" name="Subtitle 2">
            <a:extLst>
              <a:ext uri="{FF2B5EF4-FFF2-40B4-BE49-F238E27FC236}">
                <a16:creationId xmlns:a16="http://schemas.microsoft.com/office/drawing/2014/main" id="{2010D273-4566-0748-92C6-A01CA315797C}"/>
              </a:ext>
            </a:extLst>
          </p:cNvPr>
          <p:cNvSpPr>
            <a:spLocks noGrp="1"/>
          </p:cNvSpPr>
          <p:nvPr>
            <p:ph type="subTitle" idx="1"/>
          </p:nvPr>
        </p:nvSpPr>
        <p:spPr>
          <a:xfrm>
            <a:off x="3045368" y="4074718"/>
            <a:ext cx="6105194" cy="682079"/>
          </a:xfrm>
        </p:spPr>
        <p:txBody>
          <a:bodyPr>
            <a:normAutofit/>
          </a:bodyPr>
          <a:lstStyle/>
          <a:p>
            <a:r>
              <a:rPr lang="en-US" sz="1300">
                <a:solidFill>
                  <a:srgbClr val="FFFFFF"/>
                </a:solidFill>
              </a:rPr>
              <a:t>Lisa Over</a:t>
            </a:r>
            <a:br>
              <a:rPr lang="en-US" sz="1300">
                <a:solidFill>
                  <a:srgbClr val="FFFFFF"/>
                </a:solidFill>
              </a:rPr>
            </a:br>
            <a:r>
              <a:rPr lang="en-US" sz="1300">
                <a:solidFill>
                  <a:srgbClr val="FFFFFF"/>
                </a:solidFill>
              </a:rPr>
              <a:t>CMPINF 2110</a:t>
            </a:r>
            <a:br>
              <a:rPr lang="en-US" sz="1300">
                <a:solidFill>
                  <a:srgbClr val="FFFFFF"/>
                </a:solidFill>
              </a:rPr>
            </a:br>
            <a:r>
              <a:rPr lang="en-US" sz="1300">
                <a:solidFill>
                  <a:srgbClr val="FFFFFF"/>
                </a:solidFill>
              </a:rPr>
              <a:t>March 10, 2021</a:t>
            </a:r>
          </a:p>
        </p:txBody>
      </p:sp>
    </p:spTree>
    <p:extLst>
      <p:ext uri="{BB962C8B-B14F-4D97-AF65-F5344CB8AC3E}">
        <p14:creationId xmlns:p14="http://schemas.microsoft.com/office/powerpoint/2010/main" val="120805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38A7B5-B32D-421E-B110-AB5B1A7CC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D36999-26F8-45E4-AB41-D485D0B0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40012"/>
            <a:ext cx="12191999" cy="280335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0F8DA27-CE91-4AEB-B854-6F06B5485E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3563" r="8214" b="45501"/>
          <a:stretch/>
        </p:blipFill>
        <p:spPr>
          <a:xfrm flipV="1">
            <a:off x="1" y="2404067"/>
            <a:ext cx="12191999" cy="2539327"/>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4724F363-AAEC-4B45-8C0C-43F44E45C76C}"/>
              </a:ext>
            </a:extLst>
          </p:cNvPr>
          <p:cNvSpPr>
            <a:spLocks noGrp="1"/>
          </p:cNvSpPr>
          <p:nvPr>
            <p:ph type="title"/>
          </p:nvPr>
        </p:nvSpPr>
        <p:spPr>
          <a:xfrm>
            <a:off x="755904" y="4494130"/>
            <a:ext cx="10640754" cy="775845"/>
          </a:xfrm>
        </p:spPr>
        <p:txBody>
          <a:bodyPr vert="horz" lIns="91440" tIns="45720" rIns="91440" bIns="45720" rtlCol="0" anchor="b">
            <a:normAutofit/>
          </a:bodyPr>
          <a:lstStyle/>
          <a:p>
            <a:pPr algn="ctr"/>
            <a:r>
              <a:rPr lang="en-US" kern="1200" dirty="0">
                <a:solidFill>
                  <a:srgbClr val="FFFFFF"/>
                </a:solidFill>
                <a:latin typeface="+mj-lt"/>
                <a:ea typeface="+mj-ea"/>
                <a:cs typeface="+mj-cs"/>
              </a:rPr>
              <a:t>Conceptual </a:t>
            </a:r>
            <a:r>
              <a:rPr lang="en-US" dirty="0">
                <a:solidFill>
                  <a:srgbClr val="FFFFFF"/>
                </a:solidFill>
              </a:rPr>
              <a:t>Diagram for </a:t>
            </a:r>
            <a:r>
              <a:rPr lang="en-US" dirty="0" err="1">
                <a:solidFill>
                  <a:srgbClr val="FFFFFF"/>
                </a:solidFill>
              </a:rPr>
              <a:t>ross_db</a:t>
            </a:r>
            <a:endParaRPr lang="en-US" kern="1200" dirty="0">
              <a:solidFill>
                <a:srgbClr val="FFFFFF"/>
              </a:solidFill>
              <a:latin typeface="+mj-lt"/>
              <a:ea typeface="+mj-ea"/>
              <a:cs typeface="+mj-cs"/>
            </a:endParaRPr>
          </a:p>
        </p:txBody>
      </p:sp>
      <p:pic>
        <p:nvPicPr>
          <p:cNvPr id="16" name="Picture 15">
            <a:extLst>
              <a:ext uri="{FF2B5EF4-FFF2-40B4-BE49-F238E27FC236}">
                <a16:creationId xmlns:a16="http://schemas.microsoft.com/office/drawing/2014/main" id="{F7AF4E20-3DDE-4998-96BE-44EE182540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6237"/>
          <a:stretch/>
        </p:blipFill>
        <p:spPr>
          <a:xfrm flipV="1">
            <a:off x="0" y="5616534"/>
            <a:ext cx="12191999" cy="1129775"/>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pic>
        <p:nvPicPr>
          <p:cNvPr id="5" name="Content Placeholder 4" descr="Graphical user interface, text&#10;&#10;Description automatically generated">
            <a:extLst>
              <a:ext uri="{FF2B5EF4-FFF2-40B4-BE49-F238E27FC236}">
                <a16:creationId xmlns:a16="http://schemas.microsoft.com/office/drawing/2014/main" id="{AD916BDF-AB4F-364F-A29C-B5115C7B60E7}"/>
              </a:ext>
            </a:extLst>
          </p:cNvPr>
          <p:cNvPicPr>
            <a:picLocks noGrp="1" noChangeAspect="1"/>
          </p:cNvPicPr>
          <p:nvPr>
            <p:ph idx="1"/>
          </p:nvPr>
        </p:nvPicPr>
        <p:blipFill>
          <a:blip r:embed="rId3"/>
          <a:stretch>
            <a:fillRect/>
          </a:stretch>
        </p:blipFill>
        <p:spPr>
          <a:xfrm>
            <a:off x="800502" y="1112032"/>
            <a:ext cx="10590997" cy="1721035"/>
          </a:xfrm>
          <a:prstGeom prst="rect">
            <a:avLst/>
          </a:prstGeom>
        </p:spPr>
      </p:pic>
    </p:spTree>
    <p:extLst>
      <p:ext uri="{BB962C8B-B14F-4D97-AF65-F5344CB8AC3E}">
        <p14:creationId xmlns:p14="http://schemas.microsoft.com/office/powerpoint/2010/main" val="53714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538A7B5-B32D-421E-B110-AB5B1A7CC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4D36999-26F8-45E4-AB41-D485D0B0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40012"/>
            <a:ext cx="12191999" cy="280335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30F8DA27-CE91-4AEB-B854-6F06B5485E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3563" r="8214" b="45501"/>
          <a:stretch/>
        </p:blipFill>
        <p:spPr>
          <a:xfrm flipV="1">
            <a:off x="1" y="2404067"/>
            <a:ext cx="12191999" cy="2539327"/>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DC6C0D3E-E7C8-F545-8DCF-3AF438C29F33}"/>
              </a:ext>
            </a:extLst>
          </p:cNvPr>
          <p:cNvSpPr>
            <a:spLocks noGrp="1"/>
          </p:cNvSpPr>
          <p:nvPr>
            <p:ph type="title"/>
          </p:nvPr>
        </p:nvSpPr>
        <p:spPr>
          <a:xfrm>
            <a:off x="755904" y="4494130"/>
            <a:ext cx="10640754" cy="775845"/>
          </a:xfrm>
        </p:spPr>
        <p:txBody>
          <a:bodyPr vert="horz" lIns="91440" tIns="45720" rIns="91440" bIns="45720" rtlCol="0" anchor="b">
            <a:normAutofit/>
          </a:bodyPr>
          <a:lstStyle/>
          <a:p>
            <a:pPr algn="ctr"/>
            <a:r>
              <a:rPr lang="en-US" kern="1200" dirty="0">
                <a:solidFill>
                  <a:srgbClr val="FFFFFF"/>
                </a:solidFill>
                <a:latin typeface="+mj-lt"/>
                <a:ea typeface="+mj-ea"/>
                <a:cs typeface="+mj-cs"/>
              </a:rPr>
              <a:t>Logical </a:t>
            </a:r>
            <a:r>
              <a:rPr lang="en-US" dirty="0">
                <a:solidFill>
                  <a:srgbClr val="FFFFFF"/>
                </a:solidFill>
              </a:rPr>
              <a:t>Diagram for </a:t>
            </a:r>
            <a:r>
              <a:rPr lang="en-US" dirty="0" err="1">
                <a:solidFill>
                  <a:srgbClr val="FFFFFF"/>
                </a:solidFill>
              </a:rPr>
              <a:t>ross_db</a:t>
            </a:r>
            <a:endParaRPr lang="en-US" kern="1200" dirty="0">
              <a:solidFill>
                <a:srgbClr val="FFFFFF"/>
              </a:solidFill>
              <a:latin typeface="+mj-lt"/>
              <a:ea typeface="+mj-ea"/>
              <a:cs typeface="+mj-cs"/>
            </a:endParaRPr>
          </a:p>
        </p:txBody>
      </p:sp>
      <p:pic>
        <p:nvPicPr>
          <p:cNvPr id="29" name="Picture 28">
            <a:extLst>
              <a:ext uri="{FF2B5EF4-FFF2-40B4-BE49-F238E27FC236}">
                <a16:creationId xmlns:a16="http://schemas.microsoft.com/office/drawing/2014/main" id="{F7AF4E20-3DDE-4998-96BE-44EE182540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6237"/>
          <a:stretch/>
        </p:blipFill>
        <p:spPr>
          <a:xfrm flipV="1">
            <a:off x="0" y="5616534"/>
            <a:ext cx="12191999" cy="1129775"/>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pic>
        <p:nvPicPr>
          <p:cNvPr id="5" name="Content Placeholder 4" descr="Diagram&#10;&#10;Description automatically generated">
            <a:extLst>
              <a:ext uri="{FF2B5EF4-FFF2-40B4-BE49-F238E27FC236}">
                <a16:creationId xmlns:a16="http://schemas.microsoft.com/office/drawing/2014/main" id="{F1AD2E65-6F30-E049-9A60-FB79C784AA77}"/>
              </a:ext>
            </a:extLst>
          </p:cNvPr>
          <p:cNvPicPr>
            <a:picLocks noGrp="1" noChangeAspect="1"/>
          </p:cNvPicPr>
          <p:nvPr>
            <p:ph idx="1"/>
          </p:nvPr>
        </p:nvPicPr>
        <p:blipFill>
          <a:blip r:embed="rId3"/>
          <a:stretch>
            <a:fillRect/>
          </a:stretch>
        </p:blipFill>
        <p:spPr>
          <a:xfrm>
            <a:off x="2415935" y="371721"/>
            <a:ext cx="7360130" cy="3201657"/>
          </a:xfrm>
          <a:prstGeom prst="rect">
            <a:avLst/>
          </a:prstGeom>
        </p:spPr>
      </p:pic>
    </p:spTree>
    <p:extLst>
      <p:ext uri="{BB962C8B-B14F-4D97-AF65-F5344CB8AC3E}">
        <p14:creationId xmlns:p14="http://schemas.microsoft.com/office/powerpoint/2010/main" val="546913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538A7B5-B32D-421E-B110-AB5B1A7CC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4D36999-26F8-45E4-AB41-D485D0B0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40012"/>
            <a:ext cx="12191999" cy="280335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30F8DA27-CE91-4AEB-B854-6F06B5485E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3563" r="8214" b="45501"/>
          <a:stretch/>
        </p:blipFill>
        <p:spPr>
          <a:xfrm flipV="1">
            <a:off x="1" y="2404067"/>
            <a:ext cx="12191999" cy="2539327"/>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EE5A6141-3266-DF41-9A82-98FD72DAB781}"/>
              </a:ext>
            </a:extLst>
          </p:cNvPr>
          <p:cNvSpPr>
            <a:spLocks noGrp="1"/>
          </p:cNvSpPr>
          <p:nvPr>
            <p:ph type="title"/>
          </p:nvPr>
        </p:nvSpPr>
        <p:spPr>
          <a:xfrm>
            <a:off x="755904" y="4494130"/>
            <a:ext cx="10640754" cy="775845"/>
          </a:xfrm>
        </p:spPr>
        <p:txBody>
          <a:bodyPr vert="horz" lIns="91440" tIns="45720" rIns="91440" bIns="45720" rtlCol="0" anchor="b">
            <a:normAutofit/>
          </a:bodyPr>
          <a:lstStyle/>
          <a:p>
            <a:pPr algn="ctr"/>
            <a:r>
              <a:rPr lang="en-US" kern="1200" dirty="0">
                <a:solidFill>
                  <a:srgbClr val="FFFFFF"/>
                </a:solidFill>
                <a:latin typeface="+mj-lt"/>
                <a:ea typeface="+mj-ea"/>
                <a:cs typeface="+mj-cs"/>
              </a:rPr>
              <a:t>Physical Diagram for </a:t>
            </a:r>
            <a:r>
              <a:rPr lang="en-US" kern="1200" dirty="0" err="1">
                <a:solidFill>
                  <a:srgbClr val="FFFFFF"/>
                </a:solidFill>
                <a:latin typeface="+mj-lt"/>
                <a:ea typeface="+mj-ea"/>
                <a:cs typeface="+mj-cs"/>
              </a:rPr>
              <a:t>ross_db</a:t>
            </a:r>
            <a:endParaRPr lang="en-US" kern="1200" dirty="0">
              <a:solidFill>
                <a:srgbClr val="FFFFFF"/>
              </a:solidFill>
              <a:latin typeface="+mj-lt"/>
              <a:ea typeface="+mj-ea"/>
              <a:cs typeface="+mj-cs"/>
            </a:endParaRPr>
          </a:p>
        </p:txBody>
      </p:sp>
      <p:pic>
        <p:nvPicPr>
          <p:cNvPr id="40" name="Picture 39">
            <a:extLst>
              <a:ext uri="{FF2B5EF4-FFF2-40B4-BE49-F238E27FC236}">
                <a16:creationId xmlns:a16="http://schemas.microsoft.com/office/drawing/2014/main" id="{F7AF4E20-3DDE-4998-96BE-44EE182540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6237"/>
          <a:stretch/>
        </p:blipFill>
        <p:spPr>
          <a:xfrm flipV="1">
            <a:off x="0" y="5616534"/>
            <a:ext cx="12191999" cy="1129775"/>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pic>
        <p:nvPicPr>
          <p:cNvPr id="5" name="Content Placeholder 4">
            <a:extLst>
              <a:ext uri="{FF2B5EF4-FFF2-40B4-BE49-F238E27FC236}">
                <a16:creationId xmlns:a16="http://schemas.microsoft.com/office/drawing/2014/main" id="{08794858-EB4B-0243-AD12-22FB435CB682}"/>
              </a:ext>
            </a:extLst>
          </p:cNvPr>
          <p:cNvPicPr>
            <a:picLocks noGrp="1" noChangeAspect="1"/>
          </p:cNvPicPr>
          <p:nvPr>
            <p:ph idx="1"/>
          </p:nvPr>
        </p:nvPicPr>
        <p:blipFill>
          <a:blip r:embed="rId3"/>
          <a:srcRect/>
          <a:stretch/>
        </p:blipFill>
        <p:spPr>
          <a:xfrm>
            <a:off x="2375488" y="193636"/>
            <a:ext cx="7554326" cy="3729350"/>
          </a:xfrm>
          <a:prstGeom prst="rect">
            <a:avLst/>
          </a:prstGeom>
        </p:spPr>
      </p:pic>
    </p:spTree>
    <p:extLst>
      <p:ext uri="{BB962C8B-B14F-4D97-AF65-F5344CB8AC3E}">
        <p14:creationId xmlns:p14="http://schemas.microsoft.com/office/powerpoint/2010/main" val="429191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128">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EE5A6141-3266-DF41-9A82-98FD72DAB781}"/>
              </a:ext>
            </a:extLst>
          </p:cNvPr>
          <p:cNvSpPr>
            <a:spLocks noGrp="1"/>
          </p:cNvSpPr>
          <p:nvPr>
            <p:ph type="title"/>
          </p:nvPr>
        </p:nvSpPr>
        <p:spPr>
          <a:xfrm>
            <a:off x="801340" y="802955"/>
            <a:ext cx="4766330" cy="1454051"/>
          </a:xfrm>
        </p:spPr>
        <p:txBody>
          <a:bodyPr vert="horz" lIns="91440" tIns="45720" rIns="91440" bIns="45720" rtlCol="0">
            <a:normAutofit/>
          </a:bodyPr>
          <a:lstStyle/>
          <a:p>
            <a:r>
              <a:rPr lang="en-US" sz="3600" kern="1200">
                <a:solidFill>
                  <a:srgbClr val="000000"/>
                </a:solidFill>
                <a:latin typeface="+mj-lt"/>
                <a:ea typeface="+mj-ea"/>
                <a:cs typeface="+mj-cs"/>
              </a:rPr>
              <a:t>First Normal Form</a:t>
            </a:r>
          </a:p>
        </p:txBody>
      </p:sp>
      <p:sp>
        <p:nvSpPr>
          <p:cNvPr id="44" name="Content Placeholder 43">
            <a:extLst>
              <a:ext uri="{FF2B5EF4-FFF2-40B4-BE49-F238E27FC236}">
                <a16:creationId xmlns:a16="http://schemas.microsoft.com/office/drawing/2014/main" id="{613FC142-D6B7-4A71-AA1E-CECE9DFBDAF2}"/>
              </a:ext>
            </a:extLst>
          </p:cNvPr>
          <p:cNvSpPr>
            <a:spLocks noGrp="1"/>
          </p:cNvSpPr>
          <p:nvPr>
            <p:ph idx="1"/>
          </p:nvPr>
        </p:nvSpPr>
        <p:spPr>
          <a:xfrm>
            <a:off x="804672" y="2421683"/>
            <a:ext cx="4765949" cy="3353476"/>
          </a:xfrm>
        </p:spPr>
        <p:txBody>
          <a:bodyPr anchor="t">
            <a:normAutofit lnSpcReduction="10000"/>
          </a:bodyPr>
          <a:lstStyle/>
          <a:p>
            <a:pPr marL="0" indent="0">
              <a:buNone/>
            </a:pPr>
            <a:r>
              <a:rPr lang="en-US" sz="1800" dirty="0">
                <a:solidFill>
                  <a:srgbClr val="000000"/>
                </a:solidFill>
              </a:rPr>
              <a:t>Tidy data meet 1NF criteria…</a:t>
            </a:r>
          </a:p>
          <a:p>
            <a:r>
              <a:rPr lang="en-US" sz="1800" dirty="0">
                <a:solidFill>
                  <a:srgbClr val="000000"/>
                </a:solidFill>
              </a:rPr>
              <a:t>The data is in a two-dimensional table</a:t>
            </a:r>
          </a:p>
          <a:p>
            <a:r>
              <a:rPr lang="en-US" sz="1800" dirty="0">
                <a:solidFill>
                  <a:srgbClr val="000000"/>
                </a:solidFill>
              </a:rPr>
              <a:t>There are no repeating groups – no column has more than one value</a:t>
            </a:r>
          </a:p>
          <a:p>
            <a:pPr marL="0" indent="0">
              <a:buNone/>
            </a:pPr>
            <a:r>
              <a:rPr lang="en-US" sz="1800" dirty="0">
                <a:solidFill>
                  <a:srgbClr val="000000"/>
                </a:solidFill>
              </a:rPr>
              <a:t>The data was also in 1NF when the feature names were columns, because each column only had one value. However, that wide format made it difficult to add new or rename features. The wide format also made it more difficult to search the data because one had to include multiple column names in a query rather than searching one column for one or more values in a list.</a:t>
            </a:r>
          </a:p>
        </p:txBody>
      </p:sp>
      <p:sp>
        <p:nvSpPr>
          <p:cNvPr id="133"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able&#10;&#10;Description automatically generated">
            <a:extLst>
              <a:ext uri="{FF2B5EF4-FFF2-40B4-BE49-F238E27FC236}">
                <a16:creationId xmlns:a16="http://schemas.microsoft.com/office/drawing/2014/main" id="{34633788-4039-F54A-9EE7-2F75C874286C}"/>
              </a:ext>
            </a:extLst>
          </p:cNvPr>
          <p:cNvPicPr>
            <a:picLocks noChangeAspect="1"/>
          </p:cNvPicPr>
          <p:nvPr/>
        </p:nvPicPr>
        <p:blipFill rotWithShape="1">
          <a:blip r:embed="rId3"/>
          <a:srcRect l="-1" t="-53593" r="-20990" b="-73545"/>
          <a:stretch/>
        </p:blipFill>
        <p:spPr>
          <a:xfrm>
            <a:off x="6755697" y="581159"/>
            <a:ext cx="6560253" cy="6619741"/>
          </a:xfrm>
          <a:prstGeom prst="ellipse">
            <a:avLst/>
          </a:prstGeom>
        </p:spPr>
      </p:pic>
    </p:spTree>
    <p:extLst>
      <p:ext uri="{BB962C8B-B14F-4D97-AF65-F5344CB8AC3E}">
        <p14:creationId xmlns:p14="http://schemas.microsoft.com/office/powerpoint/2010/main" val="2088201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5A6141-3266-DF41-9A82-98FD72DAB781}"/>
              </a:ext>
            </a:extLst>
          </p:cNvPr>
          <p:cNvSpPr>
            <a:spLocks noGrp="1"/>
          </p:cNvSpPr>
          <p:nvPr>
            <p:ph type="title"/>
          </p:nvPr>
        </p:nvSpPr>
        <p:spPr>
          <a:xfrm>
            <a:off x="6094105" y="802955"/>
            <a:ext cx="4977976" cy="1455996"/>
          </a:xfrm>
        </p:spPr>
        <p:txBody>
          <a:bodyPr vert="horz" lIns="91440" tIns="45720" rIns="91440" bIns="45720" rtlCol="0">
            <a:normAutofit/>
          </a:bodyPr>
          <a:lstStyle/>
          <a:p>
            <a:r>
              <a:rPr lang="en-US" sz="4000">
                <a:solidFill>
                  <a:srgbClr val="000000"/>
                </a:solidFill>
              </a:rPr>
              <a:t>Second</a:t>
            </a:r>
            <a:r>
              <a:rPr lang="en-US" sz="4000" kern="1200">
                <a:solidFill>
                  <a:srgbClr val="000000"/>
                </a:solidFill>
                <a:latin typeface="+mj-lt"/>
                <a:ea typeface="+mj-ea"/>
                <a:cs typeface="+mj-cs"/>
              </a:rPr>
              <a:t> Normal Form</a:t>
            </a:r>
          </a:p>
        </p:txBody>
      </p:sp>
      <p:sp>
        <p:nvSpPr>
          <p:cNvPr id="84"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Content Placeholder 4">
            <a:extLst>
              <a:ext uri="{FF2B5EF4-FFF2-40B4-BE49-F238E27FC236}">
                <a16:creationId xmlns:a16="http://schemas.microsoft.com/office/drawing/2014/main" id="{771A774C-B1A9-6149-BCF4-983B357155F3}"/>
              </a:ext>
            </a:extLst>
          </p:cNvPr>
          <p:cNvPicPr>
            <a:picLocks noChangeAspect="1"/>
          </p:cNvPicPr>
          <p:nvPr/>
        </p:nvPicPr>
        <p:blipFill rotWithShape="1">
          <a:blip r:embed="rId3"/>
          <a:srcRect l="213" t="-70380" r="-7501" b="-25710"/>
          <a:stretch/>
        </p:blipFill>
        <p:spPr>
          <a:xfrm>
            <a:off x="1763882" y="-1200150"/>
            <a:ext cx="3765381" cy="3406662"/>
          </a:xfrm>
          <a:prstGeom prst="ellipse">
            <a:avLst/>
          </a:prstGeom>
        </p:spPr>
      </p:pic>
      <p:sp>
        <p:nvSpPr>
          <p:cNvPr id="86"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pplication&#10;&#10;Description automatically generated with low confidence">
            <a:extLst>
              <a:ext uri="{FF2B5EF4-FFF2-40B4-BE49-F238E27FC236}">
                <a16:creationId xmlns:a16="http://schemas.microsoft.com/office/drawing/2014/main" id="{77D598B0-7F75-0D4D-AA0D-9FECFFF8F30F}"/>
              </a:ext>
            </a:extLst>
          </p:cNvPr>
          <p:cNvPicPr>
            <a:picLocks noChangeAspect="1"/>
          </p:cNvPicPr>
          <p:nvPr/>
        </p:nvPicPr>
        <p:blipFill rotWithShape="1">
          <a:blip r:embed="rId4"/>
          <a:srcRect b="49800"/>
          <a:stretch/>
        </p:blipFill>
        <p:spPr>
          <a:xfrm>
            <a:off x="985838" y="3329055"/>
            <a:ext cx="2584349" cy="3459581"/>
          </a:xfrm>
          <a:prstGeom prst="rect">
            <a:avLst/>
          </a:prstGeom>
        </p:spPr>
      </p:pic>
      <p:sp>
        <p:nvSpPr>
          <p:cNvPr id="44" name="Content Placeholder 43">
            <a:extLst>
              <a:ext uri="{FF2B5EF4-FFF2-40B4-BE49-F238E27FC236}">
                <a16:creationId xmlns:a16="http://schemas.microsoft.com/office/drawing/2014/main" id="{613FC142-D6B7-4A71-AA1E-CECE9DFBDAF2}"/>
              </a:ext>
            </a:extLst>
          </p:cNvPr>
          <p:cNvSpPr>
            <a:spLocks noGrp="1"/>
          </p:cNvSpPr>
          <p:nvPr>
            <p:ph idx="1"/>
          </p:nvPr>
        </p:nvSpPr>
        <p:spPr>
          <a:xfrm>
            <a:off x="6090574" y="2421682"/>
            <a:ext cx="4977578" cy="3639289"/>
          </a:xfrm>
        </p:spPr>
        <p:txBody>
          <a:bodyPr anchor="ctr">
            <a:normAutofit/>
          </a:bodyPr>
          <a:lstStyle/>
          <a:p>
            <a:pPr marL="0" indent="0">
              <a:buNone/>
            </a:pPr>
            <a:r>
              <a:rPr lang="en-US" sz="1600" dirty="0">
                <a:solidFill>
                  <a:srgbClr val="000000"/>
                </a:solidFill>
              </a:rPr>
              <a:t>The tidy dataset does not meet 2NF criteria. The </a:t>
            </a:r>
            <a:r>
              <a:rPr lang="en-US" sz="1600" dirty="0" err="1">
                <a:solidFill>
                  <a:srgbClr val="000000"/>
                </a:solidFill>
              </a:rPr>
              <a:t>nonkey</a:t>
            </a:r>
            <a:r>
              <a:rPr lang="en-US" sz="1600" dirty="0">
                <a:solidFill>
                  <a:srgbClr val="000000"/>
                </a:solidFill>
              </a:rPr>
              <a:t> element </a:t>
            </a:r>
            <a:r>
              <a:rPr lang="en-US" sz="1600" b="1" dirty="0">
                <a:solidFill>
                  <a:srgbClr val="000000"/>
                </a:solidFill>
              </a:rPr>
              <a:t>feature</a:t>
            </a:r>
            <a:r>
              <a:rPr lang="en-US" sz="1600" dirty="0">
                <a:solidFill>
                  <a:srgbClr val="000000"/>
                </a:solidFill>
              </a:rPr>
              <a:t> is not functionally dependent on the table ID: </a:t>
            </a:r>
            <a:r>
              <a:rPr lang="en-US" sz="1600" b="1" dirty="0">
                <a:solidFill>
                  <a:srgbClr val="000000"/>
                </a:solidFill>
              </a:rPr>
              <a:t>season</a:t>
            </a:r>
            <a:r>
              <a:rPr lang="en-US" sz="1600" dirty="0">
                <a:solidFill>
                  <a:srgbClr val="000000"/>
                </a:solidFill>
              </a:rPr>
              <a:t> and </a:t>
            </a:r>
            <a:r>
              <a:rPr lang="en-US" sz="1600" b="1" dirty="0">
                <a:solidFill>
                  <a:srgbClr val="000000"/>
                </a:solidFill>
              </a:rPr>
              <a:t>episode</a:t>
            </a:r>
            <a:r>
              <a:rPr lang="en-US" sz="1600" dirty="0">
                <a:solidFill>
                  <a:srgbClr val="000000"/>
                </a:solidFill>
              </a:rPr>
              <a:t>. There are numerous features that could be associated with each key.</a:t>
            </a:r>
          </a:p>
          <a:p>
            <a:pPr marL="0" indent="0">
              <a:buNone/>
            </a:pPr>
            <a:r>
              <a:rPr lang="en-US" sz="1600" dirty="0">
                <a:solidFill>
                  <a:srgbClr val="000000"/>
                </a:solidFill>
              </a:rPr>
              <a:t>To meet 2NF criteria, I moved the features column to their own table. Because of the many-to-many relationship between episodes and features, I created the link table </a:t>
            </a:r>
            <a:r>
              <a:rPr lang="en-US" sz="1600" i="1" dirty="0" err="1">
                <a:solidFill>
                  <a:srgbClr val="000000"/>
                </a:solidFill>
              </a:rPr>
              <a:t>features_in_paintings</a:t>
            </a:r>
            <a:r>
              <a:rPr lang="en-US" sz="1600" i="1" dirty="0">
                <a:solidFill>
                  <a:srgbClr val="000000"/>
                </a:solidFill>
              </a:rPr>
              <a:t> </a:t>
            </a:r>
            <a:r>
              <a:rPr lang="en-US" sz="1600" dirty="0">
                <a:solidFill>
                  <a:srgbClr val="000000"/>
                </a:solidFill>
              </a:rPr>
              <a:t>to connect </a:t>
            </a:r>
            <a:r>
              <a:rPr lang="en-US" sz="1600" i="1" dirty="0">
                <a:solidFill>
                  <a:srgbClr val="000000"/>
                </a:solidFill>
              </a:rPr>
              <a:t>episodes</a:t>
            </a:r>
            <a:r>
              <a:rPr lang="en-US" sz="1600" dirty="0">
                <a:solidFill>
                  <a:srgbClr val="000000"/>
                </a:solidFill>
              </a:rPr>
              <a:t> to </a:t>
            </a:r>
            <a:r>
              <a:rPr lang="en-US" sz="1600" i="1" dirty="0">
                <a:solidFill>
                  <a:srgbClr val="000000"/>
                </a:solidFill>
              </a:rPr>
              <a:t>features</a:t>
            </a:r>
            <a:r>
              <a:rPr lang="en-US" sz="1600" dirty="0">
                <a:solidFill>
                  <a:srgbClr val="000000"/>
                </a:solidFill>
              </a:rPr>
              <a:t>. The data now meet 2NF criteria…</a:t>
            </a:r>
          </a:p>
          <a:p>
            <a:r>
              <a:rPr lang="en-US" sz="1600" dirty="0">
                <a:solidFill>
                  <a:srgbClr val="000000"/>
                </a:solidFill>
              </a:rPr>
              <a:t>The data still meet 1NF criteria</a:t>
            </a:r>
          </a:p>
          <a:p>
            <a:r>
              <a:rPr lang="en-US" sz="1600" dirty="0">
                <a:solidFill>
                  <a:srgbClr val="000000"/>
                </a:solidFill>
              </a:rPr>
              <a:t>The composite key, </a:t>
            </a:r>
            <a:r>
              <a:rPr lang="en-US" sz="1600" b="1" dirty="0" err="1">
                <a:solidFill>
                  <a:srgbClr val="000000"/>
                </a:solidFill>
              </a:rPr>
              <a:t>season_id</a:t>
            </a:r>
            <a:r>
              <a:rPr lang="en-US" sz="1600" dirty="0">
                <a:solidFill>
                  <a:srgbClr val="000000"/>
                </a:solidFill>
              </a:rPr>
              <a:t> and </a:t>
            </a:r>
            <a:r>
              <a:rPr lang="en-US" sz="1600" b="1" dirty="0" err="1">
                <a:solidFill>
                  <a:srgbClr val="000000"/>
                </a:solidFill>
              </a:rPr>
              <a:t>episode_id</a:t>
            </a:r>
            <a:r>
              <a:rPr lang="en-US" sz="1600" dirty="0">
                <a:solidFill>
                  <a:srgbClr val="000000"/>
                </a:solidFill>
              </a:rPr>
              <a:t>, determine the </a:t>
            </a:r>
            <a:r>
              <a:rPr lang="en-US" sz="1600" b="1" dirty="0">
                <a:solidFill>
                  <a:srgbClr val="000000"/>
                </a:solidFill>
              </a:rPr>
              <a:t>title</a:t>
            </a:r>
            <a:r>
              <a:rPr lang="en-US" sz="1600" dirty="0">
                <a:solidFill>
                  <a:srgbClr val="000000"/>
                </a:solidFill>
              </a:rPr>
              <a:t>, </a:t>
            </a:r>
            <a:r>
              <a:rPr lang="en-US" sz="1600" b="1" dirty="0" err="1">
                <a:solidFill>
                  <a:srgbClr val="000000"/>
                </a:solidFill>
              </a:rPr>
              <a:t>artist_name</a:t>
            </a:r>
            <a:r>
              <a:rPr lang="en-US" sz="1600" dirty="0">
                <a:solidFill>
                  <a:srgbClr val="000000"/>
                </a:solidFill>
              </a:rPr>
              <a:t>, and </a:t>
            </a:r>
            <a:r>
              <a:rPr lang="en-US" sz="1600" b="1" dirty="0" err="1">
                <a:solidFill>
                  <a:srgbClr val="000000"/>
                </a:solidFill>
              </a:rPr>
              <a:t>artist_relationship</a:t>
            </a:r>
            <a:r>
              <a:rPr lang="en-US" sz="1600" b="1" dirty="0">
                <a:solidFill>
                  <a:srgbClr val="000000"/>
                </a:solidFill>
              </a:rPr>
              <a:t> </a:t>
            </a:r>
            <a:r>
              <a:rPr lang="en-US" sz="1600" dirty="0">
                <a:solidFill>
                  <a:srgbClr val="000000"/>
                </a:solidFill>
              </a:rPr>
              <a:t>(there is only one value for each key).</a:t>
            </a:r>
          </a:p>
          <a:p>
            <a:endParaRPr lang="en-US" sz="1600" dirty="0">
              <a:solidFill>
                <a:srgbClr val="000000"/>
              </a:solidFill>
            </a:endParaRPr>
          </a:p>
        </p:txBody>
      </p:sp>
    </p:spTree>
    <p:extLst>
      <p:ext uri="{BB962C8B-B14F-4D97-AF65-F5344CB8AC3E}">
        <p14:creationId xmlns:p14="http://schemas.microsoft.com/office/powerpoint/2010/main" val="120747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4" name="Picture 123">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EE5A6141-3266-DF41-9A82-98FD72DAB781}"/>
              </a:ext>
            </a:extLst>
          </p:cNvPr>
          <p:cNvSpPr>
            <a:spLocks noGrp="1"/>
          </p:cNvSpPr>
          <p:nvPr>
            <p:ph type="title"/>
          </p:nvPr>
        </p:nvSpPr>
        <p:spPr>
          <a:xfrm>
            <a:off x="801340" y="802955"/>
            <a:ext cx="4766330" cy="1454051"/>
          </a:xfrm>
        </p:spPr>
        <p:txBody>
          <a:bodyPr vert="horz" lIns="91440" tIns="45720" rIns="91440" bIns="45720" rtlCol="0">
            <a:normAutofit/>
          </a:bodyPr>
          <a:lstStyle/>
          <a:p>
            <a:r>
              <a:rPr lang="en-US" sz="3600">
                <a:solidFill>
                  <a:srgbClr val="000000"/>
                </a:solidFill>
              </a:rPr>
              <a:t>Third</a:t>
            </a:r>
            <a:r>
              <a:rPr lang="en-US" sz="3600" kern="1200">
                <a:solidFill>
                  <a:srgbClr val="000000"/>
                </a:solidFill>
                <a:latin typeface="+mj-lt"/>
                <a:ea typeface="+mj-ea"/>
                <a:cs typeface="+mj-cs"/>
              </a:rPr>
              <a:t> Normal Form</a:t>
            </a:r>
          </a:p>
        </p:txBody>
      </p:sp>
      <p:sp>
        <p:nvSpPr>
          <p:cNvPr id="44" name="Content Placeholder 43">
            <a:extLst>
              <a:ext uri="{FF2B5EF4-FFF2-40B4-BE49-F238E27FC236}">
                <a16:creationId xmlns:a16="http://schemas.microsoft.com/office/drawing/2014/main" id="{613FC142-D6B7-4A71-AA1E-CECE9DFBDAF2}"/>
              </a:ext>
            </a:extLst>
          </p:cNvPr>
          <p:cNvSpPr>
            <a:spLocks noGrp="1"/>
          </p:cNvSpPr>
          <p:nvPr>
            <p:ph idx="1"/>
          </p:nvPr>
        </p:nvSpPr>
        <p:spPr>
          <a:xfrm>
            <a:off x="804672" y="2421683"/>
            <a:ext cx="4765949" cy="3353476"/>
          </a:xfrm>
        </p:spPr>
        <p:txBody>
          <a:bodyPr anchor="t">
            <a:normAutofit/>
          </a:bodyPr>
          <a:lstStyle/>
          <a:p>
            <a:pPr marL="0" indent="0">
              <a:buNone/>
            </a:pPr>
            <a:r>
              <a:rPr lang="en-US" sz="1400" dirty="0">
                <a:solidFill>
                  <a:srgbClr val="000000"/>
                </a:solidFill>
              </a:rPr>
              <a:t>The episodes data, even without the features, does not yet meet 3NF criteria. The </a:t>
            </a:r>
            <a:r>
              <a:rPr lang="en-US" sz="1400" b="1" dirty="0" err="1">
                <a:solidFill>
                  <a:srgbClr val="000000"/>
                </a:solidFill>
              </a:rPr>
              <a:t>artist_relationship</a:t>
            </a:r>
            <a:r>
              <a:rPr lang="en-US" sz="1400" b="1" dirty="0">
                <a:solidFill>
                  <a:srgbClr val="000000"/>
                </a:solidFill>
              </a:rPr>
              <a:t> </a:t>
            </a:r>
            <a:r>
              <a:rPr lang="en-US" sz="1400" dirty="0">
                <a:solidFill>
                  <a:srgbClr val="000000"/>
                </a:solidFill>
              </a:rPr>
              <a:t>depends on the </a:t>
            </a:r>
            <a:r>
              <a:rPr lang="en-US" sz="1400" b="1" dirty="0" err="1">
                <a:solidFill>
                  <a:srgbClr val="000000"/>
                </a:solidFill>
              </a:rPr>
              <a:t>artist_name</a:t>
            </a:r>
            <a:r>
              <a:rPr lang="en-US" sz="1400" b="1" dirty="0">
                <a:solidFill>
                  <a:srgbClr val="000000"/>
                </a:solidFill>
              </a:rPr>
              <a:t> </a:t>
            </a:r>
            <a:r>
              <a:rPr lang="en-US" sz="1400" dirty="0">
                <a:solidFill>
                  <a:srgbClr val="000000"/>
                </a:solidFill>
              </a:rPr>
              <a:t>but is not a candidate key.</a:t>
            </a:r>
          </a:p>
          <a:p>
            <a:pPr marL="0" indent="0">
              <a:buNone/>
            </a:pPr>
            <a:r>
              <a:rPr lang="en-US" sz="1400" dirty="0">
                <a:solidFill>
                  <a:srgbClr val="000000"/>
                </a:solidFill>
              </a:rPr>
              <a:t>To meet 3NF criteria, I moved </a:t>
            </a:r>
            <a:r>
              <a:rPr lang="en-US" sz="1400" b="1" dirty="0" err="1">
                <a:solidFill>
                  <a:srgbClr val="000000"/>
                </a:solidFill>
              </a:rPr>
              <a:t>artist_name</a:t>
            </a:r>
            <a:r>
              <a:rPr lang="en-US" sz="1400" b="1" dirty="0">
                <a:solidFill>
                  <a:srgbClr val="000000"/>
                </a:solidFill>
              </a:rPr>
              <a:t> </a:t>
            </a:r>
            <a:r>
              <a:rPr lang="en-US" sz="1400" dirty="0">
                <a:solidFill>
                  <a:srgbClr val="000000"/>
                </a:solidFill>
              </a:rPr>
              <a:t>(as </a:t>
            </a:r>
            <a:r>
              <a:rPr lang="en-US" sz="1400" b="1" dirty="0" err="1">
                <a:solidFill>
                  <a:srgbClr val="000000"/>
                </a:solidFill>
              </a:rPr>
              <a:t>first_name</a:t>
            </a:r>
            <a:r>
              <a:rPr lang="en-US" sz="1400" b="1" dirty="0">
                <a:solidFill>
                  <a:srgbClr val="000000"/>
                </a:solidFill>
              </a:rPr>
              <a:t> </a:t>
            </a:r>
            <a:r>
              <a:rPr lang="en-US" sz="1400" dirty="0">
                <a:solidFill>
                  <a:srgbClr val="000000"/>
                </a:solidFill>
              </a:rPr>
              <a:t>and</a:t>
            </a:r>
            <a:r>
              <a:rPr lang="en-US" sz="1400" b="1" dirty="0">
                <a:solidFill>
                  <a:srgbClr val="000000"/>
                </a:solidFill>
              </a:rPr>
              <a:t> </a:t>
            </a:r>
            <a:r>
              <a:rPr lang="en-US" sz="1400" b="1" dirty="0" err="1">
                <a:solidFill>
                  <a:srgbClr val="000000"/>
                </a:solidFill>
              </a:rPr>
              <a:t>last_name</a:t>
            </a:r>
            <a:r>
              <a:rPr lang="en-US" sz="1400" dirty="0">
                <a:solidFill>
                  <a:srgbClr val="000000"/>
                </a:solidFill>
              </a:rPr>
              <a:t>) and </a:t>
            </a:r>
            <a:r>
              <a:rPr lang="en-US" sz="1400" b="1" dirty="0" err="1">
                <a:solidFill>
                  <a:srgbClr val="000000"/>
                </a:solidFill>
              </a:rPr>
              <a:t>artist_relationship</a:t>
            </a:r>
            <a:r>
              <a:rPr lang="en-US" sz="1400" dirty="0">
                <a:solidFill>
                  <a:srgbClr val="000000"/>
                </a:solidFill>
              </a:rPr>
              <a:t> (as </a:t>
            </a:r>
            <a:r>
              <a:rPr lang="en-US" sz="1400" b="1" dirty="0">
                <a:solidFill>
                  <a:srgbClr val="000000"/>
                </a:solidFill>
              </a:rPr>
              <a:t>relationship</a:t>
            </a:r>
            <a:r>
              <a:rPr lang="en-US" sz="1400" dirty="0">
                <a:solidFill>
                  <a:srgbClr val="000000"/>
                </a:solidFill>
              </a:rPr>
              <a:t>) to their own table, </a:t>
            </a:r>
            <a:r>
              <a:rPr lang="en-US" sz="1400" i="1" dirty="0">
                <a:solidFill>
                  <a:srgbClr val="000000"/>
                </a:solidFill>
              </a:rPr>
              <a:t>artists</a:t>
            </a:r>
            <a:r>
              <a:rPr lang="en-US" sz="1400" dirty="0">
                <a:solidFill>
                  <a:srgbClr val="000000"/>
                </a:solidFill>
              </a:rPr>
              <a:t>. Because there is a one-to-many relationship between artists and episodes, I made a connection directly from the new </a:t>
            </a:r>
            <a:r>
              <a:rPr lang="en-US" sz="1400" i="1" dirty="0">
                <a:solidFill>
                  <a:srgbClr val="000000"/>
                </a:solidFill>
              </a:rPr>
              <a:t>artists</a:t>
            </a:r>
            <a:r>
              <a:rPr lang="en-US" sz="1400" dirty="0">
                <a:solidFill>
                  <a:srgbClr val="000000"/>
                </a:solidFill>
              </a:rPr>
              <a:t> table to the </a:t>
            </a:r>
            <a:r>
              <a:rPr lang="en-US" sz="1400" i="1" dirty="0">
                <a:solidFill>
                  <a:srgbClr val="000000"/>
                </a:solidFill>
              </a:rPr>
              <a:t>episodes</a:t>
            </a:r>
            <a:r>
              <a:rPr lang="en-US" sz="1400" dirty="0">
                <a:solidFill>
                  <a:srgbClr val="000000"/>
                </a:solidFill>
              </a:rPr>
              <a:t> table.</a:t>
            </a:r>
          </a:p>
          <a:p>
            <a:pPr marL="0" indent="0">
              <a:buNone/>
            </a:pPr>
            <a:r>
              <a:rPr lang="en-US" sz="1400" dirty="0">
                <a:solidFill>
                  <a:srgbClr val="000000"/>
                </a:solidFill>
              </a:rPr>
              <a:t>The data now meet 3NF criteria because…</a:t>
            </a:r>
          </a:p>
          <a:p>
            <a:r>
              <a:rPr lang="en-US" sz="1400" dirty="0">
                <a:solidFill>
                  <a:srgbClr val="000000"/>
                </a:solidFill>
              </a:rPr>
              <a:t>The data still meets 2NF criteria</a:t>
            </a:r>
          </a:p>
          <a:p>
            <a:r>
              <a:rPr lang="en-US" sz="1400" dirty="0">
                <a:solidFill>
                  <a:srgbClr val="000000"/>
                </a:solidFill>
              </a:rPr>
              <a:t>There are no transitive dependencies - there are no columns in any table that depend on anything other than their primary key(s)</a:t>
            </a:r>
          </a:p>
        </p:txBody>
      </p:sp>
      <p:sp>
        <p:nvSpPr>
          <p:cNvPr id="126"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4">
            <a:extLst>
              <a:ext uri="{FF2B5EF4-FFF2-40B4-BE49-F238E27FC236}">
                <a16:creationId xmlns:a16="http://schemas.microsoft.com/office/drawing/2014/main" id="{883EA5F9-145B-CF4A-B9A1-776BA779F81F}"/>
              </a:ext>
            </a:extLst>
          </p:cNvPr>
          <p:cNvPicPr>
            <a:picLocks noChangeAspect="1"/>
          </p:cNvPicPr>
          <p:nvPr/>
        </p:nvPicPr>
        <p:blipFill rotWithShape="1">
          <a:blip r:embed="rId3"/>
          <a:srcRect l="-4417" t="-67326" r="-20663" b="-87101"/>
          <a:stretch/>
        </p:blipFill>
        <p:spPr>
          <a:xfrm>
            <a:off x="6726816" y="581159"/>
            <a:ext cx="6546272" cy="6591166"/>
          </a:xfrm>
          <a:prstGeom prst="ellipse">
            <a:avLst/>
          </a:prstGeom>
        </p:spPr>
      </p:pic>
    </p:spTree>
    <p:extLst>
      <p:ext uri="{BB962C8B-B14F-4D97-AF65-F5344CB8AC3E}">
        <p14:creationId xmlns:p14="http://schemas.microsoft.com/office/powerpoint/2010/main" val="223969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401</Words>
  <Application>Microsoft Macintosh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Joy of Painting  Database Model</vt:lpstr>
      <vt:lpstr>Conceptual Diagram for ross_db</vt:lpstr>
      <vt:lpstr>Logical Diagram for ross_db</vt:lpstr>
      <vt:lpstr>Physical Diagram for ross_db</vt:lpstr>
      <vt:lpstr>First Normal Form</vt:lpstr>
      <vt:lpstr>Second Normal Form</vt:lpstr>
      <vt:lpstr>Third Normal 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Over, Lisa Ann</dc:creator>
  <cp:lastModifiedBy>Over, Lisa Ann</cp:lastModifiedBy>
  <cp:revision>48</cp:revision>
  <cp:lastPrinted>2021-03-09T03:19:20Z</cp:lastPrinted>
  <dcterms:created xsi:type="dcterms:W3CDTF">2021-03-07T20:53:50Z</dcterms:created>
  <dcterms:modified xsi:type="dcterms:W3CDTF">2021-03-09T03:21:56Z</dcterms:modified>
</cp:coreProperties>
</file>