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92"/>
    <p:restoredTop sz="94685"/>
  </p:normalViewPr>
  <p:slideViewPr>
    <p:cSldViewPr snapToGrid="0" snapToObjects="1">
      <p:cViewPr varScale="1">
        <p:scale>
          <a:sx n="89" d="100"/>
          <a:sy n="89" d="100"/>
        </p:scale>
        <p:origin x="712"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1E22B-9873-A448-AE08-4DDD3B823C68}" type="datetimeFigureOut">
              <a:rPr lang="en-US" smtClean="0"/>
              <a:t>3/9/21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FDA64-B45D-634E-BA35-A1ABDC481A66}" type="slidenum">
              <a:rPr lang="en-US" smtClean="0"/>
              <a:t>‹#›</a:t>
            </a:fld>
            <a:endParaRPr lang="en-US"/>
          </a:p>
        </p:txBody>
      </p:sp>
    </p:spTree>
    <p:extLst>
      <p:ext uri="{BB962C8B-B14F-4D97-AF65-F5344CB8AC3E}">
        <p14:creationId xmlns:p14="http://schemas.microsoft.com/office/powerpoint/2010/main" val="565414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CFDA64-B45D-634E-BA35-A1ABDC481A66}" type="slidenum">
              <a:rPr lang="en-US" smtClean="0"/>
              <a:t>7</a:t>
            </a:fld>
            <a:endParaRPr lang="en-US"/>
          </a:p>
        </p:txBody>
      </p:sp>
    </p:spTree>
    <p:extLst>
      <p:ext uri="{BB962C8B-B14F-4D97-AF65-F5344CB8AC3E}">
        <p14:creationId xmlns:p14="http://schemas.microsoft.com/office/powerpoint/2010/main" val="552635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4074-6DCB-C244-8A62-CC4B51ACED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F33791-B2D5-7849-AFA2-F0B0857514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EF9792-51E9-024E-8051-4A19266BEED1}"/>
              </a:ext>
            </a:extLst>
          </p:cNvPr>
          <p:cNvSpPr>
            <a:spLocks noGrp="1"/>
          </p:cNvSpPr>
          <p:nvPr>
            <p:ph type="dt" sz="half" idx="10"/>
          </p:nvPr>
        </p:nvSpPr>
        <p:spPr/>
        <p:txBody>
          <a:bodyPr/>
          <a:lstStyle/>
          <a:p>
            <a:fld id="{B35E71E4-6124-034D-B2B1-03D434D48E1D}" type="datetimeFigureOut">
              <a:rPr lang="en-US" smtClean="0"/>
              <a:t>3/9/21</a:t>
            </a:fld>
            <a:endParaRPr lang="en-US"/>
          </a:p>
        </p:txBody>
      </p:sp>
      <p:sp>
        <p:nvSpPr>
          <p:cNvPr id="5" name="Footer Placeholder 4">
            <a:extLst>
              <a:ext uri="{FF2B5EF4-FFF2-40B4-BE49-F238E27FC236}">
                <a16:creationId xmlns:a16="http://schemas.microsoft.com/office/drawing/2014/main" id="{E62A0414-64F8-024C-8FEE-B1ABF2732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7804C-8DC9-8748-9DB2-E9CF1C941957}"/>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4073672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F666F-F2C8-D544-9498-E5580A59F4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12EF5E-217B-1645-90A0-57093B6533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8A57D-BD90-3F47-84BF-EBD5A82D0DB6}"/>
              </a:ext>
            </a:extLst>
          </p:cNvPr>
          <p:cNvSpPr>
            <a:spLocks noGrp="1"/>
          </p:cNvSpPr>
          <p:nvPr>
            <p:ph type="dt" sz="half" idx="10"/>
          </p:nvPr>
        </p:nvSpPr>
        <p:spPr/>
        <p:txBody>
          <a:bodyPr/>
          <a:lstStyle/>
          <a:p>
            <a:fld id="{B35E71E4-6124-034D-B2B1-03D434D48E1D}" type="datetimeFigureOut">
              <a:rPr lang="en-US" smtClean="0"/>
              <a:t>3/9/21</a:t>
            </a:fld>
            <a:endParaRPr lang="en-US"/>
          </a:p>
        </p:txBody>
      </p:sp>
      <p:sp>
        <p:nvSpPr>
          <p:cNvPr id="5" name="Footer Placeholder 4">
            <a:extLst>
              <a:ext uri="{FF2B5EF4-FFF2-40B4-BE49-F238E27FC236}">
                <a16:creationId xmlns:a16="http://schemas.microsoft.com/office/drawing/2014/main" id="{B0BD138B-612F-4A4E-BD5B-AC0F2F3253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AC421-E684-4D48-A707-A8341D8938DC}"/>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2615591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E9DB4A-CAD8-C141-A3CC-60ABAA9960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634B13-556E-F24B-8F56-A58CD012C3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F127A-4EB9-794C-B40F-93F1AB6C0FDB}"/>
              </a:ext>
            </a:extLst>
          </p:cNvPr>
          <p:cNvSpPr>
            <a:spLocks noGrp="1"/>
          </p:cNvSpPr>
          <p:nvPr>
            <p:ph type="dt" sz="half" idx="10"/>
          </p:nvPr>
        </p:nvSpPr>
        <p:spPr/>
        <p:txBody>
          <a:bodyPr/>
          <a:lstStyle/>
          <a:p>
            <a:fld id="{B35E71E4-6124-034D-B2B1-03D434D48E1D}" type="datetimeFigureOut">
              <a:rPr lang="en-US" smtClean="0"/>
              <a:t>3/9/21</a:t>
            </a:fld>
            <a:endParaRPr lang="en-US"/>
          </a:p>
        </p:txBody>
      </p:sp>
      <p:sp>
        <p:nvSpPr>
          <p:cNvPr id="5" name="Footer Placeholder 4">
            <a:extLst>
              <a:ext uri="{FF2B5EF4-FFF2-40B4-BE49-F238E27FC236}">
                <a16:creationId xmlns:a16="http://schemas.microsoft.com/office/drawing/2014/main" id="{48BEC367-2F63-B84A-8C04-FF288CF878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7D2BD1-67CA-6447-811B-FD93C4CCB5CB}"/>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1768238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AEC6-7FCE-7A44-889F-63D40B2A3B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A13508-1EF5-584E-A14A-C241ED9FFB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70C864-7820-F24D-B9CD-66A8874CFE40}"/>
              </a:ext>
            </a:extLst>
          </p:cNvPr>
          <p:cNvSpPr>
            <a:spLocks noGrp="1"/>
          </p:cNvSpPr>
          <p:nvPr>
            <p:ph type="dt" sz="half" idx="10"/>
          </p:nvPr>
        </p:nvSpPr>
        <p:spPr/>
        <p:txBody>
          <a:bodyPr/>
          <a:lstStyle/>
          <a:p>
            <a:fld id="{B35E71E4-6124-034D-B2B1-03D434D48E1D}" type="datetimeFigureOut">
              <a:rPr lang="en-US" smtClean="0"/>
              <a:t>3/9/21</a:t>
            </a:fld>
            <a:endParaRPr lang="en-US"/>
          </a:p>
        </p:txBody>
      </p:sp>
      <p:sp>
        <p:nvSpPr>
          <p:cNvPr id="5" name="Footer Placeholder 4">
            <a:extLst>
              <a:ext uri="{FF2B5EF4-FFF2-40B4-BE49-F238E27FC236}">
                <a16:creationId xmlns:a16="http://schemas.microsoft.com/office/drawing/2014/main" id="{79340147-93EE-5246-B764-0EAB9D97EA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540BC-E352-8743-9A22-0C177FF419F3}"/>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3290274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3013-47D7-2042-AD98-BB93E46CED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F6DDE2-ADCE-4F4E-B8D7-E84A041C64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FDA861-1125-7E42-BFC7-D07831B4013F}"/>
              </a:ext>
            </a:extLst>
          </p:cNvPr>
          <p:cNvSpPr>
            <a:spLocks noGrp="1"/>
          </p:cNvSpPr>
          <p:nvPr>
            <p:ph type="dt" sz="half" idx="10"/>
          </p:nvPr>
        </p:nvSpPr>
        <p:spPr/>
        <p:txBody>
          <a:bodyPr/>
          <a:lstStyle/>
          <a:p>
            <a:fld id="{B35E71E4-6124-034D-B2B1-03D434D48E1D}" type="datetimeFigureOut">
              <a:rPr lang="en-US" smtClean="0"/>
              <a:t>3/9/21</a:t>
            </a:fld>
            <a:endParaRPr lang="en-US"/>
          </a:p>
        </p:txBody>
      </p:sp>
      <p:sp>
        <p:nvSpPr>
          <p:cNvPr id="5" name="Footer Placeholder 4">
            <a:extLst>
              <a:ext uri="{FF2B5EF4-FFF2-40B4-BE49-F238E27FC236}">
                <a16:creationId xmlns:a16="http://schemas.microsoft.com/office/drawing/2014/main" id="{857B26F8-85F6-2C4F-B679-80E5D63E9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CF8043-6F22-DB4F-BF25-792C4C8A27FA}"/>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2266015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30601-D4F5-9142-BFBD-FC832FA933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3FF3E9-7DA9-9E46-ACE9-50337C8484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14B9CA-4D46-6E44-ABF3-6975438053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95CA8A-700F-9C4F-B08F-D4E8E9E514C5}"/>
              </a:ext>
            </a:extLst>
          </p:cNvPr>
          <p:cNvSpPr>
            <a:spLocks noGrp="1"/>
          </p:cNvSpPr>
          <p:nvPr>
            <p:ph type="dt" sz="half" idx="10"/>
          </p:nvPr>
        </p:nvSpPr>
        <p:spPr/>
        <p:txBody>
          <a:bodyPr/>
          <a:lstStyle/>
          <a:p>
            <a:fld id="{B35E71E4-6124-034D-B2B1-03D434D48E1D}" type="datetimeFigureOut">
              <a:rPr lang="en-US" smtClean="0"/>
              <a:t>3/9/21</a:t>
            </a:fld>
            <a:endParaRPr lang="en-US"/>
          </a:p>
        </p:txBody>
      </p:sp>
      <p:sp>
        <p:nvSpPr>
          <p:cNvPr id="6" name="Footer Placeholder 5">
            <a:extLst>
              <a:ext uri="{FF2B5EF4-FFF2-40B4-BE49-F238E27FC236}">
                <a16:creationId xmlns:a16="http://schemas.microsoft.com/office/drawing/2014/main" id="{E1DADD21-314C-8140-B3CE-EEAF992B35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67F841-368F-F249-845D-2372F85EA88C}"/>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2739524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0EAD0-56F3-7047-9086-07485FE270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777575-290B-3644-A072-D75985EC8A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0E6E0F-04CA-DC4A-B184-67F1F120AF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D11D54-5C18-D643-9045-C633C8C300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52692-A949-F54B-B7D4-C3E71F6CD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216E61-023C-9040-B7BF-48BCF13A2330}"/>
              </a:ext>
            </a:extLst>
          </p:cNvPr>
          <p:cNvSpPr>
            <a:spLocks noGrp="1"/>
          </p:cNvSpPr>
          <p:nvPr>
            <p:ph type="dt" sz="half" idx="10"/>
          </p:nvPr>
        </p:nvSpPr>
        <p:spPr/>
        <p:txBody>
          <a:bodyPr/>
          <a:lstStyle/>
          <a:p>
            <a:fld id="{B35E71E4-6124-034D-B2B1-03D434D48E1D}" type="datetimeFigureOut">
              <a:rPr lang="en-US" smtClean="0"/>
              <a:t>3/9/21</a:t>
            </a:fld>
            <a:endParaRPr lang="en-US"/>
          </a:p>
        </p:txBody>
      </p:sp>
      <p:sp>
        <p:nvSpPr>
          <p:cNvPr id="8" name="Footer Placeholder 7">
            <a:extLst>
              <a:ext uri="{FF2B5EF4-FFF2-40B4-BE49-F238E27FC236}">
                <a16:creationId xmlns:a16="http://schemas.microsoft.com/office/drawing/2014/main" id="{0712DBAD-600D-0849-A9B9-6B359EE5F3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55D223-70EB-1847-903B-CB82E055CAF4}"/>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4072369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9D7F-8695-2441-AD3C-FF8008095C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4167C3-0A88-534D-8A8C-6DE8260AC2D2}"/>
              </a:ext>
            </a:extLst>
          </p:cNvPr>
          <p:cNvSpPr>
            <a:spLocks noGrp="1"/>
          </p:cNvSpPr>
          <p:nvPr>
            <p:ph type="dt" sz="half" idx="10"/>
          </p:nvPr>
        </p:nvSpPr>
        <p:spPr/>
        <p:txBody>
          <a:bodyPr/>
          <a:lstStyle/>
          <a:p>
            <a:fld id="{B35E71E4-6124-034D-B2B1-03D434D48E1D}" type="datetimeFigureOut">
              <a:rPr lang="en-US" smtClean="0"/>
              <a:t>3/9/21</a:t>
            </a:fld>
            <a:endParaRPr lang="en-US"/>
          </a:p>
        </p:txBody>
      </p:sp>
      <p:sp>
        <p:nvSpPr>
          <p:cNvPr id="4" name="Footer Placeholder 3">
            <a:extLst>
              <a:ext uri="{FF2B5EF4-FFF2-40B4-BE49-F238E27FC236}">
                <a16:creationId xmlns:a16="http://schemas.microsoft.com/office/drawing/2014/main" id="{2C5915DB-9C61-3F4E-A3CD-A7B29145D3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85BF7F-F50D-5448-BC58-1775678DB12A}"/>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2279906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D5BFDB-9228-C94D-BB98-847B1BF3689C}"/>
              </a:ext>
            </a:extLst>
          </p:cNvPr>
          <p:cNvSpPr>
            <a:spLocks noGrp="1"/>
          </p:cNvSpPr>
          <p:nvPr>
            <p:ph type="dt" sz="half" idx="10"/>
          </p:nvPr>
        </p:nvSpPr>
        <p:spPr/>
        <p:txBody>
          <a:bodyPr/>
          <a:lstStyle/>
          <a:p>
            <a:fld id="{B35E71E4-6124-034D-B2B1-03D434D48E1D}" type="datetimeFigureOut">
              <a:rPr lang="en-US" smtClean="0"/>
              <a:t>3/9/21</a:t>
            </a:fld>
            <a:endParaRPr lang="en-US"/>
          </a:p>
        </p:txBody>
      </p:sp>
      <p:sp>
        <p:nvSpPr>
          <p:cNvPr id="3" name="Footer Placeholder 2">
            <a:extLst>
              <a:ext uri="{FF2B5EF4-FFF2-40B4-BE49-F238E27FC236}">
                <a16:creationId xmlns:a16="http://schemas.microsoft.com/office/drawing/2014/main" id="{408251E3-B450-6141-85D8-E07C866AAF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60039D-9FDE-B64A-B69D-9FC83E90B9C6}"/>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3746634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CD671-C696-E44A-A25F-9FD6D7F3F5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AA19CE-711A-7443-9D2D-584E3D3FF1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92FEE5-F193-F248-AE16-1C2BE842A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BB6556-72F4-FC4C-8710-5F0D099DFA1D}"/>
              </a:ext>
            </a:extLst>
          </p:cNvPr>
          <p:cNvSpPr>
            <a:spLocks noGrp="1"/>
          </p:cNvSpPr>
          <p:nvPr>
            <p:ph type="dt" sz="half" idx="10"/>
          </p:nvPr>
        </p:nvSpPr>
        <p:spPr/>
        <p:txBody>
          <a:bodyPr/>
          <a:lstStyle/>
          <a:p>
            <a:fld id="{B35E71E4-6124-034D-B2B1-03D434D48E1D}" type="datetimeFigureOut">
              <a:rPr lang="en-US" smtClean="0"/>
              <a:t>3/9/21</a:t>
            </a:fld>
            <a:endParaRPr lang="en-US"/>
          </a:p>
        </p:txBody>
      </p:sp>
      <p:sp>
        <p:nvSpPr>
          <p:cNvPr id="6" name="Footer Placeholder 5">
            <a:extLst>
              <a:ext uri="{FF2B5EF4-FFF2-40B4-BE49-F238E27FC236}">
                <a16:creationId xmlns:a16="http://schemas.microsoft.com/office/drawing/2014/main" id="{442247D0-43A4-9E42-A8E8-BECF53831B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5EB473-4C09-1C4D-A6CC-868E7B1C11CE}"/>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3633417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9F530-8E2E-7241-B2EA-D46B80F25A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F20569-A769-6842-9922-1A76D4B5BF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9B92BA-619A-A241-8AF0-0462ABDF8F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5ABBF4-4A3A-1C46-A32B-8A998629F42B}"/>
              </a:ext>
            </a:extLst>
          </p:cNvPr>
          <p:cNvSpPr>
            <a:spLocks noGrp="1"/>
          </p:cNvSpPr>
          <p:nvPr>
            <p:ph type="dt" sz="half" idx="10"/>
          </p:nvPr>
        </p:nvSpPr>
        <p:spPr/>
        <p:txBody>
          <a:bodyPr/>
          <a:lstStyle/>
          <a:p>
            <a:fld id="{B35E71E4-6124-034D-B2B1-03D434D48E1D}" type="datetimeFigureOut">
              <a:rPr lang="en-US" smtClean="0"/>
              <a:t>3/9/21</a:t>
            </a:fld>
            <a:endParaRPr lang="en-US"/>
          </a:p>
        </p:txBody>
      </p:sp>
      <p:sp>
        <p:nvSpPr>
          <p:cNvPr id="6" name="Footer Placeholder 5">
            <a:extLst>
              <a:ext uri="{FF2B5EF4-FFF2-40B4-BE49-F238E27FC236}">
                <a16:creationId xmlns:a16="http://schemas.microsoft.com/office/drawing/2014/main" id="{B1310593-C0B0-634A-982D-82BB775D55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3F91AE-43FC-0640-8820-31BEF907F2AE}"/>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2761795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500A25-ECD5-1A46-B4A1-CE1BB2C6E8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92476C-8298-3C4A-9EAA-31EF56993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0CFCA-0405-1A43-B5E7-10030C8998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E71E4-6124-034D-B2B1-03D434D48E1D}" type="datetimeFigureOut">
              <a:rPr lang="en-US" smtClean="0"/>
              <a:t>3/9/21</a:t>
            </a:fld>
            <a:endParaRPr lang="en-US"/>
          </a:p>
        </p:txBody>
      </p:sp>
      <p:sp>
        <p:nvSpPr>
          <p:cNvPr id="5" name="Footer Placeholder 4">
            <a:extLst>
              <a:ext uri="{FF2B5EF4-FFF2-40B4-BE49-F238E27FC236}">
                <a16:creationId xmlns:a16="http://schemas.microsoft.com/office/drawing/2014/main" id="{4E0A8CB8-9047-0841-B107-44AEDD531D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7C67E3-80AD-B84B-8F7C-FE7B91969A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816CB-D49B-DE49-B40A-D1E8E378EDFD}" type="slidenum">
              <a:rPr lang="en-US" smtClean="0"/>
              <a:t>‹#›</a:t>
            </a:fld>
            <a:endParaRPr lang="en-US"/>
          </a:p>
        </p:txBody>
      </p:sp>
    </p:spTree>
    <p:extLst>
      <p:ext uri="{BB962C8B-B14F-4D97-AF65-F5344CB8AC3E}">
        <p14:creationId xmlns:p14="http://schemas.microsoft.com/office/powerpoint/2010/main" val="2753604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F33DA5D-4FAB-E34F-99C5-6D998749F220}"/>
              </a:ext>
            </a:extLst>
          </p:cNvPr>
          <p:cNvSpPr>
            <a:spLocks noGrp="1"/>
          </p:cNvSpPr>
          <p:nvPr>
            <p:ph type="ctrTitle"/>
          </p:nvPr>
        </p:nvSpPr>
        <p:spPr>
          <a:xfrm>
            <a:off x="3045368" y="2043663"/>
            <a:ext cx="6105194" cy="2031055"/>
          </a:xfrm>
        </p:spPr>
        <p:txBody>
          <a:bodyPr>
            <a:normAutofit/>
          </a:bodyPr>
          <a:lstStyle/>
          <a:p>
            <a:r>
              <a:rPr lang="en-US">
                <a:solidFill>
                  <a:srgbClr val="FFFFFF"/>
                </a:solidFill>
              </a:rPr>
              <a:t>Joy of Painting </a:t>
            </a:r>
            <a:br>
              <a:rPr lang="en-US">
                <a:solidFill>
                  <a:srgbClr val="FFFFFF"/>
                </a:solidFill>
              </a:rPr>
            </a:br>
            <a:r>
              <a:rPr lang="en-US">
                <a:solidFill>
                  <a:srgbClr val="FFFFFF"/>
                </a:solidFill>
              </a:rPr>
              <a:t>Database Model</a:t>
            </a:r>
          </a:p>
        </p:txBody>
      </p:sp>
      <p:sp>
        <p:nvSpPr>
          <p:cNvPr id="3" name="Subtitle 2">
            <a:extLst>
              <a:ext uri="{FF2B5EF4-FFF2-40B4-BE49-F238E27FC236}">
                <a16:creationId xmlns:a16="http://schemas.microsoft.com/office/drawing/2014/main" id="{2010D273-4566-0748-92C6-A01CA315797C}"/>
              </a:ext>
            </a:extLst>
          </p:cNvPr>
          <p:cNvSpPr>
            <a:spLocks noGrp="1"/>
          </p:cNvSpPr>
          <p:nvPr>
            <p:ph type="subTitle" idx="1"/>
          </p:nvPr>
        </p:nvSpPr>
        <p:spPr>
          <a:xfrm>
            <a:off x="3045368" y="4074718"/>
            <a:ext cx="6105194" cy="682079"/>
          </a:xfrm>
        </p:spPr>
        <p:txBody>
          <a:bodyPr>
            <a:normAutofit/>
          </a:bodyPr>
          <a:lstStyle/>
          <a:p>
            <a:r>
              <a:rPr lang="en-US" sz="1300">
                <a:solidFill>
                  <a:srgbClr val="FFFFFF"/>
                </a:solidFill>
              </a:rPr>
              <a:t>Lisa Over</a:t>
            </a:r>
            <a:br>
              <a:rPr lang="en-US" sz="1300">
                <a:solidFill>
                  <a:srgbClr val="FFFFFF"/>
                </a:solidFill>
              </a:rPr>
            </a:br>
            <a:r>
              <a:rPr lang="en-US" sz="1300">
                <a:solidFill>
                  <a:srgbClr val="FFFFFF"/>
                </a:solidFill>
              </a:rPr>
              <a:t>CMPINF 2110</a:t>
            </a:r>
            <a:br>
              <a:rPr lang="en-US" sz="1300">
                <a:solidFill>
                  <a:srgbClr val="FFFFFF"/>
                </a:solidFill>
              </a:rPr>
            </a:br>
            <a:r>
              <a:rPr lang="en-US" sz="1300">
                <a:solidFill>
                  <a:srgbClr val="FFFFFF"/>
                </a:solidFill>
              </a:rPr>
              <a:t>March 10, 2021</a:t>
            </a:r>
          </a:p>
        </p:txBody>
      </p:sp>
    </p:spTree>
    <p:extLst>
      <p:ext uri="{BB962C8B-B14F-4D97-AF65-F5344CB8AC3E}">
        <p14:creationId xmlns:p14="http://schemas.microsoft.com/office/powerpoint/2010/main" val="120805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538A7B5-B32D-421E-B110-AB5B1A7CC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D36999-26F8-45E4-AB41-D485D0B0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40012"/>
            <a:ext cx="12191999" cy="280335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0F8DA27-CE91-4AEB-B854-6F06B5485E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3563" r="8214" b="45501"/>
          <a:stretch/>
        </p:blipFill>
        <p:spPr>
          <a:xfrm flipV="1">
            <a:off x="1" y="2404067"/>
            <a:ext cx="12191999" cy="2539327"/>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4724F363-AAEC-4B45-8C0C-43F44E45C76C}"/>
              </a:ext>
            </a:extLst>
          </p:cNvPr>
          <p:cNvSpPr>
            <a:spLocks noGrp="1"/>
          </p:cNvSpPr>
          <p:nvPr>
            <p:ph type="title"/>
          </p:nvPr>
        </p:nvSpPr>
        <p:spPr>
          <a:xfrm>
            <a:off x="755904" y="4494130"/>
            <a:ext cx="10640754" cy="775845"/>
          </a:xfrm>
        </p:spPr>
        <p:txBody>
          <a:bodyPr vert="horz" lIns="91440" tIns="45720" rIns="91440" bIns="45720" rtlCol="0" anchor="b">
            <a:normAutofit/>
          </a:bodyPr>
          <a:lstStyle/>
          <a:p>
            <a:pPr algn="ctr"/>
            <a:r>
              <a:rPr lang="en-US" kern="1200" dirty="0">
                <a:solidFill>
                  <a:srgbClr val="FFFFFF"/>
                </a:solidFill>
                <a:latin typeface="+mj-lt"/>
                <a:ea typeface="+mj-ea"/>
                <a:cs typeface="+mj-cs"/>
              </a:rPr>
              <a:t>Conceptual </a:t>
            </a:r>
            <a:r>
              <a:rPr lang="en-US" dirty="0">
                <a:solidFill>
                  <a:srgbClr val="FFFFFF"/>
                </a:solidFill>
              </a:rPr>
              <a:t>Diagram for </a:t>
            </a:r>
            <a:r>
              <a:rPr lang="en-US" dirty="0" err="1">
                <a:solidFill>
                  <a:srgbClr val="FFFFFF"/>
                </a:solidFill>
              </a:rPr>
              <a:t>ross_db</a:t>
            </a:r>
            <a:endParaRPr lang="en-US" kern="1200" dirty="0">
              <a:solidFill>
                <a:srgbClr val="FFFFFF"/>
              </a:solidFill>
              <a:latin typeface="+mj-lt"/>
              <a:ea typeface="+mj-ea"/>
              <a:cs typeface="+mj-cs"/>
            </a:endParaRPr>
          </a:p>
        </p:txBody>
      </p:sp>
      <p:pic>
        <p:nvPicPr>
          <p:cNvPr id="16" name="Picture 15">
            <a:extLst>
              <a:ext uri="{FF2B5EF4-FFF2-40B4-BE49-F238E27FC236}">
                <a16:creationId xmlns:a16="http://schemas.microsoft.com/office/drawing/2014/main" id="{F7AF4E20-3DDE-4998-96BE-44EE182540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6237"/>
          <a:stretch/>
        </p:blipFill>
        <p:spPr>
          <a:xfrm flipV="1">
            <a:off x="0" y="5616534"/>
            <a:ext cx="12191999" cy="1129775"/>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pic>
        <p:nvPicPr>
          <p:cNvPr id="5" name="Content Placeholder 4" descr="Graphical user interface, text&#10;&#10;Description automatically generated">
            <a:extLst>
              <a:ext uri="{FF2B5EF4-FFF2-40B4-BE49-F238E27FC236}">
                <a16:creationId xmlns:a16="http://schemas.microsoft.com/office/drawing/2014/main" id="{AD916BDF-AB4F-364F-A29C-B5115C7B60E7}"/>
              </a:ext>
            </a:extLst>
          </p:cNvPr>
          <p:cNvPicPr>
            <a:picLocks noGrp="1" noChangeAspect="1"/>
          </p:cNvPicPr>
          <p:nvPr>
            <p:ph idx="1"/>
          </p:nvPr>
        </p:nvPicPr>
        <p:blipFill>
          <a:blip r:embed="rId3"/>
          <a:stretch>
            <a:fillRect/>
          </a:stretch>
        </p:blipFill>
        <p:spPr>
          <a:xfrm>
            <a:off x="800502" y="1112032"/>
            <a:ext cx="10590997" cy="1721035"/>
          </a:xfrm>
          <a:prstGeom prst="rect">
            <a:avLst/>
          </a:prstGeom>
        </p:spPr>
      </p:pic>
    </p:spTree>
    <p:extLst>
      <p:ext uri="{BB962C8B-B14F-4D97-AF65-F5344CB8AC3E}">
        <p14:creationId xmlns:p14="http://schemas.microsoft.com/office/powerpoint/2010/main" val="537141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538A7B5-B32D-421E-B110-AB5B1A7CC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4D36999-26F8-45E4-AB41-D485D0B0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40012"/>
            <a:ext cx="12191999" cy="280335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30F8DA27-CE91-4AEB-B854-6F06B5485E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3563" r="8214" b="45501"/>
          <a:stretch/>
        </p:blipFill>
        <p:spPr>
          <a:xfrm flipV="1">
            <a:off x="1" y="2404067"/>
            <a:ext cx="12191999" cy="2539327"/>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DC6C0D3E-E7C8-F545-8DCF-3AF438C29F33}"/>
              </a:ext>
            </a:extLst>
          </p:cNvPr>
          <p:cNvSpPr>
            <a:spLocks noGrp="1"/>
          </p:cNvSpPr>
          <p:nvPr>
            <p:ph type="title"/>
          </p:nvPr>
        </p:nvSpPr>
        <p:spPr>
          <a:xfrm>
            <a:off x="755904" y="4494130"/>
            <a:ext cx="10640754" cy="775845"/>
          </a:xfrm>
        </p:spPr>
        <p:txBody>
          <a:bodyPr vert="horz" lIns="91440" tIns="45720" rIns="91440" bIns="45720" rtlCol="0" anchor="b">
            <a:normAutofit/>
          </a:bodyPr>
          <a:lstStyle/>
          <a:p>
            <a:pPr algn="ctr"/>
            <a:r>
              <a:rPr lang="en-US" kern="1200" dirty="0">
                <a:solidFill>
                  <a:srgbClr val="FFFFFF"/>
                </a:solidFill>
                <a:latin typeface="+mj-lt"/>
                <a:ea typeface="+mj-ea"/>
                <a:cs typeface="+mj-cs"/>
              </a:rPr>
              <a:t>Logical </a:t>
            </a:r>
            <a:r>
              <a:rPr lang="en-US" dirty="0">
                <a:solidFill>
                  <a:srgbClr val="FFFFFF"/>
                </a:solidFill>
              </a:rPr>
              <a:t>Diagram for </a:t>
            </a:r>
            <a:r>
              <a:rPr lang="en-US" dirty="0" err="1">
                <a:solidFill>
                  <a:srgbClr val="FFFFFF"/>
                </a:solidFill>
              </a:rPr>
              <a:t>ross_db</a:t>
            </a:r>
            <a:endParaRPr lang="en-US" kern="1200" dirty="0">
              <a:solidFill>
                <a:srgbClr val="FFFFFF"/>
              </a:solidFill>
              <a:latin typeface="+mj-lt"/>
              <a:ea typeface="+mj-ea"/>
              <a:cs typeface="+mj-cs"/>
            </a:endParaRPr>
          </a:p>
        </p:txBody>
      </p:sp>
      <p:pic>
        <p:nvPicPr>
          <p:cNvPr id="29" name="Picture 28">
            <a:extLst>
              <a:ext uri="{FF2B5EF4-FFF2-40B4-BE49-F238E27FC236}">
                <a16:creationId xmlns:a16="http://schemas.microsoft.com/office/drawing/2014/main" id="{F7AF4E20-3DDE-4998-96BE-44EE182540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6237"/>
          <a:stretch/>
        </p:blipFill>
        <p:spPr>
          <a:xfrm flipV="1">
            <a:off x="0" y="5616534"/>
            <a:ext cx="12191999" cy="1129775"/>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pic>
        <p:nvPicPr>
          <p:cNvPr id="5" name="Content Placeholder 4" descr="Diagram&#10;&#10;Description automatically generated">
            <a:extLst>
              <a:ext uri="{FF2B5EF4-FFF2-40B4-BE49-F238E27FC236}">
                <a16:creationId xmlns:a16="http://schemas.microsoft.com/office/drawing/2014/main" id="{F1AD2E65-6F30-E049-9A60-FB79C784AA77}"/>
              </a:ext>
            </a:extLst>
          </p:cNvPr>
          <p:cNvPicPr>
            <a:picLocks noGrp="1" noChangeAspect="1"/>
          </p:cNvPicPr>
          <p:nvPr>
            <p:ph idx="1"/>
          </p:nvPr>
        </p:nvPicPr>
        <p:blipFill>
          <a:blip r:embed="rId3"/>
          <a:stretch>
            <a:fillRect/>
          </a:stretch>
        </p:blipFill>
        <p:spPr>
          <a:xfrm>
            <a:off x="2415935" y="371721"/>
            <a:ext cx="7360130" cy="3201657"/>
          </a:xfrm>
          <a:prstGeom prst="rect">
            <a:avLst/>
          </a:prstGeom>
        </p:spPr>
      </p:pic>
    </p:spTree>
    <p:extLst>
      <p:ext uri="{BB962C8B-B14F-4D97-AF65-F5344CB8AC3E}">
        <p14:creationId xmlns:p14="http://schemas.microsoft.com/office/powerpoint/2010/main" val="546913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B538A7B5-B32D-421E-B110-AB5B1A7CC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4D36999-26F8-45E4-AB41-D485D0B0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40012"/>
            <a:ext cx="12191999" cy="280335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30F8DA27-CE91-4AEB-B854-6F06B5485E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3563" r="8214" b="45501"/>
          <a:stretch/>
        </p:blipFill>
        <p:spPr>
          <a:xfrm flipV="1">
            <a:off x="1" y="2404067"/>
            <a:ext cx="12191999" cy="2539327"/>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EE5A6141-3266-DF41-9A82-98FD72DAB781}"/>
              </a:ext>
            </a:extLst>
          </p:cNvPr>
          <p:cNvSpPr>
            <a:spLocks noGrp="1"/>
          </p:cNvSpPr>
          <p:nvPr>
            <p:ph type="title"/>
          </p:nvPr>
        </p:nvSpPr>
        <p:spPr>
          <a:xfrm>
            <a:off x="755904" y="4494130"/>
            <a:ext cx="10640754" cy="775845"/>
          </a:xfrm>
        </p:spPr>
        <p:txBody>
          <a:bodyPr vert="horz" lIns="91440" tIns="45720" rIns="91440" bIns="45720" rtlCol="0" anchor="b">
            <a:normAutofit/>
          </a:bodyPr>
          <a:lstStyle/>
          <a:p>
            <a:pPr algn="ctr"/>
            <a:r>
              <a:rPr lang="en-US" kern="1200" dirty="0">
                <a:solidFill>
                  <a:srgbClr val="FFFFFF"/>
                </a:solidFill>
                <a:latin typeface="+mj-lt"/>
                <a:ea typeface="+mj-ea"/>
                <a:cs typeface="+mj-cs"/>
              </a:rPr>
              <a:t>Physical Diagram for </a:t>
            </a:r>
            <a:r>
              <a:rPr lang="en-US" kern="1200" dirty="0" err="1">
                <a:solidFill>
                  <a:srgbClr val="FFFFFF"/>
                </a:solidFill>
                <a:latin typeface="+mj-lt"/>
                <a:ea typeface="+mj-ea"/>
                <a:cs typeface="+mj-cs"/>
              </a:rPr>
              <a:t>ross_db</a:t>
            </a:r>
            <a:endParaRPr lang="en-US" kern="1200" dirty="0">
              <a:solidFill>
                <a:srgbClr val="FFFFFF"/>
              </a:solidFill>
              <a:latin typeface="+mj-lt"/>
              <a:ea typeface="+mj-ea"/>
              <a:cs typeface="+mj-cs"/>
            </a:endParaRPr>
          </a:p>
        </p:txBody>
      </p:sp>
      <p:pic>
        <p:nvPicPr>
          <p:cNvPr id="40" name="Picture 39">
            <a:extLst>
              <a:ext uri="{FF2B5EF4-FFF2-40B4-BE49-F238E27FC236}">
                <a16:creationId xmlns:a16="http://schemas.microsoft.com/office/drawing/2014/main" id="{F7AF4E20-3DDE-4998-96BE-44EE182540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6237"/>
          <a:stretch/>
        </p:blipFill>
        <p:spPr>
          <a:xfrm flipV="1">
            <a:off x="0" y="5616534"/>
            <a:ext cx="12191999" cy="1129775"/>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pic>
        <p:nvPicPr>
          <p:cNvPr id="7" name="Content Placeholder 6" descr="Diagram&#10;&#10;Description automatically generated">
            <a:extLst>
              <a:ext uri="{FF2B5EF4-FFF2-40B4-BE49-F238E27FC236}">
                <a16:creationId xmlns:a16="http://schemas.microsoft.com/office/drawing/2014/main" id="{BDAD0563-6505-6A4F-9998-9631196CA1D8}"/>
              </a:ext>
            </a:extLst>
          </p:cNvPr>
          <p:cNvPicPr>
            <a:picLocks noGrp="1" noChangeAspect="1"/>
          </p:cNvPicPr>
          <p:nvPr>
            <p:ph idx="1"/>
          </p:nvPr>
        </p:nvPicPr>
        <p:blipFill>
          <a:blip r:embed="rId3"/>
          <a:stretch>
            <a:fillRect/>
          </a:stretch>
        </p:blipFill>
        <p:spPr>
          <a:xfrm>
            <a:off x="3093570" y="314664"/>
            <a:ext cx="6004860" cy="3569818"/>
          </a:xfrm>
        </p:spPr>
      </p:pic>
    </p:spTree>
    <p:extLst>
      <p:ext uri="{BB962C8B-B14F-4D97-AF65-F5344CB8AC3E}">
        <p14:creationId xmlns:p14="http://schemas.microsoft.com/office/powerpoint/2010/main" val="4291919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 name="Rectangle 128">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130">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EE5A6141-3266-DF41-9A82-98FD72DAB781}"/>
              </a:ext>
            </a:extLst>
          </p:cNvPr>
          <p:cNvSpPr>
            <a:spLocks noGrp="1"/>
          </p:cNvSpPr>
          <p:nvPr>
            <p:ph type="title"/>
          </p:nvPr>
        </p:nvSpPr>
        <p:spPr>
          <a:xfrm>
            <a:off x="801340" y="802955"/>
            <a:ext cx="4766330" cy="1454051"/>
          </a:xfrm>
        </p:spPr>
        <p:txBody>
          <a:bodyPr vert="horz" lIns="91440" tIns="45720" rIns="91440" bIns="45720" rtlCol="0">
            <a:normAutofit/>
          </a:bodyPr>
          <a:lstStyle/>
          <a:p>
            <a:r>
              <a:rPr lang="en-US" sz="3600" kern="1200">
                <a:solidFill>
                  <a:srgbClr val="000000"/>
                </a:solidFill>
                <a:latin typeface="+mj-lt"/>
                <a:ea typeface="+mj-ea"/>
                <a:cs typeface="+mj-cs"/>
              </a:rPr>
              <a:t>First Normal Form</a:t>
            </a:r>
          </a:p>
        </p:txBody>
      </p:sp>
      <p:sp>
        <p:nvSpPr>
          <p:cNvPr id="44" name="Content Placeholder 43">
            <a:extLst>
              <a:ext uri="{FF2B5EF4-FFF2-40B4-BE49-F238E27FC236}">
                <a16:creationId xmlns:a16="http://schemas.microsoft.com/office/drawing/2014/main" id="{613FC142-D6B7-4A71-AA1E-CECE9DFBDAF2}"/>
              </a:ext>
            </a:extLst>
          </p:cNvPr>
          <p:cNvSpPr>
            <a:spLocks noGrp="1"/>
          </p:cNvSpPr>
          <p:nvPr>
            <p:ph idx="1"/>
          </p:nvPr>
        </p:nvSpPr>
        <p:spPr>
          <a:xfrm>
            <a:off x="804672" y="2421683"/>
            <a:ext cx="4765949" cy="3353476"/>
          </a:xfrm>
        </p:spPr>
        <p:txBody>
          <a:bodyPr anchor="t">
            <a:normAutofit lnSpcReduction="10000"/>
          </a:bodyPr>
          <a:lstStyle/>
          <a:p>
            <a:pPr marL="0" indent="0">
              <a:buNone/>
            </a:pPr>
            <a:r>
              <a:rPr lang="en-US" sz="1800" dirty="0">
                <a:solidFill>
                  <a:srgbClr val="000000"/>
                </a:solidFill>
              </a:rPr>
              <a:t>Tidy data meet 1NF criteria…</a:t>
            </a:r>
          </a:p>
          <a:p>
            <a:r>
              <a:rPr lang="en-US" sz="1800" dirty="0">
                <a:solidFill>
                  <a:srgbClr val="000000"/>
                </a:solidFill>
              </a:rPr>
              <a:t>The data is in a two-dimensional table</a:t>
            </a:r>
          </a:p>
          <a:p>
            <a:r>
              <a:rPr lang="en-US" sz="1800" dirty="0">
                <a:solidFill>
                  <a:srgbClr val="000000"/>
                </a:solidFill>
              </a:rPr>
              <a:t>There are no repeating groups – no column has more than one value</a:t>
            </a:r>
          </a:p>
          <a:p>
            <a:pPr marL="0" indent="0">
              <a:buNone/>
            </a:pPr>
            <a:r>
              <a:rPr lang="en-US" sz="1800" dirty="0">
                <a:solidFill>
                  <a:srgbClr val="000000"/>
                </a:solidFill>
              </a:rPr>
              <a:t>The data was also in 1NF when the feature names were columns, because each column only had one value. However, that wide format made it difficult to add new or rename features. The wide format also made it more difficult to search the data because one had to include multiple column names in a query rather than searching one column for one or more values in a list.</a:t>
            </a:r>
          </a:p>
        </p:txBody>
      </p:sp>
      <p:sp>
        <p:nvSpPr>
          <p:cNvPr id="133"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Table&#10;&#10;Description automatically generated">
            <a:extLst>
              <a:ext uri="{FF2B5EF4-FFF2-40B4-BE49-F238E27FC236}">
                <a16:creationId xmlns:a16="http://schemas.microsoft.com/office/drawing/2014/main" id="{34633788-4039-F54A-9EE7-2F75C874286C}"/>
              </a:ext>
            </a:extLst>
          </p:cNvPr>
          <p:cNvPicPr>
            <a:picLocks noChangeAspect="1"/>
          </p:cNvPicPr>
          <p:nvPr/>
        </p:nvPicPr>
        <p:blipFill rotWithShape="1">
          <a:blip r:embed="rId3"/>
          <a:srcRect l="-1" t="-53593" r="-20990" b="-73545"/>
          <a:stretch/>
        </p:blipFill>
        <p:spPr>
          <a:xfrm>
            <a:off x="6755697" y="581159"/>
            <a:ext cx="6560253" cy="6619741"/>
          </a:xfrm>
          <a:prstGeom prst="ellipse">
            <a:avLst/>
          </a:prstGeom>
        </p:spPr>
      </p:pic>
    </p:spTree>
    <p:extLst>
      <p:ext uri="{BB962C8B-B14F-4D97-AF65-F5344CB8AC3E}">
        <p14:creationId xmlns:p14="http://schemas.microsoft.com/office/powerpoint/2010/main" val="2088201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7D8E67F2-F753-4E06-8229-4970A6725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4272"/>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 name="Picture 81">
            <a:extLst>
              <a:ext uri="{FF2B5EF4-FFF2-40B4-BE49-F238E27FC236}">
                <a16:creationId xmlns:a16="http://schemas.microsoft.com/office/drawing/2014/main" id="{2EE1BDFD-564B-44A4-841A-50D6A8E75C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5A6141-3266-DF41-9A82-98FD72DAB781}"/>
              </a:ext>
            </a:extLst>
          </p:cNvPr>
          <p:cNvSpPr>
            <a:spLocks noGrp="1"/>
          </p:cNvSpPr>
          <p:nvPr>
            <p:ph type="title"/>
          </p:nvPr>
        </p:nvSpPr>
        <p:spPr>
          <a:xfrm>
            <a:off x="6094105" y="802955"/>
            <a:ext cx="4977976" cy="1455996"/>
          </a:xfrm>
        </p:spPr>
        <p:txBody>
          <a:bodyPr vert="horz" lIns="91440" tIns="45720" rIns="91440" bIns="45720" rtlCol="0">
            <a:normAutofit/>
          </a:bodyPr>
          <a:lstStyle/>
          <a:p>
            <a:r>
              <a:rPr lang="en-US" sz="4000">
                <a:solidFill>
                  <a:srgbClr val="000000"/>
                </a:solidFill>
              </a:rPr>
              <a:t>Second</a:t>
            </a:r>
            <a:r>
              <a:rPr lang="en-US" sz="4000" kern="1200">
                <a:solidFill>
                  <a:srgbClr val="000000"/>
                </a:solidFill>
                <a:latin typeface="+mj-lt"/>
                <a:ea typeface="+mj-ea"/>
                <a:cs typeface="+mj-cs"/>
              </a:rPr>
              <a:t> Normal Form</a:t>
            </a:r>
          </a:p>
        </p:txBody>
      </p:sp>
      <p:sp>
        <p:nvSpPr>
          <p:cNvPr id="84" name="Freeform 60">
            <a:extLst>
              <a:ext uri="{FF2B5EF4-FFF2-40B4-BE49-F238E27FC236}">
                <a16:creationId xmlns:a16="http://schemas.microsoft.com/office/drawing/2014/main" id="{007B8288-68CC-4847-8419-CF535B6B7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3882" y="0"/>
            <a:ext cx="3880988" cy="2206512"/>
          </a:xfrm>
          <a:custGeom>
            <a:avLst/>
            <a:gdLst>
              <a:gd name="connsiteX0" fmla="*/ 20753 w 3960193"/>
              <a:gd name="connsiteY0" fmla="*/ 0 h 2251543"/>
              <a:gd name="connsiteX1" fmla="*/ 3939440 w 3960193"/>
              <a:gd name="connsiteY1" fmla="*/ 0 h 2251543"/>
              <a:gd name="connsiteX2" fmla="*/ 3949969 w 3960193"/>
              <a:gd name="connsiteY2" fmla="*/ 68994 h 2251543"/>
              <a:gd name="connsiteX3" fmla="*/ 3960193 w 3960193"/>
              <a:gd name="connsiteY3" fmla="*/ 271447 h 2251543"/>
              <a:gd name="connsiteX4" fmla="*/ 1980096 w 3960193"/>
              <a:gd name="connsiteY4" fmla="*/ 2251543 h 2251543"/>
              <a:gd name="connsiteX5" fmla="*/ 0 w 3960193"/>
              <a:gd name="connsiteY5" fmla="*/ 271447 h 2251543"/>
              <a:gd name="connsiteX6" fmla="*/ 10224 w 3960193"/>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3" h="2251543">
                <a:moveTo>
                  <a:pt x="20753" y="0"/>
                </a:moveTo>
                <a:lnTo>
                  <a:pt x="3939440" y="0"/>
                </a:lnTo>
                <a:lnTo>
                  <a:pt x="3949969" y="68994"/>
                </a:lnTo>
                <a:cubicBezTo>
                  <a:pt x="3956730" y="135559"/>
                  <a:pt x="3960193" y="203099"/>
                  <a:pt x="3960193" y="271447"/>
                </a:cubicBezTo>
                <a:cubicBezTo>
                  <a:pt x="3960193" y="1365024"/>
                  <a:pt x="3073674" y="2251543"/>
                  <a:pt x="1980096" y="2251543"/>
                </a:cubicBezTo>
                <a:cubicBezTo>
                  <a:pt x="886519" y="2251543"/>
                  <a:pt x="0" y="1365024"/>
                  <a:pt x="0" y="271447"/>
                </a:cubicBezTo>
                <a:cubicBezTo>
                  <a:pt x="0" y="203099"/>
                  <a:pt x="3463" y="135559"/>
                  <a:pt x="10224"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68">
            <a:extLst>
              <a:ext uri="{FF2B5EF4-FFF2-40B4-BE49-F238E27FC236}">
                <a16:creationId xmlns:a16="http://schemas.microsoft.com/office/drawing/2014/main" id="{32BA8EA8-C1B6-4309-B674-F9F399B96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12701"/>
            <a:ext cx="4942589" cy="3945299"/>
          </a:xfrm>
          <a:custGeom>
            <a:avLst/>
            <a:gdLst>
              <a:gd name="connsiteX0" fmla="*/ 2223943 w 4942589"/>
              <a:gd name="connsiteY0" fmla="*/ 0 h 3945299"/>
              <a:gd name="connsiteX1" fmla="*/ 4942589 w 4942589"/>
              <a:gd name="connsiteY1" fmla="*/ 2718646 h 3945299"/>
              <a:gd name="connsiteX2" fmla="*/ 4728945 w 4942589"/>
              <a:gd name="connsiteY2" fmla="*/ 3776866 h 3945299"/>
              <a:gd name="connsiteX3" fmla="*/ 4647806 w 4942589"/>
              <a:gd name="connsiteY3" fmla="*/ 3945299 h 3945299"/>
              <a:gd name="connsiteX4" fmla="*/ 0 w 4942589"/>
              <a:gd name="connsiteY4" fmla="*/ 3945299 h 3945299"/>
              <a:gd name="connsiteX5" fmla="*/ 0 w 4942589"/>
              <a:gd name="connsiteY5" fmla="*/ 1157971 h 3945299"/>
              <a:gd name="connsiteX6" fmla="*/ 126104 w 4942589"/>
              <a:gd name="connsiteY6" fmla="*/ 989335 h 3945299"/>
              <a:gd name="connsiteX7" fmla="*/ 2223943 w 4942589"/>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2589" h="3945299">
                <a:moveTo>
                  <a:pt x="2223943" y="0"/>
                </a:moveTo>
                <a:cubicBezTo>
                  <a:pt x="3725410" y="0"/>
                  <a:pt x="4942589" y="1217179"/>
                  <a:pt x="4942589" y="2718646"/>
                </a:cubicBezTo>
                <a:cubicBezTo>
                  <a:pt x="4942589" y="3094013"/>
                  <a:pt x="4866516" y="3451612"/>
                  <a:pt x="4728945" y="3776866"/>
                </a:cubicBezTo>
                <a:lnTo>
                  <a:pt x="4647806" y="3945299"/>
                </a:lnTo>
                <a:lnTo>
                  <a:pt x="0" y="3945299"/>
                </a:lnTo>
                <a:lnTo>
                  <a:pt x="0" y="1157971"/>
                </a:lnTo>
                <a:lnTo>
                  <a:pt x="126104" y="989335"/>
                </a:lnTo>
                <a:cubicBezTo>
                  <a:pt x="624744" y="385123"/>
                  <a:pt x="1379368" y="0"/>
                  <a:pt x="2223943"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Content Placeholder 43">
            <a:extLst>
              <a:ext uri="{FF2B5EF4-FFF2-40B4-BE49-F238E27FC236}">
                <a16:creationId xmlns:a16="http://schemas.microsoft.com/office/drawing/2014/main" id="{613FC142-D6B7-4A71-AA1E-CECE9DFBDAF2}"/>
              </a:ext>
            </a:extLst>
          </p:cNvPr>
          <p:cNvSpPr>
            <a:spLocks noGrp="1"/>
          </p:cNvSpPr>
          <p:nvPr>
            <p:ph idx="1"/>
          </p:nvPr>
        </p:nvSpPr>
        <p:spPr>
          <a:xfrm>
            <a:off x="6090574" y="2421682"/>
            <a:ext cx="4977578" cy="3639289"/>
          </a:xfrm>
        </p:spPr>
        <p:txBody>
          <a:bodyPr anchor="ctr">
            <a:normAutofit/>
          </a:bodyPr>
          <a:lstStyle/>
          <a:p>
            <a:pPr marL="0" indent="0">
              <a:buNone/>
            </a:pPr>
            <a:r>
              <a:rPr lang="en-US" sz="1600" dirty="0">
                <a:solidFill>
                  <a:srgbClr val="000000"/>
                </a:solidFill>
              </a:rPr>
              <a:t>The tidy dataset does not meet 2NF criteria. The </a:t>
            </a:r>
            <a:r>
              <a:rPr lang="en-US" sz="1600" dirty="0" err="1">
                <a:solidFill>
                  <a:srgbClr val="000000"/>
                </a:solidFill>
              </a:rPr>
              <a:t>nonkey</a:t>
            </a:r>
            <a:r>
              <a:rPr lang="en-US" sz="1600" dirty="0">
                <a:solidFill>
                  <a:srgbClr val="000000"/>
                </a:solidFill>
              </a:rPr>
              <a:t> element </a:t>
            </a:r>
            <a:r>
              <a:rPr lang="en-US" sz="1600" b="1" dirty="0">
                <a:solidFill>
                  <a:srgbClr val="000000"/>
                </a:solidFill>
              </a:rPr>
              <a:t>feature</a:t>
            </a:r>
            <a:r>
              <a:rPr lang="en-US" sz="1600" dirty="0">
                <a:solidFill>
                  <a:srgbClr val="000000"/>
                </a:solidFill>
              </a:rPr>
              <a:t> is not functionally dependent on the table ID: </a:t>
            </a:r>
            <a:r>
              <a:rPr lang="en-US" sz="1600" b="1" dirty="0">
                <a:solidFill>
                  <a:srgbClr val="000000"/>
                </a:solidFill>
              </a:rPr>
              <a:t>season</a:t>
            </a:r>
            <a:r>
              <a:rPr lang="en-US" sz="1600" dirty="0">
                <a:solidFill>
                  <a:srgbClr val="000000"/>
                </a:solidFill>
              </a:rPr>
              <a:t> and </a:t>
            </a:r>
            <a:r>
              <a:rPr lang="en-US" sz="1600" b="1" dirty="0">
                <a:solidFill>
                  <a:srgbClr val="000000"/>
                </a:solidFill>
              </a:rPr>
              <a:t>episode</a:t>
            </a:r>
            <a:r>
              <a:rPr lang="en-US" sz="1600" dirty="0">
                <a:solidFill>
                  <a:srgbClr val="000000"/>
                </a:solidFill>
              </a:rPr>
              <a:t>. There are numerous features that could be associated with each key.</a:t>
            </a:r>
          </a:p>
          <a:p>
            <a:pPr marL="0" indent="0">
              <a:buNone/>
            </a:pPr>
            <a:r>
              <a:rPr lang="en-US" sz="1600" dirty="0">
                <a:solidFill>
                  <a:srgbClr val="000000"/>
                </a:solidFill>
              </a:rPr>
              <a:t>To meet 2NF criteria, I moved the features to their own table. Because of the many-to-many relationship between episodes and features, I created the link table </a:t>
            </a:r>
            <a:r>
              <a:rPr lang="en-US" sz="1600" i="1" dirty="0" err="1">
                <a:solidFill>
                  <a:srgbClr val="000000"/>
                </a:solidFill>
              </a:rPr>
              <a:t>features_in_paintings</a:t>
            </a:r>
            <a:r>
              <a:rPr lang="en-US" sz="1600" i="1" dirty="0">
                <a:solidFill>
                  <a:srgbClr val="000000"/>
                </a:solidFill>
              </a:rPr>
              <a:t> </a:t>
            </a:r>
            <a:r>
              <a:rPr lang="en-US" sz="1600" dirty="0">
                <a:solidFill>
                  <a:srgbClr val="000000"/>
                </a:solidFill>
              </a:rPr>
              <a:t>to connect </a:t>
            </a:r>
            <a:r>
              <a:rPr lang="en-US" sz="1600" i="1" dirty="0">
                <a:solidFill>
                  <a:srgbClr val="000000"/>
                </a:solidFill>
              </a:rPr>
              <a:t>episodes</a:t>
            </a:r>
            <a:r>
              <a:rPr lang="en-US" sz="1600" dirty="0">
                <a:solidFill>
                  <a:srgbClr val="000000"/>
                </a:solidFill>
              </a:rPr>
              <a:t> to </a:t>
            </a:r>
            <a:r>
              <a:rPr lang="en-US" sz="1600" i="1" dirty="0">
                <a:solidFill>
                  <a:srgbClr val="000000"/>
                </a:solidFill>
              </a:rPr>
              <a:t>features</a:t>
            </a:r>
            <a:r>
              <a:rPr lang="en-US" sz="1600" dirty="0">
                <a:solidFill>
                  <a:srgbClr val="000000"/>
                </a:solidFill>
              </a:rPr>
              <a:t>. The data now meet 2NF criteria…</a:t>
            </a:r>
          </a:p>
          <a:p>
            <a:r>
              <a:rPr lang="en-US" sz="1600" dirty="0">
                <a:solidFill>
                  <a:srgbClr val="000000"/>
                </a:solidFill>
              </a:rPr>
              <a:t>The data still meet 1NF criteria</a:t>
            </a:r>
          </a:p>
          <a:p>
            <a:r>
              <a:rPr lang="en-US" sz="1600" dirty="0">
                <a:solidFill>
                  <a:srgbClr val="000000"/>
                </a:solidFill>
              </a:rPr>
              <a:t>The composite key, </a:t>
            </a:r>
            <a:r>
              <a:rPr lang="en-US" sz="1600" b="1" dirty="0" err="1">
                <a:solidFill>
                  <a:srgbClr val="000000"/>
                </a:solidFill>
              </a:rPr>
              <a:t>season_id</a:t>
            </a:r>
            <a:r>
              <a:rPr lang="en-US" sz="1600" dirty="0">
                <a:solidFill>
                  <a:srgbClr val="000000"/>
                </a:solidFill>
              </a:rPr>
              <a:t> and </a:t>
            </a:r>
            <a:r>
              <a:rPr lang="en-US" sz="1600" b="1" dirty="0" err="1">
                <a:solidFill>
                  <a:srgbClr val="000000"/>
                </a:solidFill>
              </a:rPr>
              <a:t>episode_id</a:t>
            </a:r>
            <a:r>
              <a:rPr lang="en-US" sz="1600" dirty="0">
                <a:solidFill>
                  <a:srgbClr val="000000"/>
                </a:solidFill>
              </a:rPr>
              <a:t>, determine the </a:t>
            </a:r>
            <a:r>
              <a:rPr lang="en-US" sz="1600" b="1" dirty="0">
                <a:solidFill>
                  <a:srgbClr val="000000"/>
                </a:solidFill>
              </a:rPr>
              <a:t>title</a:t>
            </a:r>
            <a:r>
              <a:rPr lang="en-US" sz="1600" dirty="0">
                <a:solidFill>
                  <a:srgbClr val="000000"/>
                </a:solidFill>
              </a:rPr>
              <a:t>, </a:t>
            </a:r>
            <a:r>
              <a:rPr lang="en-US" sz="1600" b="1" dirty="0" err="1">
                <a:solidFill>
                  <a:srgbClr val="000000"/>
                </a:solidFill>
              </a:rPr>
              <a:t>artist_name</a:t>
            </a:r>
            <a:r>
              <a:rPr lang="en-US" sz="1600" dirty="0">
                <a:solidFill>
                  <a:srgbClr val="000000"/>
                </a:solidFill>
              </a:rPr>
              <a:t>, and </a:t>
            </a:r>
            <a:r>
              <a:rPr lang="en-US" sz="1600" b="1" dirty="0" err="1">
                <a:solidFill>
                  <a:srgbClr val="000000"/>
                </a:solidFill>
              </a:rPr>
              <a:t>artist_relationship</a:t>
            </a:r>
            <a:r>
              <a:rPr lang="en-US" sz="1600" b="1" dirty="0">
                <a:solidFill>
                  <a:srgbClr val="000000"/>
                </a:solidFill>
              </a:rPr>
              <a:t> </a:t>
            </a:r>
            <a:r>
              <a:rPr lang="en-US" sz="1600" dirty="0">
                <a:solidFill>
                  <a:srgbClr val="000000"/>
                </a:solidFill>
              </a:rPr>
              <a:t>(there is only one value for each key).</a:t>
            </a:r>
          </a:p>
          <a:p>
            <a:endParaRPr lang="en-US" sz="1600" dirty="0">
              <a:solidFill>
                <a:srgbClr val="000000"/>
              </a:solidFill>
            </a:endParaRPr>
          </a:p>
        </p:txBody>
      </p:sp>
      <p:pic>
        <p:nvPicPr>
          <p:cNvPr id="10" name="Content Placeholder 6" descr="Diagram&#10;&#10;Description automatically generated">
            <a:extLst>
              <a:ext uri="{FF2B5EF4-FFF2-40B4-BE49-F238E27FC236}">
                <a16:creationId xmlns:a16="http://schemas.microsoft.com/office/drawing/2014/main" id="{3C74B32E-E55D-F248-AFBA-E3F53EFA073B}"/>
              </a:ext>
            </a:extLst>
          </p:cNvPr>
          <p:cNvPicPr>
            <a:picLocks noChangeAspect="1"/>
          </p:cNvPicPr>
          <p:nvPr/>
        </p:nvPicPr>
        <p:blipFill rotWithShape="1">
          <a:blip r:embed="rId3"/>
          <a:srcRect l="10571" t="-8257" r="-6300" b="-52452"/>
          <a:stretch/>
        </p:blipFill>
        <p:spPr>
          <a:xfrm>
            <a:off x="-485775" y="2912701"/>
            <a:ext cx="5452500" cy="5441759"/>
          </a:xfrm>
          <a:prstGeom prst="ellipse">
            <a:avLst/>
          </a:prstGeom>
        </p:spPr>
      </p:pic>
      <p:pic>
        <p:nvPicPr>
          <p:cNvPr id="7" name="Picture 6" descr="Table&#10;&#10;Description automatically generated">
            <a:extLst>
              <a:ext uri="{FF2B5EF4-FFF2-40B4-BE49-F238E27FC236}">
                <a16:creationId xmlns:a16="http://schemas.microsoft.com/office/drawing/2014/main" id="{7BA2ED89-F87C-6842-84CF-BEEF812C7558}"/>
              </a:ext>
            </a:extLst>
          </p:cNvPr>
          <p:cNvPicPr>
            <a:picLocks noChangeAspect="1"/>
          </p:cNvPicPr>
          <p:nvPr/>
        </p:nvPicPr>
        <p:blipFill rotWithShape="1">
          <a:blip r:embed="rId4"/>
          <a:srcRect l="-47322" t="-62880" r="-47322" b="18983"/>
          <a:stretch/>
        </p:blipFill>
        <p:spPr>
          <a:xfrm>
            <a:off x="1763882" y="-1667435"/>
            <a:ext cx="3880988" cy="3856018"/>
          </a:xfrm>
          <a:prstGeom prst="ellipse">
            <a:avLst/>
          </a:prstGeom>
        </p:spPr>
      </p:pic>
    </p:spTree>
    <p:extLst>
      <p:ext uri="{BB962C8B-B14F-4D97-AF65-F5344CB8AC3E}">
        <p14:creationId xmlns:p14="http://schemas.microsoft.com/office/powerpoint/2010/main" val="1207475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 name="Rectangle 130">
            <a:extLst>
              <a:ext uri="{FF2B5EF4-FFF2-40B4-BE49-F238E27FC236}">
                <a16:creationId xmlns:a16="http://schemas.microsoft.com/office/drawing/2014/main" id="{0F6CDC51-8D27-4BF4-AB33-7D5905E80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8905" y="3726"/>
            <a:ext cx="648309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 name="Picture 132">
            <a:extLst>
              <a:ext uri="{FF2B5EF4-FFF2-40B4-BE49-F238E27FC236}">
                <a16:creationId xmlns:a16="http://schemas.microsoft.com/office/drawing/2014/main" id="{24FB90F3-DFB9-42D4-B851-120249962A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EE5A6141-3266-DF41-9A82-98FD72DAB781}"/>
              </a:ext>
            </a:extLst>
          </p:cNvPr>
          <p:cNvSpPr>
            <a:spLocks noGrp="1"/>
          </p:cNvSpPr>
          <p:nvPr>
            <p:ph type="title"/>
          </p:nvPr>
        </p:nvSpPr>
        <p:spPr>
          <a:xfrm>
            <a:off x="804672" y="802955"/>
            <a:ext cx="5145024" cy="1454051"/>
          </a:xfrm>
        </p:spPr>
        <p:txBody>
          <a:bodyPr vert="horz" lIns="91440" tIns="45720" rIns="91440" bIns="45720" rtlCol="0">
            <a:normAutofit/>
          </a:bodyPr>
          <a:lstStyle/>
          <a:p>
            <a:r>
              <a:rPr lang="en-US" sz="4000">
                <a:solidFill>
                  <a:srgbClr val="000000"/>
                </a:solidFill>
              </a:rPr>
              <a:t>Third</a:t>
            </a:r>
            <a:r>
              <a:rPr lang="en-US" sz="4000" kern="1200">
                <a:solidFill>
                  <a:srgbClr val="000000"/>
                </a:solidFill>
                <a:latin typeface="+mj-lt"/>
                <a:ea typeface="+mj-ea"/>
                <a:cs typeface="+mj-cs"/>
              </a:rPr>
              <a:t> Normal Form</a:t>
            </a:r>
          </a:p>
        </p:txBody>
      </p:sp>
      <p:sp>
        <p:nvSpPr>
          <p:cNvPr id="135" name="Freeform 60">
            <a:extLst>
              <a:ext uri="{FF2B5EF4-FFF2-40B4-BE49-F238E27FC236}">
                <a16:creationId xmlns:a16="http://schemas.microsoft.com/office/drawing/2014/main" id="{DF4CE22F-8463-44F2-BE50-65D9B503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8720" y="0"/>
            <a:ext cx="3762182" cy="2258435"/>
          </a:xfrm>
          <a:custGeom>
            <a:avLst/>
            <a:gdLst>
              <a:gd name="connsiteX0" fmla="*/ 39946 w 3960192"/>
              <a:gd name="connsiteY0" fmla="*/ 0 h 2377300"/>
              <a:gd name="connsiteX1" fmla="*/ 3920247 w 3960192"/>
              <a:gd name="connsiteY1" fmla="*/ 0 h 2377300"/>
              <a:gd name="connsiteX2" fmla="*/ 3949969 w 3960192"/>
              <a:gd name="connsiteY2" fmla="*/ 194751 h 2377300"/>
              <a:gd name="connsiteX3" fmla="*/ 3960192 w 3960192"/>
              <a:gd name="connsiteY3" fmla="*/ 397204 h 2377300"/>
              <a:gd name="connsiteX4" fmla="*/ 1980096 w 3960192"/>
              <a:gd name="connsiteY4" fmla="*/ 2377300 h 2377300"/>
              <a:gd name="connsiteX5" fmla="*/ 0 w 3960192"/>
              <a:gd name="connsiteY5" fmla="*/ 397204 h 2377300"/>
              <a:gd name="connsiteX6" fmla="*/ 10224 w 3960192"/>
              <a:gd name="connsiteY6" fmla="*/ 194751 h 23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2" h="2377300">
                <a:moveTo>
                  <a:pt x="39946" y="0"/>
                </a:moveTo>
                <a:lnTo>
                  <a:pt x="3920247" y="0"/>
                </a:lnTo>
                <a:lnTo>
                  <a:pt x="3949969" y="194751"/>
                </a:lnTo>
                <a:cubicBezTo>
                  <a:pt x="3956729" y="261316"/>
                  <a:pt x="3960192" y="328856"/>
                  <a:pt x="3960192" y="397204"/>
                </a:cubicBezTo>
                <a:cubicBezTo>
                  <a:pt x="3960192" y="1490781"/>
                  <a:pt x="3073673" y="2377300"/>
                  <a:pt x="1980096" y="2377300"/>
                </a:cubicBezTo>
                <a:cubicBezTo>
                  <a:pt x="886519" y="2377300"/>
                  <a:pt x="0" y="1490781"/>
                  <a:pt x="0" y="397204"/>
                </a:cubicBezTo>
                <a:cubicBezTo>
                  <a:pt x="0" y="328856"/>
                  <a:pt x="3463" y="261316"/>
                  <a:pt x="10224" y="194751"/>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Table&#10;&#10;Description automatically generated">
            <a:extLst>
              <a:ext uri="{FF2B5EF4-FFF2-40B4-BE49-F238E27FC236}">
                <a16:creationId xmlns:a16="http://schemas.microsoft.com/office/drawing/2014/main" id="{80EB27A0-CC14-2146-84F5-8D2D990F111C}"/>
              </a:ext>
            </a:extLst>
          </p:cNvPr>
          <p:cNvPicPr>
            <a:picLocks noChangeAspect="1"/>
          </p:cNvPicPr>
          <p:nvPr/>
        </p:nvPicPr>
        <p:blipFill>
          <a:blip r:embed="rId4"/>
          <a:stretch>
            <a:fillRect/>
          </a:stretch>
        </p:blipFill>
        <p:spPr>
          <a:xfrm>
            <a:off x="6980648" y="111300"/>
            <a:ext cx="2978325" cy="1348083"/>
          </a:xfrm>
          <a:prstGeom prst="rect">
            <a:avLst/>
          </a:prstGeom>
        </p:spPr>
      </p:pic>
      <p:sp>
        <p:nvSpPr>
          <p:cNvPr id="44" name="Content Placeholder 43">
            <a:extLst>
              <a:ext uri="{FF2B5EF4-FFF2-40B4-BE49-F238E27FC236}">
                <a16:creationId xmlns:a16="http://schemas.microsoft.com/office/drawing/2014/main" id="{613FC142-D6B7-4A71-AA1E-CECE9DFBDAF2}"/>
              </a:ext>
            </a:extLst>
          </p:cNvPr>
          <p:cNvSpPr>
            <a:spLocks noGrp="1"/>
          </p:cNvSpPr>
          <p:nvPr>
            <p:ph idx="1"/>
          </p:nvPr>
        </p:nvSpPr>
        <p:spPr>
          <a:xfrm>
            <a:off x="804672" y="2421682"/>
            <a:ext cx="5145024" cy="3639289"/>
          </a:xfrm>
        </p:spPr>
        <p:txBody>
          <a:bodyPr anchor="ctr">
            <a:normAutofit/>
          </a:bodyPr>
          <a:lstStyle/>
          <a:p>
            <a:pPr marL="0" indent="0">
              <a:buNone/>
            </a:pPr>
            <a:r>
              <a:rPr lang="en-US" sz="1700">
                <a:solidFill>
                  <a:srgbClr val="000000"/>
                </a:solidFill>
              </a:rPr>
              <a:t>The episodes data, even without the features, does not yet meet 3NF criteria. The </a:t>
            </a:r>
            <a:r>
              <a:rPr lang="en-US" sz="1700" b="1">
                <a:solidFill>
                  <a:srgbClr val="000000"/>
                </a:solidFill>
              </a:rPr>
              <a:t>artist_relationship </a:t>
            </a:r>
            <a:r>
              <a:rPr lang="en-US" sz="1700">
                <a:solidFill>
                  <a:srgbClr val="000000"/>
                </a:solidFill>
              </a:rPr>
              <a:t>depends on the </a:t>
            </a:r>
            <a:r>
              <a:rPr lang="en-US" sz="1700" b="1">
                <a:solidFill>
                  <a:srgbClr val="000000"/>
                </a:solidFill>
              </a:rPr>
              <a:t>artist_name </a:t>
            </a:r>
            <a:r>
              <a:rPr lang="en-US" sz="1700">
                <a:solidFill>
                  <a:srgbClr val="000000"/>
                </a:solidFill>
              </a:rPr>
              <a:t>but is not a candidate key.</a:t>
            </a:r>
          </a:p>
          <a:p>
            <a:pPr marL="0" indent="0">
              <a:buNone/>
            </a:pPr>
            <a:r>
              <a:rPr lang="en-US" sz="1700">
                <a:solidFill>
                  <a:srgbClr val="000000"/>
                </a:solidFill>
              </a:rPr>
              <a:t>To meet 3NF criteria, I moved </a:t>
            </a:r>
            <a:r>
              <a:rPr lang="en-US" sz="1700" b="1">
                <a:solidFill>
                  <a:srgbClr val="000000"/>
                </a:solidFill>
              </a:rPr>
              <a:t>artist_name </a:t>
            </a:r>
            <a:r>
              <a:rPr lang="en-US" sz="1700">
                <a:solidFill>
                  <a:srgbClr val="000000"/>
                </a:solidFill>
              </a:rPr>
              <a:t>and </a:t>
            </a:r>
            <a:r>
              <a:rPr lang="en-US" sz="1700" b="1">
                <a:solidFill>
                  <a:srgbClr val="000000"/>
                </a:solidFill>
              </a:rPr>
              <a:t>artist_relationship</a:t>
            </a:r>
            <a:r>
              <a:rPr lang="en-US" sz="1700">
                <a:solidFill>
                  <a:srgbClr val="000000"/>
                </a:solidFill>
              </a:rPr>
              <a:t> (as </a:t>
            </a:r>
            <a:r>
              <a:rPr lang="en-US" sz="1700" b="1">
                <a:solidFill>
                  <a:srgbClr val="000000"/>
                </a:solidFill>
              </a:rPr>
              <a:t>relationship</a:t>
            </a:r>
            <a:r>
              <a:rPr lang="en-US" sz="1700">
                <a:solidFill>
                  <a:srgbClr val="000000"/>
                </a:solidFill>
              </a:rPr>
              <a:t>) to their own table, </a:t>
            </a:r>
            <a:r>
              <a:rPr lang="en-US" sz="1700" i="1">
                <a:solidFill>
                  <a:srgbClr val="000000"/>
                </a:solidFill>
              </a:rPr>
              <a:t>artists</a:t>
            </a:r>
            <a:r>
              <a:rPr lang="en-US" sz="1700">
                <a:solidFill>
                  <a:srgbClr val="000000"/>
                </a:solidFill>
              </a:rPr>
              <a:t>. Because there is a one-to-many relationship between artists and episodes, I made a connection directly from the new </a:t>
            </a:r>
            <a:r>
              <a:rPr lang="en-US" sz="1700" i="1">
                <a:solidFill>
                  <a:srgbClr val="000000"/>
                </a:solidFill>
              </a:rPr>
              <a:t>artists</a:t>
            </a:r>
            <a:r>
              <a:rPr lang="en-US" sz="1700">
                <a:solidFill>
                  <a:srgbClr val="000000"/>
                </a:solidFill>
              </a:rPr>
              <a:t> table to the </a:t>
            </a:r>
            <a:r>
              <a:rPr lang="en-US" sz="1700" i="1">
                <a:solidFill>
                  <a:srgbClr val="000000"/>
                </a:solidFill>
              </a:rPr>
              <a:t>episodes</a:t>
            </a:r>
            <a:r>
              <a:rPr lang="en-US" sz="1700">
                <a:solidFill>
                  <a:srgbClr val="000000"/>
                </a:solidFill>
              </a:rPr>
              <a:t> table.</a:t>
            </a:r>
          </a:p>
          <a:p>
            <a:pPr marL="0" indent="0">
              <a:buNone/>
            </a:pPr>
            <a:r>
              <a:rPr lang="en-US" sz="1700">
                <a:solidFill>
                  <a:srgbClr val="000000"/>
                </a:solidFill>
              </a:rPr>
              <a:t>The data now meet 3NF criteria because…</a:t>
            </a:r>
          </a:p>
          <a:p>
            <a:r>
              <a:rPr lang="en-US" sz="1700">
                <a:solidFill>
                  <a:srgbClr val="000000"/>
                </a:solidFill>
              </a:rPr>
              <a:t>The data still meets 2NF criteria</a:t>
            </a:r>
          </a:p>
          <a:p>
            <a:r>
              <a:rPr lang="en-US" sz="1700">
                <a:solidFill>
                  <a:srgbClr val="000000"/>
                </a:solidFill>
              </a:rPr>
              <a:t>There are no transitive dependencies - there are no columns in any table that depend on anything other than their primary key(s)</a:t>
            </a:r>
          </a:p>
        </p:txBody>
      </p:sp>
      <p:sp>
        <p:nvSpPr>
          <p:cNvPr id="137" name="Freeform 67">
            <a:extLst>
              <a:ext uri="{FF2B5EF4-FFF2-40B4-BE49-F238E27FC236}">
                <a16:creationId xmlns:a16="http://schemas.microsoft.com/office/drawing/2014/main" id="{3FA1383B-2709-4E36-8FF8-7A737213B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7503" y="3006774"/>
            <a:ext cx="4734497" cy="3851226"/>
          </a:xfrm>
          <a:custGeom>
            <a:avLst/>
            <a:gdLst>
              <a:gd name="connsiteX0" fmla="*/ 2718646 w 4647408"/>
              <a:gd name="connsiteY0" fmla="*/ 0 h 3780384"/>
              <a:gd name="connsiteX1" fmla="*/ 4641019 w 4647408"/>
              <a:gd name="connsiteY1" fmla="*/ 796273 h 3780384"/>
              <a:gd name="connsiteX2" fmla="*/ 4647408 w 4647408"/>
              <a:gd name="connsiteY2" fmla="*/ 803303 h 3780384"/>
              <a:gd name="connsiteX3" fmla="*/ 4647408 w 4647408"/>
              <a:gd name="connsiteY3" fmla="*/ 3780384 h 3780384"/>
              <a:gd name="connsiteX4" fmla="*/ 215340 w 4647408"/>
              <a:gd name="connsiteY4" fmla="*/ 3780384 h 3780384"/>
              <a:gd name="connsiteX5" fmla="*/ 213645 w 4647408"/>
              <a:gd name="connsiteY5" fmla="*/ 3776866 h 3780384"/>
              <a:gd name="connsiteX6" fmla="*/ 0 w 4647408"/>
              <a:gd name="connsiteY6" fmla="*/ 2718646 h 3780384"/>
              <a:gd name="connsiteX7" fmla="*/ 2718646 w 4647408"/>
              <a:gd name="connsiteY7" fmla="*/ 0 h 378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7408" h="3780384">
                <a:moveTo>
                  <a:pt x="2718646" y="0"/>
                </a:moveTo>
                <a:cubicBezTo>
                  <a:pt x="3469379" y="0"/>
                  <a:pt x="4149041" y="304295"/>
                  <a:pt x="4641019" y="796273"/>
                </a:cubicBezTo>
                <a:lnTo>
                  <a:pt x="4647408" y="803303"/>
                </a:lnTo>
                <a:lnTo>
                  <a:pt x="4647408" y="3780384"/>
                </a:lnTo>
                <a:lnTo>
                  <a:pt x="215340" y="3780384"/>
                </a:lnTo>
                <a:lnTo>
                  <a:pt x="213645" y="3776866"/>
                </a:lnTo>
                <a:cubicBezTo>
                  <a:pt x="76074" y="3451612"/>
                  <a:pt x="0" y="3094013"/>
                  <a:pt x="0" y="2718646"/>
                </a:cubicBezTo>
                <a:cubicBezTo>
                  <a:pt x="0" y="1217179"/>
                  <a:pt x="1217179" y="0"/>
                  <a:pt x="271864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6" descr="Diagram&#10;&#10;Description automatically generated">
            <a:extLst>
              <a:ext uri="{FF2B5EF4-FFF2-40B4-BE49-F238E27FC236}">
                <a16:creationId xmlns:a16="http://schemas.microsoft.com/office/drawing/2014/main" id="{89FCF527-C8B5-B045-BCFD-83F7AA8A0302}"/>
              </a:ext>
            </a:extLst>
          </p:cNvPr>
          <p:cNvPicPr>
            <a:picLocks noChangeAspect="1"/>
          </p:cNvPicPr>
          <p:nvPr/>
        </p:nvPicPr>
        <p:blipFill rotWithShape="1">
          <a:blip r:embed="rId5"/>
          <a:srcRect l="-14749" t="-30904" r="-21901" b="-98886"/>
          <a:stretch/>
        </p:blipFill>
        <p:spPr>
          <a:xfrm>
            <a:off x="7457502" y="3031623"/>
            <a:ext cx="5539169" cy="5526589"/>
          </a:xfrm>
          <a:prstGeom prst="ellipse">
            <a:avLst/>
          </a:prstGeom>
        </p:spPr>
      </p:pic>
    </p:spTree>
    <p:extLst>
      <p:ext uri="{BB962C8B-B14F-4D97-AF65-F5344CB8AC3E}">
        <p14:creationId xmlns:p14="http://schemas.microsoft.com/office/powerpoint/2010/main" val="223969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391</Words>
  <Application>Microsoft Macintosh PowerPoint</Application>
  <PresentationFormat>Widescreen</PresentationFormat>
  <Paragraphs>22</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Joy of Painting  Database Model</vt:lpstr>
      <vt:lpstr>Conceptual Diagram for ross_db</vt:lpstr>
      <vt:lpstr>Logical Diagram for ross_db</vt:lpstr>
      <vt:lpstr>Physical Diagram for ross_db</vt:lpstr>
      <vt:lpstr>First Normal Form</vt:lpstr>
      <vt:lpstr>Second Normal Form</vt:lpstr>
      <vt:lpstr>Third Normal Form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Over, Lisa Ann</dc:creator>
  <cp:lastModifiedBy>Over, Lisa Ann</cp:lastModifiedBy>
  <cp:revision>54</cp:revision>
  <cp:lastPrinted>2021-03-10T01:35:46Z</cp:lastPrinted>
  <dcterms:created xsi:type="dcterms:W3CDTF">2021-03-07T20:53:50Z</dcterms:created>
  <dcterms:modified xsi:type="dcterms:W3CDTF">2021-03-10T01:39:52Z</dcterms:modified>
</cp:coreProperties>
</file>