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2" r:id="rId4"/>
    <p:sldId id="271" r:id="rId5"/>
    <p:sldId id="260" r:id="rId6"/>
    <p:sldId id="269" r:id="rId7"/>
    <p:sldId id="258" r:id="rId8"/>
    <p:sldId id="266" r:id="rId9"/>
    <p:sldId id="263" r:id="rId10"/>
    <p:sldId id="264" r:id="rId11"/>
    <p:sldId id="265" r:id="rId12"/>
    <p:sldId id="270" r:id="rId13"/>
    <p:sldId id="267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5661D-9A92-264C-9F8E-927F3B4CDBAE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5CBD-608A-E142-B906-4BADE5F6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50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3DDE-7778-7D4E-8AA1-445B4F4BFB54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E011-E28A-A046-99B5-0AE996C8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7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Rauth</a:t>
            </a:r>
            <a:r>
              <a:rPr lang="en-US" dirty="0" smtClean="0"/>
              <a:t> </a:t>
            </a:r>
            <a:r>
              <a:rPr lang="en-US" smtClean="0"/>
              <a:t>will speak </a:t>
            </a:r>
            <a:r>
              <a:rPr lang="en-US" dirty="0" smtClean="0"/>
              <a:t>in more detail about the </a:t>
            </a:r>
            <a:r>
              <a:rPr lang="en-US" smtClean="0"/>
              <a:t>standard deviations </a:t>
            </a:r>
            <a:r>
              <a:rPr lang="en-US" dirty="0" smtClean="0"/>
              <a:t>of the population</a:t>
            </a:r>
            <a:r>
              <a:rPr lang="en-US" baseline="0" dirty="0" smtClean="0"/>
              <a:t> and </a:t>
            </a:r>
            <a:r>
              <a:rPr lang="en-US" baseline="0" smtClean="0"/>
              <a:t>sampling distributions.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Sampling Distribution is a new term</a:t>
            </a:r>
            <a:r>
              <a:rPr lang="en-US" baseline="0" dirty="0" smtClean="0"/>
              <a:t> – I have an activity that will show you what it is.</a:t>
            </a:r>
          </a:p>
          <a:p>
            <a:r>
              <a:rPr lang="en-US" baseline="0" dirty="0" smtClean="0"/>
              <a:t>Before we get into the new concepts, I want to remind you a few things you already know that we are going to use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already know what a normal distribution is. It is bell shaped and symmetric</a:t>
            </a:r>
            <a:r>
              <a:rPr lang="en-US" baseline="0" dirty="0" smtClean="0"/>
              <a:t> about the mean.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all possible combinations of samples of size n on pieces of paper, place in a bucket, and draw one</a:t>
            </a:r>
          </a:p>
          <a:p>
            <a:endParaRPr lang="en-US" dirty="0" smtClean="0"/>
          </a:p>
          <a:p>
            <a:r>
              <a:rPr lang="en-US" dirty="0" smtClean="0"/>
              <a:t>Note the notation mu for population mean,</a:t>
            </a:r>
            <a:r>
              <a:rPr lang="en-US" baseline="0" dirty="0" smtClean="0"/>
              <a:t> sigma for pop. SD, x-bar for sample mean, s </a:t>
            </a:r>
            <a:r>
              <a:rPr lang="en-US" baseline="0" smtClean="0"/>
              <a:t>for sample SD.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do we obtain</a:t>
            </a:r>
            <a:r>
              <a:rPr lang="en-US" baseline="0" dirty="0" smtClean="0"/>
              <a:t> a simple random sample? We have unconscious biases that could result in selections that have a pattern and that are not random – such as consistently selecting higher scores because they look good to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sample means you</a:t>
            </a:r>
            <a:r>
              <a:rPr lang="en-US" baseline="0" dirty="0" smtClean="0"/>
              <a:t> calculated are a sampling distribution. Compare the histogram of the population distribution with that of the sampling distribution. How are they similar? Different?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refresh…a population distribution…</a:t>
            </a:r>
          </a:p>
          <a:p>
            <a:r>
              <a:rPr lang="en-US" baseline="0" dirty="0" smtClean="0"/>
              <a:t>A sampling distribution describes how sample means vary in repeated sampling – what we just did</a:t>
            </a:r>
          </a:p>
          <a:p>
            <a:r>
              <a:rPr lang="en-US" baseline="0" dirty="0" smtClean="0"/>
              <a:t>In other words…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sampling may not have gotten every possible set of n individuals and probably had some overlap but we had so many that our distribution still looks normal</a:t>
            </a:r>
            <a:endParaRPr lang="en-US" dirty="0" smtClean="0"/>
          </a:p>
          <a:p>
            <a:r>
              <a:rPr lang="en-US" dirty="0" smtClean="0"/>
              <a:t>It would’ve been very time consuming to</a:t>
            </a:r>
            <a:r>
              <a:rPr lang="en-US" baseline="0" dirty="0" smtClean="0"/>
              <a:t> make sure to get all 210 possible samples</a:t>
            </a:r>
          </a:p>
          <a:p>
            <a:r>
              <a:rPr lang="en-US" baseline="0" dirty="0" smtClean="0"/>
              <a:t>But to reinforce what a sampling distribution can tell us about a population, we can take all possible samples of a smaller size…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here are the means of each sample…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look at the three histograms - two of</a:t>
            </a:r>
            <a:r>
              <a:rPr lang="en-US" baseline="0" dirty="0" smtClean="0"/>
              <a:t> </a:t>
            </a:r>
            <a:r>
              <a:rPr lang="en-US" dirty="0" smtClean="0"/>
              <a:t>sampling distributions</a:t>
            </a:r>
            <a:r>
              <a:rPr lang="en-US" baseline="0" dirty="0" smtClean="0"/>
              <a:t> – the one you constructed and the one in the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 – and the population dist. Compare and contrast…Similarities? Differences?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we can take from this…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59527F-7D89-434E-88E2-A09CD811DDE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Lisa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and contrast the Distributions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17490" cy="4876800"/>
          </a:xfrm>
        </p:spPr>
        <p:txBody>
          <a:bodyPr/>
          <a:lstStyle/>
          <a:p>
            <a:r>
              <a:rPr lang="en-US" dirty="0" smtClean="0"/>
              <a:t>Mean	</a:t>
            </a:r>
            <a:r>
              <a:rPr lang="en-US" dirty="0" smtClean="0"/>
              <a:t>75.2</a:t>
            </a:r>
          </a:p>
          <a:p>
            <a:r>
              <a:rPr lang="en-US" dirty="0" smtClean="0"/>
              <a:t>SD		2.79</a:t>
            </a:r>
            <a:endParaRPr lang="en-US" dirty="0"/>
          </a:p>
        </p:txBody>
      </p:sp>
      <p:pic>
        <p:nvPicPr>
          <p:cNvPr id="4" name="Picture 3" descr="SamplingDistribu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t="11999" r="12998" b="34528"/>
          <a:stretch/>
        </p:blipFill>
        <p:spPr>
          <a:xfrm>
            <a:off x="3362488" y="1524000"/>
            <a:ext cx="5151046" cy="47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0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Distribution of the Sample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individual observations </a:t>
            </a:r>
            <a:r>
              <a:rPr lang="en-US" dirty="0" smtClean="0"/>
              <a:t>of a population are </a:t>
            </a:r>
            <a:r>
              <a:rPr lang="en-US" dirty="0"/>
              <a:t>normally distributed, N(μ, </a:t>
            </a:r>
            <a:r>
              <a:rPr lang="en-US" dirty="0" err="1"/>
              <a:t>σ</a:t>
            </a:r>
            <a:r>
              <a:rPr lang="en-US" dirty="0"/>
              <a:t>), then the distribution of sample means, with samples of size n, is normally distributed with mean equal to μ and standard deviation equal to </a:t>
            </a:r>
            <a:r>
              <a:rPr lang="en-US" dirty="0" err="1"/>
              <a:t>σ</a:t>
            </a:r>
            <a:r>
              <a:rPr lang="en-US" dirty="0" smtClean="0"/>
              <a:t>/√</a:t>
            </a:r>
            <a:r>
              <a:rPr lang="en-US" i="1" dirty="0" smtClean="0"/>
              <a:t>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</a:t>
            </a:r>
            <a:r>
              <a:rPr lang="en-US" dirty="0"/>
              <a:t>(μ, </a:t>
            </a:r>
            <a:r>
              <a:rPr lang="en-US" dirty="0" err="1"/>
              <a:t>σ</a:t>
            </a:r>
            <a:r>
              <a:rPr lang="en-US" dirty="0" smtClean="0"/>
              <a:t>/√</a:t>
            </a:r>
            <a:r>
              <a:rPr lang="en-US" i="1" dirty="0" smtClean="0"/>
              <a:t>n</a:t>
            </a:r>
            <a:r>
              <a:rPr lang="en-US" dirty="0"/>
              <a:t>).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33785" y="3539496"/>
            <a:ext cx="3471594" cy="2937504"/>
            <a:chOff x="858466" y="1759442"/>
            <a:chExt cx="3471594" cy="2937504"/>
          </a:xfrm>
        </p:grpSpPr>
        <p:sp>
          <p:nvSpPr>
            <p:cNvPr id="6" name="Cloud 5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0088" y="2156250"/>
              <a:ext cx="12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22380" y="3944471"/>
            <a:ext cx="3469174" cy="2193182"/>
            <a:chOff x="3890328" y="2594419"/>
            <a:chExt cx="3469174" cy="2193182"/>
          </a:xfrm>
        </p:grpSpPr>
        <p:cxnSp>
          <p:nvCxnSpPr>
            <p:cNvPr id="9" name="Curved Connector 8"/>
            <p:cNvCxnSpPr>
              <a:endCxn id="11" idx="3"/>
            </p:cNvCxnSpPr>
            <p:nvPr/>
          </p:nvCxnSpPr>
          <p:spPr>
            <a:xfrm>
              <a:off x="3890328" y="2594419"/>
              <a:ext cx="2584586" cy="949991"/>
            </a:xfrm>
            <a:prstGeom prst="curvedConnector2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590325" y="3469019"/>
              <a:ext cx="1769177" cy="1318582"/>
              <a:chOff x="5599222" y="3576204"/>
              <a:chExt cx="1769177" cy="1318582"/>
            </a:xfrm>
          </p:grpSpPr>
          <p:sp>
            <p:nvSpPr>
              <p:cNvPr id="11" name="Cloud 10"/>
              <p:cNvSpPr/>
              <p:nvPr/>
            </p:nvSpPr>
            <p:spPr>
              <a:xfrm>
                <a:off x="5599222" y="3576204"/>
                <a:ext cx="1769177" cy="1318582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2564" y="3666859"/>
                <a:ext cx="967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Sample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391616" y="4464591"/>
            <a:ext cx="1705772" cy="648546"/>
            <a:chOff x="1759564" y="3114539"/>
            <a:chExt cx="1705772" cy="648546"/>
          </a:xfrm>
        </p:grpSpPr>
        <p:sp>
          <p:nvSpPr>
            <p:cNvPr id="14" name="TextBox 13"/>
            <p:cNvSpPr txBox="1"/>
            <p:nvPr/>
          </p:nvSpPr>
          <p:spPr>
            <a:xfrm>
              <a:off x="1759564" y="3193698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0904" y="3301420"/>
              <a:ext cx="49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μ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90714" y="3114539"/>
              <a:ext cx="374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8094" y="5123882"/>
            <a:ext cx="1462408" cy="923330"/>
            <a:chOff x="5846042" y="3773830"/>
            <a:chExt cx="1462408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6319056" y="423549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4357" y="3928168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69896" y="37738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6042" y="400466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9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Evaluation (Anonymous)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Describe an aspect of the lesson that you found interesting or practical.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Describe an aspect of the lesson that left you confused or questioning something that I left unanswered.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Was there any part of the lesson </a:t>
            </a:r>
            <a:r>
              <a:rPr lang="en-US" dirty="0"/>
              <a:t>that was especially </a:t>
            </a:r>
            <a:r>
              <a:rPr lang="en-US" dirty="0" smtClean="0"/>
              <a:t>good?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 Was there any part of the lesson that I could have handled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4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curve image (9-29-14)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cnx.org</a:t>
            </a:r>
            <a:r>
              <a:rPr lang="en-US" dirty="0"/>
              <a:t>/contents/30189442</a:t>
            </a:r>
            <a:r>
              <a:rPr lang="en-US" dirty="0" smtClean="0"/>
              <a:t>-7498</a:t>
            </a:r>
            <a:r>
              <a:rPr lang="en-US" dirty="0"/>
              <a:t>-4686-ac05-ed152b91b9de@17.23:40</a:t>
            </a:r>
          </a:p>
        </p:txBody>
      </p:sp>
    </p:spTree>
    <p:extLst>
      <p:ext uri="{BB962C8B-B14F-4D97-AF65-F5344CB8AC3E}">
        <p14:creationId xmlns:p14="http://schemas.microsoft.com/office/powerpoint/2010/main" val="27998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Generate a sampling distribution and construct </a:t>
            </a:r>
            <a:r>
              <a:rPr lang="en-US" dirty="0"/>
              <a:t>a histogram of sample </a:t>
            </a:r>
            <a:r>
              <a:rPr lang="en-US" dirty="0" smtClean="0"/>
              <a:t>means.</a:t>
            </a:r>
            <a:endParaRPr lang="en-US" dirty="0"/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Differentiate between population distribution and sampling distribution.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Compare and contrast </a:t>
            </a:r>
            <a:r>
              <a:rPr lang="en-US" dirty="0"/>
              <a:t>the </a:t>
            </a:r>
            <a:r>
              <a:rPr lang="en-US" dirty="0" smtClean="0"/>
              <a:t>various </a:t>
            </a:r>
            <a:r>
              <a:rPr lang="en-US" dirty="0"/>
              <a:t>distributions and draw conclusions about how sample data can be used to make inferences about the population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distribution that is bell shaped and </a:t>
            </a:r>
            <a:r>
              <a:rPr lang="en-US" dirty="0" smtClean="0"/>
              <a:t>symmetric about the mean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fig-ch06_03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4" y="2701925"/>
            <a:ext cx="5614337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1765" y="5348941"/>
            <a:ext cx="1987176" cy="462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4165" y="5348941"/>
            <a:ext cx="1987176" cy="462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Distribution</a:t>
            </a:r>
          </a:p>
          <a:p>
            <a:pPr lvl="1"/>
            <a:r>
              <a:rPr lang="en-US" dirty="0"/>
              <a:t>Describes how individuals vary in the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Simple Random Sample (SRS) of Size n</a:t>
            </a:r>
          </a:p>
          <a:p>
            <a:pPr lvl="1"/>
            <a:r>
              <a:rPr lang="en-US" dirty="0" smtClean="0"/>
              <a:t>Consists of n individuals from the population chosen in such a way that every possible combination of n individuals has an equal chance of being the sample actually selected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2667" y="4022469"/>
            <a:ext cx="2896725" cy="2394226"/>
            <a:chOff x="858466" y="1759442"/>
            <a:chExt cx="3471594" cy="2937504"/>
          </a:xfrm>
        </p:grpSpPr>
        <p:sp>
          <p:nvSpPr>
            <p:cNvPr id="5" name="Cloud 4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6559" y="2574603"/>
              <a:ext cx="12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2577" y="4414523"/>
            <a:ext cx="4191459" cy="1818830"/>
            <a:chOff x="3168043" y="2968771"/>
            <a:chExt cx="4191459" cy="1818830"/>
          </a:xfrm>
        </p:grpSpPr>
        <p:cxnSp>
          <p:nvCxnSpPr>
            <p:cNvPr id="8" name="Curved Connector 7"/>
            <p:cNvCxnSpPr>
              <a:endCxn id="10" idx="3"/>
            </p:cNvCxnSpPr>
            <p:nvPr/>
          </p:nvCxnSpPr>
          <p:spPr>
            <a:xfrm>
              <a:off x="3168043" y="2968771"/>
              <a:ext cx="3306871" cy="575639"/>
            </a:xfrm>
            <a:prstGeom prst="curvedConnector2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590325" y="3469019"/>
              <a:ext cx="1769177" cy="1318582"/>
              <a:chOff x="5599222" y="3576204"/>
              <a:chExt cx="1769177" cy="1318582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5599222" y="3576204"/>
                <a:ext cx="1769177" cy="1318582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02564" y="3666859"/>
                <a:ext cx="967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Sample</a:t>
                </a:r>
                <a:endParaRPr lang="en-US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398144" y="5243060"/>
            <a:ext cx="1705772" cy="648546"/>
            <a:chOff x="1759564" y="3114539"/>
            <a:chExt cx="1705772" cy="648546"/>
          </a:xfrm>
        </p:grpSpPr>
        <p:sp>
          <p:nvSpPr>
            <p:cNvPr id="13" name="TextBox 12"/>
            <p:cNvSpPr txBox="1"/>
            <p:nvPr/>
          </p:nvSpPr>
          <p:spPr>
            <a:xfrm>
              <a:off x="1759564" y="3193698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0904" y="3301420"/>
              <a:ext cx="49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μ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90714" y="3114539"/>
              <a:ext cx="374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30576" y="5219582"/>
            <a:ext cx="1462408" cy="923330"/>
            <a:chOff x="5846042" y="3773830"/>
            <a:chExt cx="1462408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6319056" y="423549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34357" y="3928168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69896" y="37738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6042" y="400466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59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a 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small population of test grades given below for 10 </a:t>
            </a:r>
            <a:r>
              <a:rPr lang="en-US" dirty="0" smtClean="0"/>
              <a:t>students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Range </a:t>
            </a:r>
            <a:r>
              <a:rPr lang="en-US" dirty="0"/>
              <a:t>of the population:      </a:t>
            </a:r>
            <a:r>
              <a:rPr lang="en-US" dirty="0" smtClean="0"/>
              <a:t>74 </a:t>
            </a:r>
            <a:r>
              <a:rPr lang="en-US" dirty="0"/>
              <a:t>to </a:t>
            </a:r>
            <a:r>
              <a:rPr lang="en-US" dirty="0" smtClean="0"/>
              <a:t>83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Range </a:t>
            </a:r>
            <a:r>
              <a:rPr lang="en-US" dirty="0"/>
              <a:t>of sample averages:   </a:t>
            </a:r>
            <a:r>
              <a:rPr lang="en-US" dirty="0" smtClean="0"/>
              <a:t>71.25 </a:t>
            </a:r>
            <a:r>
              <a:rPr lang="en-US" dirty="0"/>
              <a:t>to </a:t>
            </a:r>
            <a:r>
              <a:rPr lang="en-US" dirty="0" smtClean="0"/>
              <a:t>79.5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Select 8 random samples from this population </a:t>
            </a:r>
            <a:r>
              <a:rPr lang="en-US" dirty="0" smtClean="0"/>
              <a:t>with sample </a:t>
            </a:r>
            <a:r>
              <a:rPr lang="en-US" dirty="0"/>
              <a:t>size of n = 4 </a:t>
            </a:r>
          </a:p>
          <a:p>
            <a:r>
              <a:rPr lang="en-US" dirty="0"/>
              <a:t>Calculate the average test score of each </a:t>
            </a:r>
            <a:r>
              <a:rPr lang="en-US" dirty="0" smtClean="0"/>
              <a:t>sample</a:t>
            </a:r>
          </a:p>
          <a:p>
            <a:r>
              <a:rPr lang="en-US" b="1" dirty="0" smtClean="0"/>
              <a:t>Construct a Histogram </a:t>
            </a:r>
            <a:r>
              <a:rPr lang="en-US" b="1" dirty="0"/>
              <a:t>of Sample Means</a:t>
            </a:r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5952"/>
              </p:ext>
            </p:extLst>
          </p:nvPr>
        </p:nvGraphicFramePr>
        <p:xfrm>
          <a:off x="1252303" y="272478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5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Differentiate Between Sampling and Population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Distribution</a:t>
            </a:r>
          </a:p>
          <a:p>
            <a:pPr lvl="1"/>
            <a:r>
              <a:rPr lang="en-US" dirty="0"/>
              <a:t>Describes how individuals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vary </a:t>
            </a:r>
            <a:r>
              <a:rPr lang="en-US" dirty="0"/>
              <a:t>in the </a:t>
            </a:r>
            <a:r>
              <a:rPr lang="en-US" dirty="0" smtClean="0"/>
              <a:t>population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Sampling Distribution</a:t>
            </a:r>
          </a:p>
          <a:p>
            <a:pPr lvl="1"/>
            <a:r>
              <a:rPr lang="en-US" dirty="0"/>
              <a:t>The sampling distribution describes how </a:t>
            </a:r>
            <a:r>
              <a:rPr lang="en-US" dirty="0" smtClean="0"/>
              <a:t>a statistic varies in </a:t>
            </a:r>
            <a:r>
              <a:rPr lang="en-US" dirty="0"/>
              <a:t>repeated sampling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891" y="1882522"/>
            <a:ext cx="2606870" cy="2003643"/>
            <a:chOff x="858466" y="1759442"/>
            <a:chExt cx="3471594" cy="2937504"/>
          </a:xfrm>
        </p:grpSpPr>
        <p:sp>
          <p:nvSpPr>
            <p:cNvPr id="5" name="Cloud 4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6559" y="2574603"/>
              <a:ext cx="12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7626" y="2922722"/>
            <a:ext cx="1280889" cy="442367"/>
            <a:chOff x="1759564" y="3114539"/>
            <a:chExt cx="1705772" cy="648546"/>
          </a:xfrm>
        </p:grpSpPr>
        <p:sp>
          <p:nvSpPr>
            <p:cNvPr id="8" name="TextBox 7"/>
            <p:cNvSpPr txBox="1"/>
            <p:nvPr/>
          </p:nvSpPr>
          <p:spPr>
            <a:xfrm>
              <a:off x="1759564" y="3193698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90904" y="3301420"/>
              <a:ext cx="49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μ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0714" y="3114539"/>
              <a:ext cx="374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4697" y="5112170"/>
            <a:ext cx="1519618" cy="1090861"/>
            <a:chOff x="858466" y="1759442"/>
            <a:chExt cx="3471594" cy="2937504"/>
          </a:xfrm>
        </p:grpSpPr>
        <p:sp>
          <p:nvSpPr>
            <p:cNvPr id="12" name="Cloud 11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57782" y="2077328"/>
              <a:ext cx="2649682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95914" y="5112170"/>
            <a:ext cx="1519618" cy="1090861"/>
            <a:chOff x="858466" y="1759442"/>
            <a:chExt cx="3471594" cy="2937504"/>
          </a:xfrm>
        </p:grpSpPr>
        <p:sp>
          <p:nvSpPr>
            <p:cNvPr id="15" name="Cloud 14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7782" y="1956266"/>
              <a:ext cx="2649682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2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3579" y="5112170"/>
            <a:ext cx="1519618" cy="1090861"/>
            <a:chOff x="858466" y="1759442"/>
            <a:chExt cx="3471594" cy="2937504"/>
          </a:xfrm>
        </p:grpSpPr>
        <p:sp>
          <p:nvSpPr>
            <p:cNvPr id="18" name="Cloud 17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57782" y="2077328"/>
              <a:ext cx="2649682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67182" y="5112170"/>
            <a:ext cx="1519618" cy="1090861"/>
            <a:chOff x="858466" y="1759442"/>
            <a:chExt cx="3471594" cy="2937504"/>
          </a:xfrm>
        </p:grpSpPr>
        <p:sp>
          <p:nvSpPr>
            <p:cNvPr id="21" name="Cloud 20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57782" y="2077328"/>
              <a:ext cx="2620070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k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868624" y="495322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1907" y="5431573"/>
            <a:ext cx="1270930" cy="768992"/>
            <a:chOff x="821907" y="5431573"/>
            <a:chExt cx="1270930" cy="768992"/>
          </a:xfrm>
        </p:grpSpPr>
        <p:sp>
          <p:nvSpPr>
            <p:cNvPr id="27" name="TextBox 26"/>
            <p:cNvSpPr txBox="1"/>
            <p:nvPr/>
          </p:nvSpPr>
          <p:spPr>
            <a:xfrm>
              <a:off x="1294921" y="5738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0222" y="5431573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4283" y="5538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1907" y="5508068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8524" y="5447879"/>
            <a:ext cx="1270930" cy="768992"/>
            <a:chOff x="2528524" y="5447879"/>
            <a:chExt cx="1270930" cy="768992"/>
          </a:xfrm>
        </p:grpSpPr>
        <p:sp>
          <p:nvSpPr>
            <p:cNvPr id="35" name="TextBox 34"/>
            <p:cNvSpPr txBox="1"/>
            <p:nvPr/>
          </p:nvSpPr>
          <p:spPr>
            <a:xfrm>
              <a:off x="3001538" y="575520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16839" y="5447879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60900" y="55086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28524" y="5524374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7054" y="5447878"/>
            <a:ext cx="1270930" cy="768992"/>
            <a:chOff x="4217054" y="5447878"/>
            <a:chExt cx="1270930" cy="768992"/>
          </a:xfrm>
        </p:grpSpPr>
        <p:sp>
          <p:nvSpPr>
            <p:cNvPr id="39" name="TextBox 38"/>
            <p:cNvSpPr txBox="1"/>
            <p:nvPr/>
          </p:nvSpPr>
          <p:spPr>
            <a:xfrm>
              <a:off x="4690068" y="575520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05369" y="5447878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9430" y="552399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17054" y="552437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30445" y="5478099"/>
            <a:ext cx="1240328" cy="768992"/>
            <a:chOff x="7330445" y="5478099"/>
            <a:chExt cx="1240328" cy="768992"/>
          </a:xfrm>
        </p:grpSpPr>
        <p:sp>
          <p:nvSpPr>
            <p:cNvPr id="43" name="TextBox 42"/>
            <p:cNvSpPr txBox="1"/>
            <p:nvPr/>
          </p:nvSpPr>
          <p:spPr>
            <a:xfrm>
              <a:off x="7803459" y="578542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18760" y="5478099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32219" y="5554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30445" y="5554594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79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sampling distribution is the distribution of some statistic, such as the mean, calculated for every </a:t>
            </a:r>
            <a:r>
              <a:rPr lang="en-US" dirty="0"/>
              <a:t>possible combination of n </a:t>
            </a:r>
            <a:r>
              <a:rPr lang="en-US" dirty="0" smtClean="0"/>
              <a:t>individuals in a population. </a:t>
            </a:r>
          </a:p>
          <a:p>
            <a:pPr lvl="1"/>
            <a:r>
              <a:rPr lang="en-US" dirty="0" smtClean="0"/>
              <a:t>Population N=10</a:t>
            </a:r>
          </a:p>
          <a:p>
            <a:pPr lvl="1"/>
            <a:r>
              <a:rPr lang="en-US" dirty="0" smtClean="0"/>
              <a:t>Sample size n=4</a:t>
            </a:r>
          </a:p>
          <a:p>
            <a:pPr lvl="1"/>
            <a:r>
              <a:rPr lang="en-US" baseline="-25000" dirty="0" smtClean="0"/>
              <a:t>10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or 210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04525" y="4384922"/>
            <a:ext cx="2048583" cy="1959767"/>
            <a:chOff x="1102225" y="3764347"/>
            <a:chExt cx="2048583" cy="1959767"/>
          </a:xfrm>
        </p:grpSpPr>
        <p:grpSp>
          <p:nvGrpSpPr>
            <p:cNvPr id="5" name="Group 4"/>
            <p:cNvGrpSpPr/>
            <p:nvPr/>
          </p:nvGrpSpPr>
          <p:grpSpPr>
            <a:xfrm>
              <a:off x="1102225" y="3764347"/>
              <a:ext cx="2048583" cy="1959767"/>
              <a:chOff x="858466" y="1759442"/>
              <a:chExt cx="3471594" cy="2937504"/>
            </a:xfrm>
          </p:grpSpPr>
          <p:sp>
            <p:nvSpPr>
              <p:cNvPr id="6" name="Cloud 5"/>
              <p:cNvSpPr/>
              <p:nvPr/>
            </p:nvSpPr>
            <p:spPr>
              <a:xfrm>
                <a:off x="858466" y="1759442"/>
                <a:ext cx="3471594" cy="2937504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06559" y="2574603"/>
                <a:ext cx="127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Population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24098" y="4764163"/>
              <a:ext cx="929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N=10</a:t>
              </a:r>
              <a:endParaRPr lang="en-US" sz="2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60625" y="5113448"/>
            <a:ext cx="2925911" cy="1131055"/>
            <a:chOff x="2460625" y="5113448"/>
            <a:chExt cx="2925911" cy="1131055"/>
          </a:xfrm>
        </p:grpSpPr>
        <p:grpSp>
          <p:nvGrpSpPr>
            <p:cNvPr id="25" name="Group 24"/>
            <p:cNvGrpSpPr/>
            <p:nvPr/>
          </p:nvGrpSpPr>
          <p:grpSpPr>
            <a:xfrm>
              <a:off x="2460625" y="5113448"/>
              <a:ext cx="2925911" cy="1131055"/>
              <a:chOff x="547239" y="1338387"/>
              <a:chExt cx="4958343" cy="1695345"/>
            </a:xfrm>
          </p:grpSpPr>
          <p:cxnSp>
            <p:nvCxnSpPr>
              <p:cNvPr id="26" name="Curved Connector 25"/>
              <p:cNvCxnSpPr>
                <a:endCxn id="27" idx="3"/>
              </p:cNvCxnSpPr>
              <p:nvPr/>
            </p:nvCxnSpPr>
            <p:spPr>
              <a:xfrm>
                <a:off x="547239" y="1338387"/>
                <a:ext cx="4073755" cy="452152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loud 26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485622" y="55435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2578" y="52304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28817" y="3764675"/>
            <a:ext cx="4408846" cy="1090621"/>
            <a:chOff x="1628817" y="3764675"/>
            <a:chExt cx="4408846" cy="1090621"/>
          </a:xfrm>
        </p:grpSpPr>
        <p:grpSp>
          <p:nvGrpSpPr>
            <p:cNvPr id="8" name="Group 7"/>
            <p:cNvGrpSpPr/>
            <p:nvPr/>
          </p:nvGrpSpPr>
          <p:grpSpPr>
            <a:xfrm>
              <a:off x="1628817" y="3975599"/>
              <a:ext cx="4408846" cy="879697"/>
              <a:chOff x="-1965789" y="1715149"/>
              <a:chExt cx="7471371" cy="1318583"/>
            </a:xfrm>
          </p:grpSpPr>
          <p:cxnSp>
            <p:nvCxnSpPr>
              <p:cNvPr id="9" name="Curved Connector 8"/>
              <p:cNvCxnSpPr>
                <a:stCxn id="6" idx="3"/>
                <a:endCxn id="11" idx="3"/>
              </p:cNvCxnSpPr>
              <p:nvPr/>
            </p:nvCxnSpPr>
            <p:spPr>
              <a:xfrm rot="5400000" flipH="1" flipV="1">
                <a:off x="974553" y="-1149802"/>
                <a:ext cx="706100" cy="6586784"/>
              </a:xfrm>
              <a:prstGeom prst="curvedConnector3">
                <a:avLst>
                  <a:gd name="adj1" fmla="val 159204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loud 1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136749" y="41768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23705" y="37646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60625" y="3471074"/>
            <a:ext cx="4785146" cy="1424029"/>
            <a:chOff x="2460625" y="3214514"/>
            <a:chExt cx="4785146" cy="1424029"/>
          </a:xfrm>
        </p:grpSpPr>
        <p:grpSp>
          <p:nvGrpSpPr>
            <p:cNvPr id="37" name="Group 36"/>
            <p:cNvGrpSpPr/>
            <p:nvPr/>
          </p:nvGrpSpPr>
          <p:grpSpPr>
            <a:xfrm>
              <a:off x="2460625" y="3374983"/>
              <a:ext cx="4785146" cy="1263560"/>
              <a:chOff x="-2603480" y="1715149"/>
              <a:chExt cx="8109062" cy="1893957"/>
            </a:xfrm>
          </p:grpSpPr>
          <p:cxnSp>
            <p:nvCxnSpPr>
              <p:cNvPr id="38" name="Curved Connector 37"/>
              <p:cNvCxnSpPr>
                <a:endCxn id="39" idx="3"/>
              </p:cNvCxnSpPr>
              <p:nvPr/>
            </p:nvCxnSpPr>
            <p:spPr>
              <a:xfrm flipV="1">
                <a:off x="-2603480" y="1790539"/>
                <a:ext cx="7224474" cy="1818567"/>
              </a:xfrm>
              <a:prstGeom prst="curvedConnector4">
                <a:avLst>
                  <a:gd name="adj1" fmla="val 43878"/>
                  <a:gd name="adj2" fmla="val 12298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loud 38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344857" y="360042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53633" y="321451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30184" y="3038705"/>
            <a:ext cx="7056616" cy="1636566"/>
            <a:chOff x="1628817" y="2860407"/>
            <a:chExt cx="7056616" cy="1636566"/>
          </a:xfrm>
        </p:grpSpPr>
        <p:grpSp>
          <p:nvGrpSpPr>
            <p:cNvPr id="29" name="Group 28"/>
            <p:cNvGrpSpPr/>
            <p:nvPr/>
          </p:nvGrpSpPr>
          <p:grpSpPr>
            <a:xfrm>
              <a:off x="1628817" y="3324686"/>
              <a:ext cx="7056616" cy="1172287"/>
              <a:chOff x="-6452785" y="1715149"/>
              <a:chExt cx="11958367" cy="1757148"/>
            </a:xfrm>
          </p:grpSpPr>
          <p:cxnSp>
            <p:nvCxnSpPr>
              <p:cNvPr id="30" name="Curved Connector 29"/>
              <p:cNvCxnSpPr>
                <a:stCxn id="6" idx="3"/>
                <a:endCxn id="31" idx="3"/>
              </p:cNvCxnSpPr>
              <p:nvPr/>
            </p:nvCxnSpPr>
            <p:spPr>
              <a:xfrm rot="5400000" flipH="1" flipV="1">
                <a:off x="-1756774" y="-2905471"/>
                <a:ext cx="1681757" cy="11073779"/>
              </a:xfrm>
              <a:prstGeom prst="curvedConnector3">
                <a:avLst>
                  <a:gd name="adj1" fmla="val 12485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loud 3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784519" y="3533703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08284" y="28604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60625" y="4600801"/>
            <a:ext cx="6272615" cy="2003010"/>
            <a:chOff x="2460625" y="4600801"/>
            <a:chExt cx="6272615" cy="2003010"/>
          </a:xfrm>
        </p:grpSpPr>
        <p:grpSp>
          <p:nvGrpSpPr>
            <p:cNvPr id="33" name="Group 32"/>
            <p:cNvGrpSpPr/>
            <p:nvPr/>
          </p:nvGrpSpPr>
          <p:grpSpPr>
            <a:xfrm>
              <a:off x="2460625" y="4855296"/>
              <a:ext cx="6226175" cy="1748515"/>
              <a:chOff x="-5045493" y="412873"/>
              <a:chExt cx="10551075" cy="2620859"/>
            </a:xfrm>
          </p:grpSpPr>
          <p:cxnSp>
            <p:nvCxnSpPr>
              <p:cNvPr id="34" name="Curved Connector 33"/>
              <p:cNvCxnSpPr>
                <a:endCxn id="35" idx="3"/>
              </p:cNvCxnSpPr>
              <p:nvPr/>
            </p:nvCxnSpPr>
            <p:spPr>
              <a:xfrm>
                <a:off x="-5045493" y="412873"/>
                <a:ext cx="9666487" cy="1377667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loud 34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784519" y="5898709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4" name="Rectangle 53"/>
            <p:cNvSpPr/>
            <p:nvPr/>
          </p:nvSpPr>
          <p:spPr>
            <a:xfrm rot="756926">
              <a:off x="6867412" y="460080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63440" y="5266394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78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sampling distribution is the distribution of some statistic, such as the mean, calculated for every possible combination of n individuals in a population. </a:t>
            </a:r>
          </a:p>
          <a:p>
            <a:pPr lvl="1"/>
            <a:r>
              <a:rPr lang="en-US" dirty="0" smtClean="0"/>
              <a:t>Population N=10</a:t>
            </a:r>
          </a:p>
          <a:p>
            <a:pPr lvl="1"/>
            <a:r>
              <a:rPr lang="en-US" dirty="0" smtClean="0"/>
              <a:t>Sample size n=2</a:t>
            </a:r>
          </a:p>
          <a:p>
            <a:pPr lvl="1"/>
            <a:r>
              <a:rPr lang="en-US" baseline="-25000" dirty="0" smtClean="0"/>
              <a:t>10</a:t>
            </a:r>
            <a:r>
              <a:rPr lang="en-US" dirty="0" smtClean="0"/>
              <a:t>C</a:t>
            </a:r>
            <a:r>
              <a:rPr lang="en-US" baseline="-25000" dirty="0"/>
              <a:t>2</a:t>
            </a:r>
            <a:r>
              <a:rPr lang="en-US" dirty="0" smtClean="0"/>
              <a:t> or 45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04525" y="4384922"/>
            <a:ext cx="2048583" cy="1959767"/>
            <a:chOff x="1102225" y="3764347"/>
            <a:chExt cx="2048583" cy="1959767"/>
          </a:xfrm>
        </p:grpSpPr>
        <p:grpSp>
          <p:nvGrpSpPr>
            <p:cNvPr id="5" name="Group 4"/>
            <p:cNvGrpSpPr/>
            <p:nvPr/>
          </p:nvGrpSpPr>
          <p:grpSpPr>
            <a:xfrm>
              <a:off x="1102225" y="3764347"/>
              <a:ext cx="2048583" cy="1959767"/>
              <a:chOff x="858466" y="1759442"/>
              <a:chExt cx="3471594" cy="2937504"/>
            </a:xfrm>
          </p:grpSpPr>
          <p:sp>
            <p:nvSpPr>
              <p:cNvPr id="6" name="Cloud 5"/>
              <p:cNvSpPr/>
              <p:nvPr/>
            </p:nvSpPr>
            <p:spPr>
              <a:xfrm>
                <a:off x="858466" y="1759442"/>
                <a:ext cx="3471594" cy="2937504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06559" y="2574603"/>
                <a:ext cx="127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Population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24098" y="4764163"/>
              <a:ext cx="929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N=10</a:t>
              </a:r>
              <a:endParaRPr lang="en-US" sz="2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60625" y="5113448"/>
            <a:ext cx="2925911" cy="1131055"/>
            <a:chOff x="2460625" y="5113448"/>
            <a:chExt cx="2925911" cy="1131055"/>
          </a:xfrm>
        </p:grpSpPr>
        <p:grpSp>
          <p:nvGrpSpPr>
            <p:cNvPr id="25" name="Group 24"/>
            <p:cNvGrpSpPr/>
            <p:nvPr/>
          </p:nvGrpSpPr>
          <p:grpSpPr>
            <a:xfrm>
              <a:off x="2460625" y="5113448"/>
              <a:ext cx="2925911" cy="1131055"/>
              <a:chOff x="547239" y="1338387"/>
              <a:chExt cx="4958343" cy="1695345"/>
            </a:xfrm>
          </p:grpSpPr>
          <p:cxnSp>
            <p:nvCxnSpPr>
              <p:cNvPr id="26" name="Curved Connector 25"/>
              <p:cNvCxnSpPr>
                <a:endCxn id="27" idx="3"/>
              </p:cNvCxnSpPr>
              <p:nvPr/>
            </p:nvCxnSpPr>
            <p:spPr>
              <a:xfrm>
                <a:off x="547239" y="1338387"/>
                <a:ext cx="4073755" cy="452152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loud 26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485622" y="55435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2578" y="52304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28817" y="3764675"/>
            <a:ext cx="4408846" cy="1090621"/>
            <a:chOff x="1628817" y="3764675"/>
            <a:chExt cx="4408846" cy="1090621"/>
          </a:xfrm>
        </p:grpSpPr>
        <p:grpSp>
          <p:nvGrpSpPr>
            <p:cNvPr id="8" name="Group 7"/>
            <p:cNvGrpSpPr/>
            <p:nvPr/>
          </p:nvGrpSpPr>
          <p:grpSpPr>
            <a:xfrm>
              <a:off x="1628817" y="3975599"/>
              <a:ext cx="4408846" cy="879697"/>
              <a:chOff x="-1965789" y="1715149"/>
              <a:chExt cx="7471371" cy="1318583"/>
            </a:xfrm>
          </p:grpSpPr>
          <p:cxnSp>
            <p:nvCxnSpPr>
              <p:cNvPr id="9" name="Curved Connector 8"/>
              <p:cNvCxnSpPr>
                <a:stCxn id="6" idx="3"/>
                <a:endCxn id="11" idx="3"/>
              </p:cNvCxnSpPr>
              <p:nvPr/>
            </p:nvCxnSpPr>
            <p:spPr>
              <a:xfrm rot="5400000" flipH="1" flipV="1">
                <a:off x="974553" y="-1149802"/>
                <a:ext cx="706100" cy="6586784"/>
              </a:xfrm>
              <a:prstGeom prst="curvedConnector3">
                <a:avLst>
                  <a:gd name="adj1" fmla="val 159204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loud 1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136749" y="41768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23705" y="37646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60625" y="3471074"/>
            <a:ext cx="4785146" cy="1424029"/>
            <a:chOff x="2460625" y="3214514"/>
            <a:chExt cx="4785146" cy="1424029"/>
          </a:xfrm>
        </p:grpSpPr>
        <p:grpSp>
          <p:nvGrpSpPr>
            <p:cNvPr id="37" name="Group 36"/>
            <p:cNvGrpSpPr/>
            <p:nvPr/>
          </p:nvGrpSpPr>
          <p:grpSpPr>
            <a:xfrm>
              <a:off x="2460625" y="3374983"/>
              <a:ext cx="4785146" cy="1263560"/>
              <a:chOff x="-2603480" y="1715149"/>
              <a:chExt cx="8109062" cy="1893957"/>
            </a:xfrm>
          </p:grpSpPr>
          <p:cxnSp>
            <p:nvCxnSpPr>
              <p:cNvPr id="38" name="Curved Connector 37"/>
              <p:cNvCxnSpPr>
                <a:endCxn id="39" idx="3"/>
              </p:cNvCxnSpPr>
              <p:nvPr/>
            </p:nvCxnSpPr>
            <p:spPr>
              <a:xfrm flipV="1">
                <a:off x="-2603480" y="1790539"/>
                <a:ext cx="7224474" cy="1818567"/>
              </a:xfrm>
              <a:prstGeom prst="curvedConnector4">
                <a:avLst>
                  <a:gd name="adj1" fmla="val 43878"/>
                  <a:gd name="adj2" fmla="val 12298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loud 38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344857" y="360042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53633" y="321451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30184" y="3038705"/>
            <a:ext cx="7056616" cy="1636566"/>
            <a:chOff x="1628817" y="2860407"/>
            <a:chExt cx="7056616" cy="1636566"/>
          </a:xfrm>
        </p:grpSpPr>
        <p:grpSp>
          <p:nvGrpSpPr>
            <p:cNvPr id="29" name="Group 28"/>
            <p:cNvGrpSpPr/>
            <p:nvPr/>
          </p:nvGrpSpPr>
          <p:grpSpPr>
            <a:xfrm>
              <a:off x="1628817" y="3324686"/>
              <a:ext cx="7056616" cy="1172287"/>
              <a:chOff x="-6452785" y="1715149"/>
              <a:chExt cx="11958367" cy="1757148"/>
            </a:xfrm>
          </p:grpSpPr>
          <p:cxnSp>
            <p:nvCxnSpPr>
              <p:cNvPr id="30" name="Curved Connector 29"/>
              <p:cNvCxnSpPr>
                <a:stCxn id="6" idx="3"/>
                <a:endCxn id="31" idx="3"/>
              </p:cNvCxnSpPr>
              <p:nvPr/>
            </p:nvCxnSpPr>
            <p:spPr>
              <a:xfrm rot="5400000" flipH="1" flipV="1">
                <a:off x="-1756774" y="-2905471"/>
                <a:ext cx="1681757" cy="11073779"/>
              </a:xfrm>
              <a:prstGeom prst="curvedConnector3">
                <a:avLst>
                  <a:gd name="adj1" fmla="val 12485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loud 3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784519" y="3533703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08284" y="28604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60625" y="4600801"/>
            <a:ext cx="6226175" cy="2003010"/>
            <a:chOff x="2460625" y="4600801"/>
            <a:chExt cx="6226175" cy="2003010"/>
          </a:xfrm>
        </p:grpSpPr>
        <p:grpSp>
          <p:nvGrpSpPr>
            <p:cNvPr id="33" name="Group 32"/>
            <p:cNvGrpSpPr/>
            <p:nvPr/>
          </p:nvGrpSpPr>
          <p:grpSpPr>
            <a:xfrm>
              <a:off x="2460625" y="4855296"/>
              <a:ext cx="6226175" cy="1748515"/>
              <a:chOff x="-5045493" y="412873"/>
              <a:chExt cx="10551075" cy="2620859"/>
            </a:xfrm>
          </p:grpSpPr>
          <p:cxnSp>
            <p:nvCxnSpPr>
              <p:cNvPr id="34" name="Curved Connector 33"/>
              <p:cNvCxnSpPr>
                <a:endCxn id="35" idx="3"/>
              </p:cNvCxnSpPr>
              <p:nvPr/>
            </p:nvCxnSpPr>
            <p:spPr>
              <a:xfrm>
                <a:off x="-5045493" y="412873"/>
                <a:ext cx="9666487" cy="1377667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loud 34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784519" y="5898709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4" name="Rectangle 53"/>
            <p:cNvSpPr/>
            <p:nvPr/>
          </p:nvSpPr>
          <p:spPr>
            <a:xfrm rot="756926">
              <a:off x="6867412" y="460080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63440" y="526639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Possible Samples n=2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2815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Avg</a:t>
            </a:r>
            <a:r>
              <a:rPr lang="en-US" sz="2000" dirty="0" smtClean="0"/>
              <a:t>(74+83)= 78.5</a:t>
            </a:r>
          </a:p>
          <a:p>
            <a:r>
              <a:rPr lang="en-US" sz="2000" dirty="0" err="1" smtClean="0"/>
              <a:t>Avg</a:t>
            </a:r>
            <a:r>
              <a:rPr lang="en-US" sz="2000" dirty="0" smtClean="0"/>
              <a:t>(74+71)= 72.5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(74+77)= 75.5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(74+78)= 76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(74+71)= 72.5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</a:t>
            </a:r>
            <a:r>
              <a:rPr lang="en-US" sz="2000" dirty="0"/>
              <a:t>7</a:t>
            </a:r>
            <a:r>
              <a:rPr lang="en-US" sz="2000" dirty="0" smtClean="0"/>
              <a:t>5</a:t>
            </a:r>
            <a:r>
              <a:rPr lang="en-US" sz="2000" dirty="0"/>
              <a:t>)</a:t>
            </a:r>
            <a:r>
              <a:rPr lang="en-US" sz="2000" dirty="0" smtClean="0"/>
              <a:t>= 74.5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(74+80)= 77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(74+74</a:t>
            </a:r>
            <a:r>
              <a:rPr lang="en-US" sz="2000" dirty="0"/>
              <a:t>)</a:t>
            </a:r>
            <a:r>
              <a:rPr lang="en-US" sz="2000" dirty="0" smtClean="0"/>
              <a:t>= 74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(74+69)= 71.5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(83+71)= 77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(83+77)= 80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(83+78)= 80.5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(83+71)= 77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(83+75</a:t>
            </a:r>
            <a:r>
              <a:rPr lang="en-US" sz="2000" dirty="0"/>
              <a:t>)</a:t>
            </a:r>
            <a:r>
              <a:rPr lang="en-US" sz="2000" dirty="0" smtClean="0"/>
              <a:t>= 79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(83+80)= 81.5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05107" y="1600200"/>
            <a:ext cx="2670137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Avg</a:t>
            </a:r>
            <a:r>
              <a:rPr lang="en-US" sz="2000" dirty="0" smtClean="0"/>
              <a:t>(83+74</a:t>
            </a:r>
            <a:r>
              <a:rPr lang="en-US" sz="2000" dirty="0"/>
              <a:t>)</a:t>
            </a:r>
            <a:r>
              <a:rPr lang="en-US" sz="2000" dirty="0" smtClean="0"/>
              <a:t>= 78.5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(83+69)= 76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(71+77)= 74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(71+78)= 74.5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(71+71)= 71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(71+75)= 73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(71+80)= 75.5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(71+74</a:t>
            </a:r>
            <a:r>
              <a:rPr lang="en-US" sz="2000" dirty="0"/>
              <a:t>)</a:t>
            </a:r>
            <a:r>
              <a:rPr lang="en-US" sz="2000" dirty="0" smtClean="0"/>
              <a:t>= 72.5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(71+69)= 70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(77+78)= 77.5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(77+71)= 74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</a:t>
            </a:r>
            <a:r>
              <a:rPr lang="en-US" sz="2000" dirty="0"/>
              <a:t>7</a:t>
            </a:r>
            <a:r>
              <a:rPr lang="en-US" sz="2000" dirty="0" smtClean="0"/>
              <a:t>5</a:t>
            </a:r>
            <a:r>
              <a:rPr lang="en-US" sz="2000" dirty="0"/>
              <a:t>)</a:t>
            </a:r>
            <a:r>
              <a:rPr lang="en-US" sz="2000" dirty="0" smtClean="0"/>
              <a:t>= 76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(77+80)= 78.5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(77+74</a:t>
            </a:r>
            <a:r>
              <a:rPr lang="en-US" sz="2000" dirty="0"/>
              <a:t>)</a:t>
            </a:r>
            <a:r>
              <a:rPr lang="en-US" sz="2000" dirty="0" smtClean="0"/>
              <a:t>= 75.5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(77+69)= 73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09805" y="1589120"/>
            <a:ext cx="257699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Avg</a:t>
            </a:r>
            <a:r>
              <a:rPr lang="en-US" sz="2000" dirty="0" smtClean="0"/>
              <a:t>(78+71)= 74.5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(78+75)= 76.5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(78+80)= 79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(78+74</a:t>
            </a:r>
            <a:r>
              <a:rPr lang="en-US" sz="2000" dirty="0"/>
              <a:t>)</a:t>
            </a:r>
            <a:r>
              <a:rPr lang="en-US" sz="2000" dirty="0" smtClean="0"/>
              <a:t>= 76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(78+69)= 73.5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(71+75)= 73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(71+80)= 75.5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(71+74</a:t>
            </a:r>
            <a:r>
              <a:rPr lang="en-US" sz="2000" dirty="0"/>
              <a:t>)</a:t>
            </a:r>
            <a:r>
              <a:rPr lang="en-US" sz="2000" dirty="0" smtClean="0"/>
              <a:t>= 72.5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(71+69)= 70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(75+80)= 77.5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(75+74</a:t>
            </a:r>
            <a:r>
              <a:rPr lang="en-US" sz="2000" dirty="0"/>
              <a:t>)</a:t>
            </a:r>
            <a:r>
              <a:rPr lang="en-US" sz="2000" dirty="0" smtClean="0"/>
              <a:t>= 74.5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(75+69)= 72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(80+74</a:t>
            </a:r>
            <a:r>
              <a:rPr lang="en-US" sz="2000" dirty="0"/>
              <a:t>)</a:t>
            </a:r>
            <a:r>
              <a:rPr lang="en-US" sz="2000" dirty="0" smtClean="0"/>
              <a:t>= 77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(80+69)= 74.5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smtClean="0"/>
              <a:t>74+69)= 71.5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31124" y="1627560"/>
            <a:ext cx="239333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56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2756</TotalTime>
  <Words>1221</Words>
  <Application>Microsoft Macintosh PowerPoint</Application>
  <PresentationFormat>On-screen Show (4:3)</PresentationFormat>
  <Paragraphs>223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Sampling Distributions</vt:lpstr>
      <vt:lpstr>Objectives</vt:lpstr>
      <vt:lpstr>Recall</vt:lpstr>
      <vt:lpstr>Recall</vt:lpstr>
      <vt:lpstr>Generate a Sampling Distribution</vt:lpstr>
      <vt:lpstr>Differentiate Between Sampling and Population Distributions</vt:lpstr>
      <vt:lpstr>Sampling Distribution</vt:lpstr>
      <vt:lpstr>Sampling Distribution</vt:lpstr>
      <vt:lpstr>All Possible Samples n=2</vt:lpstr>
      <vt:lpstr>Compare and contrast the Distributions </vt:lpstr>
      <vt:lpstr>Sampling Distribution of the Sample Means</vt:lpstr>
      <vt:lpstr>Questions?</vt:lpstr>
      <vt:lpstr>Student Evaluation (Anonymous)</vt:lpstr>
      <vt:lpstr>References</vt:lpstr>
    </vt:vector>
  </TitlesOfParts>
  <Company>Duquesne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Distributions</dc:title>
  <dc:creator>Lisa Over</dc:creator>
  <cp:lastModifiedBy>Lisa Over</cp:lastModifiedBy>
  <cp:revision>153</cp:revision>
  <cp:lastPrinted>2014-10-08T23:51:26Z</cp:lastPrinted>
  <dcterms:created xsi:type="dcterms:W3CDTF">2014-09-28T23:52:32Z</dcterms:created>
  <dcterms:modified xsi:type="dcterms:W3CDTF">2014-10-08T23:51:36Z</dcterms:modified>
</cp:coreProperties>
</file>