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5"/>
  </p:notesMasterIdLst>
  <p:sldIdLst>
    <p:sldId id="292" r:id="rId2"/>
    <p:sldId id="259" r:id="rId3"/>
    <p:sldId id="267" r:id="rId4"/>
    <p:sldId id="261" r:id="rId5"/>
    <p:sldId id="268" r:id="rId6"/>
    <p:sldId id="280" r:id="rId7"/>
    <p:sldId id="282" r:id="rId8"/>
    <p:sldId id="283" r:id="rId9"/>
    <p:sldId id="284" r:id="rId10"/>
    <p:sldId id="281" r:id="rId11"/>
    <p:sldId id="271" r:id="rId12"/>
    <p:sldId id="290" r:id="rId13"/>
    <p:sldId id="291" r:id="rId14"/>
    <p:sldId id="273" r:id="rId15"/>
    <p:sldId id="274" r:id="rId16"/>
    <p:sldId id="275" r:id="rId17"/>
    <p:sldId id="276" r:id="rId18"/>
    <p:sldId id="277" r:id="rId19"/>
    <p:sldId id="289" r:id="rId20"/>
    <p:sldId id="278" r:id="rId21"/>
    <p:sldId id="287" r:id="rId22"/>
    <p:sldId id="28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4" Type="http://schemas.openxmlformats.org/officeDocument/2006/relationships/slide" Target="../slides/slide5.xml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gif"/><Relationship Id="rId1" Type="http://schemas.openxmlformats.org/officeDocument/2006/relationships/slide" Target="../slides/slide23.xml"/><Relationship Id="rId2" Type="http://schemas.openxmlformats.org/officeDocument/2006/relationships/slide" Target="../slides/slide10.xm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1" Type="http://schemas.openxmlformats.org/officeDocument/2006/relationships/image" Target="../media/image3.png"/><Relationship Id="rId2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12A51-5508-DF4E-A6B3-8F0BA42CDB50}" type="doc">
      <dgm:prSet loTypeId="urn:microsoft.com/office/officeart/2005/8/layout/h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4ED5AE-E4A3-F34D-A920-72948D907E63}">
      <dgm:prSet phldrT="[Text]"/>
      <dgm:spPr/>
      <dgm:t>
        <a:bodyPr/>
        <a:lstStyle/>
        <a:p>
          <a:r>
            <a:rPr lang="en-US" dirty="0" smtClean="0"/>
            <a:t>Data Gathering</a:t>
          </a:r>
          <a:endParaRPr lang="en-US" dirty="0"/>
        </a:p>
      </dgm:t>
    </dgm:pt>
    <dgm:pt modelId="{0F2EFFA0-915E-3442-BD0C-79D2E1D478C8}" type="parTrans" cxnId="{0DC39A57-6588-B94A-8E2C-8310F7205BF8}">
      <dgm:prSet/>
      <dgm:spPr/>
      <dgm:t>
        <a:bodyPr/>
        <a:lstStyle/>
        <a:p>
          <a:endParaRPr lang="en-US"/>
        </a:p>
      </dgm:t>
    </dgm:pt>
    <dgm:pt modelId="{E9A9399A-D329-4248-8D5A-90AF26A509DE}" type="sibTrans" cxnId="{0DC39A57-6588-B94A-8E2C-8310F7205BF8}">
      <dgm:prSet/>
      <dgm:spPr/>
      <dgm:t>
        <a:bodyPr/>
        <a:lstStyle/>
        <a:p>
          <a:endParaRPr lang="en-US"/>
        </a:p>
      </dgm:t>
    </dgm:pt>
    <dgm:pt modelId="{6D91570C-F28C-6847-81F6-739F599AE2F9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sldjump"/>
            </a:rPr>
            <a:t>Classify Data</a:t>
          </a:r>
          <a:endParaRPr lang="en-US" dirty="0"/>
        </a:p>
      </dgm:t>
    </dgm:pt>
    <dgm:pt modelId="{6215A58C-DE24-C649-90E2-3D9AFEAC2C05}" type="parTrans" cxnId="{ABC8512D-6D9A-A84D-B6A4-1654C7E87AA0}">
      <dgm:prSet/>
      <dgm:spPr/>
      <dgm:t>
        <a:bodyPr/>
        <a:lstStyle/>
        <a:p>
          <a:endParaRPr lang="en-US"/>
        </a:p>
      </dgm:t>
    </dgm:pt>
    <dgm:pt modelId="{2C8563E6-1A7B-3743-ACEA-2CCF141FD084}" type="sibTrans" cxnId="{ABC8512D-6D9A-A84D-B6A4-1654C7E87AA0}">
      <dgm:prSet/>
      <dgm:spPr/>
      <dgm:t>
        <a:bodyPr/>
        <a:lstStyle/>
        <a:p>
          <a:endParaRPr lang="en-US"/>
        </a:p>
      </dgm:t>
    </dgm:pt>
    <dgm:pt modelId="{BBA1B191-144C-F442-A055-6C9976E236B1}">
      <dgm:prSet phldrT="[Text]"/>
      <dgm:spPr/>
      <dgm:t>
        <a:bodyPr/>
        <a:lstStyle/>
        <a:p>
          <a:r>
            <a:rPr lang="en-US" dirty="0" smtClean="0"/>
            <a:t>Data Exploration</a:t>
          </a:r>
          <a:endParaRPr lang="en-US" dirty="0"/>
        </a:p>
      </dgm:t>
    </dgm:pt>
    <dgm:pt modelId="{75B14AE4-A4B8-0244-8996-0AF837A55B10}" type="parTrans" cxnId="{8F79CDC0-0DE2-6446-825C-55EE75646B04}">
      <dgm:prSet/>
      <dgm:spPr/>
      <dgm:t>
        <a:bodyPr/>
        <a:lstStyle/>
        <a:p>
          <a:endParaRPr lang="en-US"/>
        </a:p>
      </dgm:t>
    </dgm:pt>
    <dgm:pt modelId="{49B293F2-A3E1-394A-BD8D-9BA6D8EC1BDE}" type="sibTrans" cxnId="{8F79CDC0-0DE2-6446-825C-55EE75646B04}">
      <dgm:prSet/>
      <dgm:spPr/>
      <dgm:t>
        <a:bodyPr/>
        <a:lstStyle/>
        <a:p>
          <a:endParaRPr lang="en-US"/>
        </a:p>
      </dgm:t>
    </dgm:pt>
    <dgm:pt modelId="{EA00453C-ED5D-3B4A-824D-AB786442D7DA}">
      <dgm:prSet phldrT="[Text]"/>
      <dgm:spPr/>
      <dgm:t>
        <a:bodyPr/>
        <a:lstStyle/>
        <a:p>
          <a:r>
            <a:rPr lang="en-US" dirty="0" smtClean="0"/>
            <a:t>Picturing Distributions with Graphs</a:t>
          </a:r>
          <a:endParaRPr lang="en-US" dirty="0"/>
        </a:p>
      </dgm:t>
    </dgm:pt>
    <dgm:pt modelId="{C105BC1D-8441-F141-B83E-0F0E008EBAAB}" type="parTrans" cxnId="{411669C7-E27D-A848-AAF8-8AEE6A5ED439}">
      <dgm:prSet/>
      <dgm:spPr/>
      <dgm:t>
        <a:bodyPr/>
        <a:lstStyle/>
        <a:p>
          <a:endParaRPr lang="en-US"/>
        </a:p>
      </dgm:t>
    </dgm:pt>
    <dgm:pt modelId="{BE4E0632-9E1A-1944-9E3D-8B68A79419B9}" type="sibTrans" cxnId="{411669C7-E27D-A848-AAF8-8AEE6A5ED439}">
      <dgm:prSet/>
      <dgm:spPr/>
      <dgm:t>
        <a:bodyPr/>
        <a:lstStyle/>
        <a:p>
          <a:endParaRPr lang="en-US"/>
        </a:p>
      </dgm:t>
    </dgm:pt>
    <dgm:pt modelId="{57802199-CFDD-DD4C-8809-36AC99B23459}">
      <dgm:prSet phldrT="[Text]"/>
      <dgm:spPr/>
      <dgm:t>
        <a:bodyPr/>
        <a:lstStyle/>
        <a:p>
          <a:r>
            <a:rPr lang="en-US" dirty="0" smtClean="0"/>
            <a:t>Scatterplots and Correlation</a:t>
          </a:r>
          <a:endParaRPr lang="en-US" dirty="0"/>
        </a:p>
      </dgm:t>
    </dgm:pt>
    <dgm:pt modelId="{6AE5E2D5-D6B0-3244-83CB-CD24CEC4D332}" type="parTrans" cxnId="{8D5C922D-D73A-DD45-824C-FF43EE217412}">
      <dgm:prSet/>
      <dgm:spPr/>
      <dgm:t>
        <a:bodyPr/>
        <a:lstStyle/>
        <a:p>
          <a:endParaRPr lang="en-US"/>
        </a:p>
      </dgm:t>
    </dgm:pt>
    <dgm:pt modelId="{41E3F642-519F-C849-B9EC-C5F65629C143}" type="sibTrans" cxnId="{8D5C922D-D73A-DD45-824C-FF43EE217412}">
      <dgm:prSet/>
      <dgm:spPr/>
      <dgm:t>
        <a:bodyPr/>
        <a:lstStyle/>
        <a:p>
          <a:endParaRPr lang="en-US"/>
        </a:p>
      </dgm:t>
    </dgm:pt>
    <dgm:pt modelId="{353BB932-3AB8-9B42-AECE-E52B538705F0}">
      <dgm:prSet phldrT="[Text]"/>
      <dgm:spPr/>
      <dgm:t>
        <a:bodyPr/>
        <a:lstStyle/>
        <a:p>
          <a:r>
            <a:rPr lang="en-US" dirty="0" smtClean="0"/>
            <a:t>Probability and Distributions</a:t>
          </a:r>
          <a:endParaRPr lang="en-US" dirty="0"/>
        </a:p>
      </dgm:t>
    </dgm:pt>
    <dgm:pt modelId="{033B9CAB-8256-E24F-8F2A-3E9490065F83}" type="parTrans" cxnId="{CD21ACB8-5FB8-A84F-B40A-9DACD6DF28B3}">
      <dgm:prSet/>
      <dgm:spPr/>
      <dgm:t>
        <a:bodyPr/>
        <a:lstStyle/>
        <a:p>
          <a:endParaRPr lang="en-US"/>
        </a:p>
      </dgm:t>
    </dgm:pt>
    <dgm:pt modelId="{6B29CDB0-C73A-F646-8934-3A86644FDCFA}" type="sibTrans" cxnId="{CD21ACB8-5FB8-A84F-B40A-9DACD6DF28B3}">
      <dgm:prSet/>
      <dgm:spPr/>
      <dgm:t>
        <a:bodyPr/>
        <a:lstStyle/>
        <a:p>
          <a:endParaRPr lang="en-US"/>
        </a:p>
      </dgm:t>
    </dgm:pt>
    <dgm:pt modelId="{6608889A-FB1C-0A4D-A7DE-30C2580D966D}">
      <dgm:prSet phldrT="[Text]"/>
      <dgm:spPr/>
      <dgm:t>
        <a:bodyPr/>
        <a:lstStyle/>
        <a:p>
          <a:r>
            <a:rPr lang="en-US" dirty="0" smtClean="0"/>
            <a:t>Introducing Probability</a:t>
          </a:r>
          <a:endParaRPr lang="en-US" dirty="0"/>
        </a:p>
      </dgm:t>
    </dgm:pt>
    <dgm:pt modelId="{3EDE0589-DFA0-0A48-A4AC-C9C420718451}" type="parTrans" cxnId="{B34F3F25-0D96-5047-BBE7-5C29241F9893}">
      <dgm:prSet/>
      <dgm:spPr/>
      <dgm:t>
        <a:bodyPr/>
        <a:lstStyle/>
        <a:p>
          <a:endParaRPr lang="en-US"/>
        </a:p>
      </dgm:t>
    </dgm:pt>
    <dgm:pt modelId="{DA25012D-EA65-4345-ABC2-4E9849729C47}" type="sibTrans" cxnId="{B34F3F25-0D96-5047-BBE7-5C29241F9893}">
      <dgm:prSet/>
      <dgm:spPr/>
      <dgm:t>
        <a:bodyPr/>
        <a:lstStyle/>
        <a:p>
          <a:endParaRPr lang="en-US"/>
        </a:p>
      </dgm:t>
    </dgm:pt>
    <dgm:pt modelId="{99FCD890-CAFF-E340-AFE6-56A785E0AF54}">
      <dgm:prSet phldrT="[Text]"/>
      <dgm:spPr/>
      <dgm:t>
        <a:bodyPr/>
        <a:lstStyle/>
        <a:p>
          <a:r>
            <a:rPr lang="en-US" dirty="0" smtClean="0"/>
            <a:t>Sampling Distributions</a:t>
          </a:r>
          <a:endParaRPr lang="en-US" dirty="0"/>
        </a:p>
      </dgm:t>
    </dgm:pt>
    <dgm:pt modelId="{5A191541-C056-3E4C-8E82-7D81B96454F5}" type="parTrans" cxnId="{D5A76795-F5A5-6F45-A53B-21C5D72EBD41}">
      <dgm:prSet/>
      <dgm:spPr/>
      <dgm:t>
        <a:bodyPr/>
        <a:lstStyle/>
        <a:p>
          <a:endParaRPr lang="en-US"/>
        </a:p>
      </dgm:t>
    </dgm:pt>
    <dgm:pt modelId="{19C498EF-2924-FB40-810A-E43A450FD555}" type="sibTrans" cxnId="{D5A76795-F5A5-6F45-A53B-21C5D72EBD41}">
      <dgm:prSet/>
      <dgm:spPr/>
      <dgm:t>
        <a:bodyPr/>
        <a:lstStyle/>
        <a:p>
          <a:endParaRPr lang="en-US"/>
        </a:p>
      </dgm:t>
    </dgm:pt>
    <dgm:pt modelId="{D009F37C-1A66-D045-9717-63EFAA5DE88F}">
      <dgm:prSet phldrT="[Text]"/>
      <dgm:spPr/>
      <dgm:t>
        <a:bodyPr/>
        <a:lstStyle/>
        <a:p>
          <a:r>
            <a:rPr lang="en-US" dirty="0" smtClean="0"/>
            <a:t>Inferences about a Population Mean</a:t>
          </a:r>
          <a:endParaRPr lang="en-US" dirty="0"/>
        </a:p>
      </dgm:t>
    </dgm:pt>
    <dgm:pt modelId="{36A3B4D2-9941-2646-8EEA-ED19B0B24348}" type="parTrans" cxnId="{D233A32C-8D7F-664A-BDEB-3B272A175F82}">
      <dgm:prSet/>
      <dgm:spPr/>
      <dgm:t>
        <a:bodyPr/>
        <a:lstStyle/>
        <a:p>
          <a:endParaRPr lang="en-US"/>
        </a:p>
      </dgm:t>
    </dgm:pt>
    <dgm:pt modelId="{282BB54A-1238-C84B-800C-0B0132F9CB44}" type="sibTrans" cxnId="{D233A32C-8D7F-664A-BDEB-3B272A175F82}">
      <dgm:prSet/>
      <dgm:spPr/>
      <dgm:t>
        <a:bodyPr/>
        <a:lstStyle/>
        <a:p>
          <a:endParaRPr lang="en-US"/>
        </a:p>
      </dgm:t>
    </dgm:pt>
    <dgm:pt modelId="{06045DF2-3511-844B-8A17-B001006D88EF}">
      <dgm:prSet phldrT="[Text]"/>
      <dgm:spPr/>
      <dgm:t>
        <a:bodyPr/>
        <a:lstStyle/>
        <a:p>
          <a:r>
            <a:rPr lang="en-US" dirty="0" smtClean="0"/>
            <a:t>Inference</a:t>
          </a:r>
          <a:endParaRPr lang="en-US" dirty="0"/>
        </a:p>
      </dgm:t>
    </dgm:pt>
    <dgm:pt modelId="{91425087-035C-B14C-9EFC-CC886FF97B32}" type="sibTrans" cxnId="{3264C734-E557-6F4A-A444-9676C69F2D6C}">
      <dgm:prSet/>
      <dgm:spPr/>
      <dgm:t>
        <a:bodyPr/>
        <a:lstStyle/>
        <a:p>
          <a:endParaRPr lang="en-US"/>
        </a:p>
      </dgm:t>
    </dgm:pt>
    <dgm:pt modelId="{EDEA7C74-7C0F-7E44-80DF-78C7C241D4A8}" type="parTrans" cxnId="{3264C734-E557-6F4A-A444-9676C69F2D6C}">
      <dgm:prSet/>
      <dgm:spPr/>
      <dgm:t>
        <a:bodyPr/>
        <a:lstStyle/>
        <a:p>
          <a:endParaRPr lang="en-US"/>
        </a:p>
      </dgm:t>
    </dgm:pt>
    <dgm:pt modelId="{8FF77AFC-598B-8846-A78C-10B050ADCE96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 action="ppaction://hlinksldjump"/>
            </a:rPr>
            <a:t>Sampling</a:t>
          </a:r>
          <a:endParaRPr lang="en-US" dirty="0"/>
        </a:p>
      </dgm:t>
    </dgm:pt>
    <dgm:pt modelId="{777F4B95-81F2-4F48-936B-9E98A225B0FD}" type="parTrans" cxnId="{3FB705E1-1608-B942-BDDE-838BB2351B05}">
      <dgm:prSet/>
      <dgm:spPr/>
      <dgm:t>
        <a:bodyPr/>
        <a:lstStyle/>
        <a:p>
          <a:endParaRPr lang="en-US"/>
        </a:p>
      </dgm:t>
    </dgm:pt>
    <dgm:pt modelId="{523E6461-5D4F-C447-9B44-C1E5C46F6C42}" type="sibTrans" cxnId="{3FB705E1-1608-B942-BDDE-838BB2351B05}">
      <dgm:prSet/>
      <dgm:spPr/>
      <dgm:t>
        <a:bodyPr/>
        <a:lstStyle/>
        <a:p>
          <a:endParaRPr lang="en-US"/>
        </a:p>
      </dgm:t>
    </dgm:pt>
    <dgm:pt modelId="{C25BFB70-C35E-FF4F-A5C5-FC55AEE073F2}">
      <dgm:prSet phldrT="[Text]"/>
      <dgm:spPr/>
      <dgm:t>
        <a:bodyPr/>
        <a:lstStyle/>
        <a:p>
          <a:r>
            <a:rPr lang="en-US" dirty="0" smtClean="0"/>
            <a:t>Describing Distributions with Numbers</a:t>
          </a:r>
          <a:endParaRPr lang="en-US" dirty="0"/>
        </a:p>
      </dgm:t>
    </dgm:pt>
    <dgm:pt modelId="{2585376D-B8BC-D445-B99B-58F7BA280E0D}" type="parTrans" cxnId="{4E7514A6-A47F-B441-9EAD-9CBE9CBE6F2A}">
      <dgm:prSet/>
      <dgm:spPr/>
      <dgm:t>
        <a:bodyPr/>
        <a:lstStyle/>
        <a:p>
          <a:endParaRPr lang="en-US"/>
        </a:p>
      </dgm:t>
    </dgm:pt>
    <dgm:pt modelId="{002250BE-B0BE-EA4F-8952-D8C8728597BF}" type="sibTrans" cxnId="{4E7514A6-A47F-B441-9EAD-9CBE9CBE6F2A}">
      <dgm:prSet/>
      <dgm:spPr/>
      <dgm:t>
        <a:bodyPr/>
        <a:lstStyle/>
        <a:p>
          <a:endParaRPr lang="en-US"/>
        </a:p>
      </dgm:t>
    </dgm:pt>
    <dgm:pt modelId="{CBD4DF4F-6B31-6C45-AE97-AE34D12B63A0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 action="ppaction://hlinksldjump"/>
            </a:rPr>
            <a:t>Experiments</a:t>
          </a:r>
          <a:endParaRPr lang="en-US" dirty="0"/>
        </a:p>
      </dgm:t>
    </dgm:pt>
    <dgm:pt modelId="{D79C1E26-9F2F-8D47-9E00-94DE9C25F3C0}" type="parTrans" cxnId="{349BD5A1-FC28-AE49-97C2-F01D1715AE58}">
      <dgm:prSet/>
      <dgm:spPr/>
      <dgm:t>
        <a:bodyPr/>
        <a:lstStyle/>
        <a:p>
          <a:endParaRPr lang="en-US"/>
        </a:p>
      </dgm:t>
    </dgm:pt>
    <dgm:pt modelId="{55B3592D-CC35-424B-BF97-6B1CEB3FADB8}" type="sibTrans" cxnId="{349BD5A1-FC28-AE49-97C2-F01D1715AE58}">
      <dgm:prSet/>
      <dgm:spPr/>
      <dgm:t>
        <a:bodyPr/>
        <a:lstStyle/>
        <a:p>
          <a:endParaRPr lang="en-US"/>
        </a:p>
      </dgm:t>
    </dgm:pt>
    <dgm:pt modelId="{A78A6CDC-C031-4F42-A3F2-9AFBBB9E2843}">
      <dgm:prSet phldrT="[Text]"/>
      <dgm:spPr/>
      <dgm:t>
        <a:bodyPr/>
        <a:lstStyle/>
        <a:p>
          <a:r>
            <a:rPr lang="en-US" dirty="0" smtClean="0"/>
            <a:t>Binomial Distributions</a:t>
          </a:r>
          <a:endParaRPr lang="en-US" dirty="0"/>
        </a:p>
      </dgm:t>
    </dgm:pt>
    <dgm:pt modelId="{B9D5A31D-C682-1942-BC72-B0329B0F7E51}" type="parTrans" cxnId="{C42FA95F-B889-8146-B996-362EE8355ACB}">
      <dgm:prSet/>
      <dgm:spPr/>
      <dgm:t>
        <a:bodyPr/>
        <a:lstStyle/>
        <a:p>
          <a:endParaRPr lang="en-US"/>
        </a:p>
      </dgm:t>
    </dgm:pt>
    <dgm:pt modelId="{AB293ACE-B8B1-0D4B-869C-C91F0BF4533C}" type="sibTrans" cxnId="{C42FA95F-B889-8146-B996-362EE8355ACB}">
      <dgm:prSet/>
      <dgm:spPr/>
      <dgm:t>
        <a:bodyPr/>
        <a:lstStyle/>
        <a:p>
          <a:endParaRPr lang="en-US"/>
        </a:p>
      </dgm:t>
    </dgm:pt>
    <dgm:pt modelId="{EF17E38C-66E7-E449-BD9A-C3858D8AC962}">
      <dgm:prSet phldrT="[Text]"/>
      <dgm:spPr/>
      <dgm:t>
        <a:bodyPr/>
        <a:lstStyle/>
        <a:p>
          <a:r>
            <a:rPr lang="en-US" dirty="0" smtClean="0"/>
            <a:t>General Rules of Probability</a:t>
          </a:r>
          <a:endParaRPr lang="en-US" dirty="0"/>
        </a:p>
      </dgm:t>
    </dgm:pt>
    <dgm:pt modelId="{D4E0E493-321F-9049-8F93-7BBFBD75C5FD}" type="parTrans" cxnId="{FC7A8172-6990-7B49-9299-8B82705B60B9}">
      <dgm:prSet/>
      <dgm:spPr/>
      <dgm:t>
        <a:bodyPr/>
        <a:lstStyle/>
        <a:p>
          <a:endParaRPr lang="en-US"/>
        </a:p>
      </dgm:t>
    </dgm:pt>
    <dgm:pt modelId="{A3FA9B5F-3DE0-AB4B-A7C6-715212C8BA07}" type="sibTrans" cxnId="{FC7A8172-6990-7B49-9299-8B82705B60B9}">
      <dgm:prSet/>
      <dgm:spPr/>
      <dgm:t>
        <a:bodyPr/>
        <a:lstStyle/>
        <a:p>
          <a:endParaRPr lang="en-US"/>
        </a:p>
      </dgm:t>
    </dgm:pt>
    <dgm:pt modelId="{B72A920A-C7BE-5240-AC38-20CF473385A2}">
      <dgm:prSet phldrT="[Text]"/>
      <dgm:spPr/>
      <dgm:t>
        <a:bodyPr/>
        <a:lstStyle/>
        <a:p>
          <a:r>
            <a:rPr lang="en-US" dirty="0" smtClean="0"/>
            <a:t>Inferences about a Population Proportion</a:t>
          </a:r>
          <a:endParaRPr lang="en-US" dirty="0"/>
        </a:p>
      </dgm:t>
    </dgm:pt>
    <dgm:pt modelId="{C0922298-C94E-1C4E-968B-62C07190A050}" type="parTrans" cxnId="{9E11C765-1CEC-C246-86F5-DE589D1F5279}">
      <dgm:prSet/>
      <dgm:spPr/>
      <dgm:t>
        <a:bodyPr/>
        <a:lstStyle/>
        <a:p>
          <a:endParaRPr lang="en-US"/>
        </a:p>
      </dgm:t>
    </dgm:pt>
    <dgm:pt modelId="{89BABA8F-6A48-BF40-B622-F0D63F58049E}" type="sibTrans" cxnId="{9E11C765-1CEC-C246-86F5-DE589D1F5279}">
      <dgm:prSet/>
      <dgm:spPr/>
      <dgm:t>
        <a:bodyPr/>
        <a:lstStyle/>
        <a:p>
          <a:endParaRPr lang="en-US"/>
        </a:p>
      </dgm:t>
    </dgm:pt>
    <dgm:pt modelId="{09F3B79D-5037-8244-8C4C-89E2CEB41A9A}">
      <dgm:prSet phldrT="[Text]"/>
      <dgm:spPr/>
      <dgm:t>
        <a:bodyPr/>
        <a:lstStyle/>
        <a:p>
          <a:r>
            <a:rPr lang="en-US" dirty="0" smtClean="0"/>
            <a:t>Confidence Intervals</a:t>
          </a:r>
          <a:endParaRPr lang="en-US" dirty="0"/>
        </a:p>
      </dgm:t>
    </dgm:pt>
    <dgm:pt modelId="{EB0CFA3C-E010-714B-A2C0-D9E71CC731C8}" type="parTrans" cxnId="{AF613019-98E2-EB47-B42F-A98047B4F9FC}">
      <dgm:prSet/>
      <dgm:spPr/>
      <dgm:t>
        <a:bodyPr/>
        <a:lstStyle/>
        <a:p>
          <a:endParaRPr lang="en-US"/>
        </a:p>
      </dgm:t>
    </dgm:pt>
    <dgm:pt modelId="{A4E39625-AD71-A04C-B39F-E3C022DAB094}" type="sibTrans" cxnId="{AF613019-98E2-EB47-B42F-A98047B4F9FC}">
      <dgm:prSet/>
      <dgm:spPr/>
      <dgm:t>
        <a:bodyPr/>
        <a:lstStyle/>
        <a:p>
          <a:endParaRPr lang="en-US"/>
        </a:p>
      </dgm:t>
    </dgm:pt>
    <dgm:pt modelId="{D5AAD010-13E8-C54C-82EF-2142C8A05B13}">
      <dgm:prSet phldrT="[Text]"/>
      <dgm:spPr/>
      <dgm:t>
        <a:bodyPr/>
        <a:lstStyle/>
        <a:p>
          <a:r>
            <a:rPr lang="en-US" dirty="0" smtClean="0"/>
            <a:t>Hypothesis Testing</a:t>
          </a:r>
          <a:endParaRPr lang="en-US" dirty="0"/>
        </a:p>
      </dgm:t>
    </dgm:pt>
    <dgm:pt modelId="{97B20CC1-F227-6D44-9BA1-9DE9523FA089}" type="parTrans" cxnId="{B15A471C-5176-0449-A7A0-EB85E3724A37}">
      <dgm:prSet/>
      <dgm:spPr/>
      <dgm:t>
        <a:bodyPr/>
        <a:lstStyle/>
        <a:p>
          <a:endParaRPr lang="en-US"/>
        </a:p>
      </dgm:t>
    </dgm:pt>
    <dgm:pt modelId="{3F808371-C257-E649-A9A7-B2BED46DCBBB}" type="sibTrans" cxnId="{B15A471C-5176-0449-A7A0-EB85E3724A37}">
      <dgm:prSet/>
      <dgm:spPr/>
      <dgm:t>
        <a:bodyPr/>
        <a:lstStyle/>
        <a:p>
          <a:endParaRPr lang="en-US"/>
        </a:p>
      </dgm:t>
    </dgm:pt>
    <dgm:pt modelId="{E41AAF12-CB64-5A47-84A7-B6D0129BFF85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4" action="ppaction://hlinksldjump"/>
            </a:rPr>
            <a:t>Goals of Statistics</a:t>
          </a:r>
          <a:endParaRPr lang="en-US" dirty="0"/>
        </a:p>
      </dgm:t>
    </dgm:pt>
    <dgm:pt modelId="{06F185DC-A563-9B43-A4DB-1FF2955DA41F}" type="parTrans" cxnId="{A993231E-1B45-3546-A0F4-035408555CE7}">
      <dgm:prSet/>
      <dgm:spPr/>
      <dgm:t>
        <a:bodyPr/>
        <a:lstStyle/>
        <a:p>
          <a:endParaRPr lang="en-US"/>
        </a:p>
      </dgm:t>
    </dgm:pt>
    <dgm:pt modelId="{2497CB26-FEFD-9C48-91C5-58F9883289C4}" type="sibTrans" cxnId="{A993231E-1B45-3546-A0F4-035408555CE7}">
      <dgm:prSet/>
      <dgm:spPr/>
      <dgm:t>
        <a:bodyPr/>
        <a:lstStyle/>
        <a:p>
          <a:endParaRPr lang="en-US"/>
        </a:p>
      </dgm:t>
    </dgm:pt>
    <dgm:pt modelId="{B19833DA-DED2-914E-845A-38A10DA743EE}">
      <dgm:prSet phldrT="[Text]"/>
      <dgm:spPr/>
      <dgm:t>
        <a:bodyPr/>
        <a:lstStyle/>
        <a:p>
          <a:r>
            <a:rPr lang="en-US" dirty="0" smtClean="0"/>
            <a:t>Regression</a:t>
          </a:r>
          <a:endParaRPr lang="en-US" dirty="0"/>
        </a:p>
      </dgm:t>
    </dgm:pt>
    <dgm:pt modelId="{A8A7819F-B331-AF4C-82EF-08842568CE35}" type="parTrans" cxnId="{C6077F8D-0CFE-7643-8A00-AC5886E0E145}">
      <dgm:prSet/>
      <dgm:spPr/>
      <dgm:t>
        <a:bodyPr/>
        <a:lstStyle/>
        <a:p>
          <a:endParaRPr lang="en-US"/>
        </a:p>
      </dgm:t>
    </dgm:pt>
    <dgm:pt modelId="{B5CD1A7C-25A7-4C4C-AC4D-EF6D02C01284}" type="sibTrans" cxnId="{C6077F8D-0CFE-7643-8A00-AC5886E0E145}">
      <dgm:prSet/>
      <dgm:spPr/>
      <dgm:t>
        <a:bodyPr/>
        <a:lstStyle/>
        <a:p>
          <a:endParaRPr lang="en-US"/>
        </a:p>
      </dgm:t>
    </dgm:pt>
    <dgm:pt modelId="{E5796A4E-41CF-2A4B-B1E7-B065822C7E14}">
      <dgm:prSet phldrT="[Text]"/>
      <dgm:spPr/>
      <dgm:t>
        <a:bodyPr/>
        <a:lstStyle/>
        <a:p>
          <a:r>
            <a:rPr lang="en-US" dirty="0" smtClean="0"/>
            <a:t>Normal Distributions</a:t>
          </a:r>
          <a:endParaRPr lang="en-US" dirty="0"/>
        </a:p>
      </dgm:t>
    </dgm:pt>
    <dgm:pt modelId="{5B8F9181-26D6-A140-9780-005DC5B63E79}" type="parTrans" cxnId="{652D5CCC-8600-4348-A000-5D88C7766B77}">
      <dgm:prSet/>
      <dgm:spPr/>
      <dgm:t>
        <a:bodyPr/>
        <a:lstStyle/>
        <a:p>
          <a:endParaRPr lang="en-US"/>
        </a:p>
      </dgm:t>
    </dgm:pt>
    <dgm:pt modelId="{EA8FF91F-92C4-4F43-8EE0-2CF6572BA977}" type="sibTrans" cxnId="{652D5CCC-8600-4348-A000-5D88C7766B77}">
      <dgm:prSet/>
      <dgm:spPr/>
      <dgm:t>
        <a:bodyPr/>
        <a:lstStyle/>
        <a:p>
          <a:endParaRPr lang="en-US"/>
        </a:p>
      </dgm:t>
    </dgm:pt>
    <dgm:pt modelId="{ACEE83C9-3BFA-4246-9873-6DD4233B789B}" type="pres">
      <dgm:prSet presAssocID="{70A12A51-5508-DF4E-A6B3-8F0BA42CDB50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6E7F88B-426C-D444-8F45-157218960943}" type="pres">
      <dgm:prSet presAssocID="{664ED5AE-E4A3-F34D-A920-72948D907E63}" presName="compositeNode" presStyleCnt="0">
        <dgm:presLayoutVars>
          <dgm:bulletEnabled val="1"/>
        </dgm:presLayoutVars>
      </dgm:prSet>
      <dgm:spPr/>
    </dgm:pt>
    <dgm:pt modelId="{6D682E73-C1FE-CD45-BCE4-A8294A4873B7}" type="pres">
      <dgm:prSet presAssocID="{664ED5AE-E4A3-F34D-A920-72948D907E63}" presName="image" presStyleLbl="fgImgPlac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en-US"/>
        </a:p>
      </dgm:t>
    </dgm:pt>
    <dgm:pt modelId="{6C58BC23-5FE9-F545-990B-02EB8F0EBAAB}" type="pres">
      <dgm:prSet presAssocID="{664ED5AE-E4A3-F34D-A920-72948D907E63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F2EC9-C086-4448-89BB-0FA46AA4871F}" type="pres">
      <dgm:prSet presAssocID="{664ED5AE-E4A3-F34D-A920-72948D907E63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0A85B-759E-6F46-A915-F91A2FB29039}" type="pres">
      <dgm:prSet presAssocID="{E9A9399A-D329-4248-8D5A-90AF26A509DE}" presName="sibTrans" presStyleCnt="0"/>
      <dgm:spPr/>
    </dgm:pt>
    <dgm:pt modelId="{30DEF5E4-9BAA-B444-8E2A-8DFE6AA51BFF}" type="pres">
      <dgm:prSet presAssocID="{BBA1B191-144C-F442-A055-6C9976E236B1}" presName="compositeNode" presStyleCnt="0">
        <dgm:presLayoutVars>
          <dgm:bulletEnabled val="1"/>
        </dgm:presLayoutVars>
      </dgm:prSet>
      <dgm:spPr/>
    </dgm:pt>
    <dgm:pt modelId="{34043CD8-2BE3-D44A-85E6-E306183CED41}" type="pres">
      <dgm:prSet presAssocID="{BBA1B191-144C-F442-A055-6C9976E236B1}" presName="image" presStyleLbl="fgImgPlace1" presStyleIdx="1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E2D3CCEB-8D31-0648-9962-01FD021A4D12}" type="pres">
      <dgm:prSet presAssocID="{BBA1B191-144C-F442-A055-6C9976E236B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9132E-F355-9B43-9D84-539F5E3F0D32}" type="pres">
      <dgm:prSet presAssocID="{BBA1B191-144C-F442-A055-6C9976E236B1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79628-D31A-384E-847D-299B9ADD18CB}" type="pres">
      <dgm:prSet presAssocID="{49B293F2-A3E1-394A-BD8D-9BA6D8EC1BDE}" presName="sibTrans" presStyleCnt="0"/>
      <dgm:spPr/>
    </dgm:pt>
    <dgm:pt modelId="{4F485347-3CF5-AB46-AA6A-D1DB4053A40D}" type="pres">
      <dgm:prSet presAssocID="{353BB932-3AB8-9B42-AECE-E52B538705F0}" presName="compositeNode" presStyleCnt="0">
        <dgm:presLayoutVars>
          <dgm:bulletEnabled val="1"/>
        </dgm:presLayoutVars>
      </dgm:prSet>
      <dgm:spPr/>
    </dgm:pt>
    <dgm:pt modelId="{DD09F2D4-D3CD-1349-BF03-216EE5C96DBB}" type="pres">
      <dgm:prSet presAssocID="{353BB932-3AB8-9B42-AECE-E52B538705F0}" presName="image" presStyleLbl="fgImgPlac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CABD910-1A21-7641-8C00-EB9A2C66FF5C}" type="pres">
      <dgm:prSet presAssocID="{353BB932-3AB8-9B42-AECE-E52B538705F0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74F94-2D98-B44B-ACF6-EB13A38926D9}" type="pres">
      <dgm:prSet presAssocID="{353BB932-3AB8-9B42-AECE-E52B538705F0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758DB-C589-8E49-811F-09653162E638}" type="pres">
      <dgm:prSet presAssocID="{6B29CDB0-C73A-F646-8934-3A86644FDCFA}" presName="sibTrans" presStyleCnt="0"/>
      <dgm:spPr/>
    </dgm:pt>
    <dgm:pt modelId="{5E47CDBF-14F2-D841-9BD6-6A81792621A4}" type="pres">
      <dgm:prSet presAssocID="{06045DF2-3511-844B-8A17-B001006D88EF}" presName="compositeNode" presStyleCnt="0">
        <dgm:presLayoutVars>
          <dgm:bulletEnabled val="1"/>
        </dgm:presLayoutVars>
      </dgm:prSet>
      <dgm:spPr/>
    </dgm:pt>
    <dgm:pt modelId="{92EFACCA-5E25-B048-B373-7DD7D518F855}" type="pres">
      <dgm:prSet presAssocID="{06045DF2-3511-844B-8A17-B001006D88EF}" presName="image" presStyleLbl="fgImgPlac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en-US"/>
        </a:p>
      </dgm:t>
    </dgm:pt>
    <dgm:pt modelId="{364E1452-45E4-AA41-B4CF-F0A013612898}" type="pres">
      <dgm:prSet presAssocID="{06045DF2-3511-844B-8A17-B001006D88EF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35E75-836F-454B-918F-AEEDCA0595A9}" type="pres">
      <dgm:prSet presAssocID="{06045DF2-3511-844B-8A17-B001006D88EF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2D5CCC-8600-4348-A000-5D88C7766B77}" srcId="{353BB932-3AB8-9B42-AECE-E52B538705F0}" destId="{E5796A4E-41CF-2A4B-B1E7-B065822C7E14}" srcOrd="2" destOrd="0" parTransId="{5B8F9181-26D6-A140-9780-005DC5B63E79}" sibTransId="{EA8FF91F-92C4-4F43-8EE0-2CF6572BA977}"/>
    <dgm:cxn modelId="{D233A32C-8D7F-664A-BDEB-3B272A175F82}" srcId="{06045DF2-3511-844B-8A17-B001006D88EF}" destId="{D009F37C-1A66-D045-9717-63EFAA5DE88F}" srcOrd="2" destOrd="0" parTransId="{36A3B4D2-9941-2646-8EEA-ED19B0B24348}" sibTransId="{282BB54A-1238-C84B-800C-0B0132F9CB44}"/>
    <dgm:cxn modelId="{038E9210-ABB1-1E44-B30D-85AA214222C6}" type="presOf" srcId="{99FCD890-CAFF-E340-AFE6-56A785E0AF54}" destId="{DCABD910-1A21-7641-8C00-EB9A2C66FF5C}" srcOrd="0" destOrd="3" presId="urn:microsoft.com/office/officeart/2005/8/layout/hList2"/>
    <dgm:cxn modelId="{4E7514A6-A47F-B441-9EAD-9CBE9CBE6F2A}" srcId="{BBA1B191-144C-F442-A055-6C9976E236B1}" destId="{C25BFB70-C35E-FF4F-A5C5-FC55AEE073F2}" srcOrd="1" destOrd="0" parTransId="{2585376D-B8BC-D445-B99B-58F7BA280E0D}" sibTransId="{002250BE-B0BE-EA4F-8952-D8C8728597BF}"/>
    <dgm:cxn modelId="{8D5C922D-D73A-DD45-824C-FF43EE217412}" srcId="{BBA1B191-144C-F442-A055-6C9976E236B1}" destId="{57802199-CFDD-DD4C-8809-36AC99B23459}" srcOrd="2" destOrd="0" parTransId="{6AE5E2D5-D6B0-3244-83CB-CD24CEC4D332}" sibTransId="{41E3F642-519F-C849-B9EC-C5F65629C143}"/>
    <dgm:cxn modelId="{3B6E6BFC-EE98-1A4C-8884-E541FEB1E016}" type="presOf" srcId="{A78A6CDC-C031-4F42-A3F2-9AFBBB9E2843}" destId="{DCABD910-1A21-7641-8C00-EB9A2C66FF5C}" srcOrd="0" destOrd="4" presId="urn:microsoft.com/office/officeart/2005/8/layout/hList2"/>
    <dgm:cxn modelId="{690CD46D-AE81-A34E-BCC7-4C82934D01F0}" type="presOf" srcId="{B72A920A-C7BE-5240-AC38-20CF473385A2}" destId="{364E1452-45E4-AA41-B4CF-F0A013612898}" srcOrd="0" destOrd="3" presId="urn:microsoft.com/office/officeart/2005/8/layout/hList2"/>
    <dgm:cxn modelId="{B34F3F25-0D96-5047-BBE7-5C29241F9893}" srcId="{353BB932-3AB8-9B42-AECE-E52B538705F0}" destId="{6608889A-FB1C-0A4D-A7DE-30C2580D966D}" srcOrd="0" destOrd="0" parTransId="{3EDE0589-DFA0-0A48-A4AC-C9C420718451}" sibTransId="{DA25012D-EA65-4345-ABC2-4E9849729C47}"/>
    <dgm:cxn modelId="{34839DE2-1275-B64D-BFDB-B2A241CE3FE2}" type="presOf" srcId="{06045DF2-3511-844B-8A17-B001006D88EF}" destId="{3A035E75-836F-454B-918F-AEEDCA0595A9}" srcOrd="0" destOrd="0" presId="urn:microsoft.com/office/officeart/2005/8/layout/hList2"/>
    <dgm:cxn modelId="{349BD5A1-FC28-AE49-97C2-F01D1715AE58}" srcId="{664ED5AE-E4A3-F34D-A920-72948D907E63}" destId="{CBD4DF4F-6B31-6C45-AE97-AE34D12B63A0}" srcOrd="3" destOrd="0" parTransId="{D79C1E26-9F2F-8D47-9E00-94DE9C25F3C0}" sibTransId="{55B3592D-CC35-424B-BF97-6B1CEB3FADB8}"/>
    <dgm:cxn modelId="{4E118A5B-CD5E-2446-AFAF-D81A52C29B85}" type="presOf" srcId="{8FF77AFC-598B-8846-A78C-10B050ADCE96}" destId="{6C58BC23-5FE9-F545-990B-02EB8F0EBAAB}" srcOrd="0" destOrd="2" presId="urn:microsoft.com/office/officeart/2005/8/layout/hList2"/>
    <dgm:cxn modelId="{9672F147-A686-7648-B214-F87389C70D42}" type="presOf" srcId="{09F3B79D-5037-8244-8C4C-89E2CEB41A9A}" destId="{364E1452-45E4-AA41-B4CF-F0A013612898}" srcOrd="0" destOrd="0" presId="urn:microsoft.com/office/officeart/2005/8/layout/hList2"/>
    <dgm:cxn modelId="{3264C734-E557-6F4A-A444-9676C69F2D6C}" srcId="{70A12A51-5508-DF4E-A6B3-8F0BA42CDB50}" destId="{06045DF2-3511-844B-8A17-B001006D88EF}" srcOrd="3" destOrd="0" parTransId="{EDEA7C74-7C0F-7E44-80DF-78C7C241D4A8}" sibTransId="{91425087-035C-B14C-9EFC-CC886FF97B32}"/>
    <dgm:cxn modelId="{0DC39A57-6588-B94A-8E2C-8310F7205BF8}" srcId="{70A12A51-5508-DF4E-A6B3-8F0BA42CDB50}" destId="{664ED5AE-E4A3-F34D-A920-72948D907E63}" srcOrd="0" destOrd="0" parTransId="{0F2EFFA0-915E-3442-BD0C-79D2E1D478C8}" sibTransId="{E9A9399A-D329-4248-8D5A-90AF26A509DE}"/>
    <dgm:cxn modelId="{3FB705E1-1608-B942-BDDE-838BB2351B05}" srcId="{664ED5AE-E4A3-F34D-A920-72948D907E63}" destId="{8FF77AFC-598B-8846-A78C-10B050ADCE96}" srcOrd="2" destOrd="0" parTransId="{777F4B95-81F2-4F48-936B-9E98A225B0FD}" sibTransId="{523E6461-5D4F-C447-9B44-C1E5C46F6C42}"/>
    <dgm:cxn modelId="{F3AE2A95-DD43-D445-901B-E5B9567E73ED}" type="presOf" srcId="{E5796A4E-41CF-2A4B-B1E7-B065822C7E14}" destId="{DCABD910-1A21-7641-8C00-EB9A2C66FF5C}" srcOrd="0" destOrd="2" presId="urn:microsoft.com/office/officeart/2005/8/layout/hList2"/>
    <dgm:cxn modelId="{AD40F9FD-37C5-2E43-AC11-59E2F375B9E3}" type="presOf" srcId="{6608889A-FB1C-0A4D-A7DE-30C2580D966D}" destId="{DCABD910-1A21-7641-8C00-EB9A2C66FF5C}" srcOrd="0" destOrd="0" presId="urn:microsoft.com/office/officeart/2005/8/layout/hList2"/>
    <dgm:cxn modelId="{1971BFB5-B461-8B46-B28E-5AA0EC5944F8}" type="presOf" srcId="{57802199-CFDD-DD4C-8809-36AC99B23459}" destId="{E2D3CCEB-8D31-0648-9962-01FD021A4D12}" srcOrd="0" destOrd="2" presId="urn:microsoft.com/office/officeart/2005/8/layout/hList2"/>
    <dgm:cxn modelId="{3138221F-FDA1-8541-8E84-F933AE62B4AE}" type="presOf" srcId="{70A12A51-5508-DF4E-A6B3-8F0BA42CDB50}" destId="{ACEE83C9-3BFA-4246-9873-6DD4233B789B}" srcOrd="0" destOrd="0" presId="urn:microsoft.com/office/officeart/2005/8/layout/hList2"/>
    <dgm:cxn modelId="{411669C7-E27D-A848-AAF8-8AEE6A5ED439}" srcId="{BBA1B191-144C-F442-A055-6C9976E236B1}" destId="{EA00453C-ED5D-3B4A-824D-AB786442D7DA}" srcOrd="0" destOrd="0" parTransId="{C105BC1D-8441-F141-B83E-0F0E008EBAAB}" sibTransId="{BE4E0632-9E1A-1944-9E3D-8B68A79419B9}"/>
    <dgm:cxn modelId="{79C1D0F8-52D2-BB47-BC48-685FC1F2D294}" type="presOf" srcId="{D009F37C-1A66-D045-9717-63EFAA5DE88F}" destId="{364E1452-45E4-AA41-B4CF-F0A013612898}" srcOrd="0" destOrd="2" presId="urn:microsoft.com/office/officeart/2005/8/layout/hList2"/>
    <dgm:cxn modelId="{AF613019-98E2-EB47-B42F-A98047B4F9FC}" srcId="{06045DF2-3511-844B-8A17-B001006D88EF}" destId="{09F3B79D-5037-8244-8C4C-89E2CEB41A9A}" srcOrd="0" destOrd="0" parTransId="{EB0CFA3C-E010-714B-A2C0-D9E71CC731C8}" sibTransId="{A4E39625-AD71-A04C-B39F-E3C022DAB094}"/>
    <dgm:cxn modelId="{C422BD69-4CDF-B04D-9ACF-5EEF5ED42A74}" type="presOf" srcId="{CBD4DF4F-6B31-6C45-AE97-AE34D12B63A0}" destId="{6C58BC23-5FE9-F545-990B-02EB8F0EBAAB}" srcOrd="0" destOrd="3" presId="urn:microsoft.com/office/officeart/2005/8/layout/hList2"/>
    <dgm:cxn modelId="{D5A76795-F5A5-6F45-A53B-21C5D72EBD41}" srcId="{353BB932-3AB8-9B42-AECE-E52B538705F0}" destId="{99FCD890-CAFF-E340-AFE6-56A785E0AF54}" srcOrd="3" destOrd="0" parTransId="{5A191541-C056-3E4C-8E82-7D81B96454F5}" sibTransId="{19C498EF-2924-FB40-810A-E43A450FD555}"/>
    <dgm:cxn modelId="{8A0D1FFC-08A7-5742-8C84-B8829C926258}" type="presOf" srcId="{E41AAF12-CB64-5A47-84A7-B6D0129BFF85}" destId="{6C58BC23-5FE9-F545-990B-02EB8F0EBAAB}" srcOrd="0" destOrd="0" presId="urn:microsoft.com/office/officeart/2005/8/layout/hList2"/>
    <dgm:cxn modelId="{CD21ACB8-5FB8-A84F-B40A-9DACD6DF28B3}" srcId="{70A12A51-5508-DF4E-A6B3-8F0BA42CDB50}" destId="{353BB932-3AB8-9B42-AECE-E52B538705F0}" srcOrd="2" destOrd="0" parTransId="{033B9CAB-8256-E24F-8F2A-3E9490065F83}" sibTransId="{6B29CDB0-C73A-F646-8934-3A86644FDCFA}"/>
    <dgm:cxn modelId="{E20EB348-C5AA-114D-B69C-0DF6CAEC3C0B}" type="presOf" srcId="{B19833DA-DED2-914E-845A-38A10DA743EE}" destId="{E2D3CCEB-8D31-0648-9962-01FD021A4D12}" srcOrd="0" destOrd="3" presId="urn:microsoft.com/office/officeart/2005/8/layout/hList2"/>
    <dgm:cxn modelId="{4482CC95-75A7-0740-9FEC-17625E319998}" type="presOf" srcId="{D5AAD010-13E8-C54C-82EF-2142C8A05B13}" destId="{364E1452-45E4-AA41-B4CF-F0A013612898}" srcOrd="0" destOrd="1" presId="urn:microsoft.com/office/officeart/2005/8/layout/hList2"/>
    <dgm:cxn modelId="{9E11C765-1CEC-C246-86F5-DE589D1F5279}" srcId="{06045DF2-3511-844B-8A17-B001006D88EF}" destId="{B72A920A-C7BE-5240-AC38-20CF473385A2}" srcOrd="3" destOrd="0" parTransId="{C0922298-C94E-1C4E-968B-62C07190A050}" sibTransId="{89BABA8F-6A48-BF40-B622-F0D63F58049E}"/>
    <dgm:cxn modelId="{FC7A8172-6990-7B49-9299-8B82705B60B9}" srcId="{353BB932-3AB8-9B42-AECE-E52B538705F0}" destId="{EF17E38C-66E7-E449-BD9A-C3858D8AC962}" srcOrd="1" destOrd="0" parTransId="{D4E0E493-321F-9049-8F93-7BBFBD75C5FD}" sibTransId="{A3FA9B5F-3DE0-AB4B-A7C6-715212C8BA07}"/>
    <dgm:cxn modelId="{C42FA95F-B889-8146-B996-362EE8355ACB}" srcId="{353BB932-3AB8-9B42-AECE-E52B538705F0}" destId="{A78A6CDC-C031-4F42-A3F2-9AFBBB9E2843}" srcOrd="4" destOrd="0" parTransId="{B9D5A31D-C682-1942-BC72-B0329B0F7E51}" sibTransId="{AB293ACE-B8B1-0D4B-869C-C91F0BF4533C}"/>
    <dgm:cxn modelId="{B15A471C-5176-0449-A7A0-EB85E3724A37}" srcId="{06045DF2-3511-844B-8A17-B001006D88EF}" destId="{D5AAD010-13E8-C54C-82EF-2142C8A05B13}" srcOrd="1" destOrd="0" parTransId="{97B20CC1-F227-6D44-9BA1-9DE9523FA089}" sibTransId="{3F808371-C257-E649-A9A7-B2BED46DCBBB}"/>
    <dgm:cxn modelId="{8F79CDC0-0DE2-6446-825C-55EE75646B04}" srcId="{70A12A51-5508-DF4E-A6B3-8F0BA42CDB50}" destId="{BBA1B191-144C-F442-A055-6C9976E236B1}" srcOrd="1" destOrd="0" parTransId="{75B14AE4-A4B8-0244-8996-0AF837A55B10}" sibTransId="{49B293F2-A3E1-394A-BD8D-9BA6D8EC1BDE}"/>
    <dgm:cxn modelId="{E0761289-4F2A-5B4B-A0EC-32A399A8DCD1}" type="presOf" srcId="{353BB932-3AB8-9B42-AECE-E52B538705F0}" destId="{1E974F94-2D98-B44B-ACF6-EB13A38926D9}" srcOrd="0" destOrd="0" presId="urn:microsoft.com/office/officeart/2005/8/layout/hList2"/>
    <dgm:cxn modelId="{ABC8512D-6D9A-A84D-B6A4-1654C7E87AA0}" srcId="{664ED5AE-E4A3-F34D-A920-72948D907E63}" destId="{6D91570C-F28C-6847-81F6-739F599AE2F9}" srcOrd="1" destOrd="0" parTransId="{6215A58C-DE24-C649-90E2-3D9AFEAC2C05}" sibTransId="{2C8563E6-1A7B-3743-ACEA-2CCF141FD084}"/>
    <dgm:cxn modelId="{92023A19-86E8-C840-95FD-58D06B731B40}" type="presOf" srcId="{EA00453C-ED5D-3B4A-824D-AB786442D7DA}" destId="{E2D3CCEB-8D31-0648-9962-01FD021A4D12}" srcOrd="0" destOrd="0" presId="urn:microsoft.com/office/officeart/2005/8/layout/hList2"/>
    <dgm:cxn modelId="{12F8753A-DE2F-0649-BBB4-C1DECE5B3B6A}" type="presOf" srcId="{664ED5AE-E4A3-F34D-A920-72948D907E63}" destId="{6AEF2EC9-C086-4448-89BB-0FA46AA4871F}" srcOrd="0" destOrd="0" presId="urn:microsoft.com/office/officeart/2005/8/layout/hList2"/>
    <dgm:cxn modelId="{16AD6C53-44D1-F441-A134-FC4FF23147A8}" type="presOf" srcId="{C25BFB70-C35E-FF4F-A5C5-FC55AEE073F2}" destId="{E2D3CCEB-8D31-0648-9962-01FD021A4D12}" srcOrd="0" destOrd="1" presId="urn:microsoft.com/office/officeart/2005/8/layout/hList2"/>
    <dgm:cxn modelId="{714B3B76-0E0D-B940-9DCC-47EEE7DF0A73}" type="presOf" srcId="{BBA1B191-144C-F442-A055-6C9976E236B1}" destId="{72E9132E-F355-9B43-9D84-539F5E3F0D32}" srcOrd="0" destOrd="0" presId="urn:microsoft.com/office/officeart/2005/8/layout/hList2"/>
    <dgm:cxn modelId="{32A7A7CA-3045-A04E-BE77-3AD558262EF0}" type="presOf" srcId="{6D91570C-F28C-6847-81F6-739F599AE2F9}" destId="{6C58BC23-5FE9-F545-990B-02EB8F0EBAAB}" srcOrd="0" destOrd="1" presId="urn:microsoft.com/office/officeart/2005/8/layout/hList2"/>
    <dgm:cxn modelId="{A993231E-1B45-3546-A0F4-035408555CE7}" srcId="{664ED5AE-E4A3-F34D-A920-72948D907E63}" destId="{E41AAF12-CB64-5A47-84A7-B6D0129BFF85}" srcOrd="0" destOrd="0" parTransId="{06F185DC-A563-9B43-A4DB-1FF2955DA41F}" sibTransId="{2497CB26-FEFD-9C48-91C5-58F9883289C4}"/>
    <dgm:cxn modelId="{5D55E3CD-F412-814E-91CC-E44551E2F134}" type="presOf" srcId="{EF17E38C-66E7-E449-BD9A-C3858D8AC962}" destId="{DCABD910-1A21-7641-8C00-EB9A2C66FF5C}" srcOrd="0" destOrd="1" presId="urn:microsoft.com/office/officeart/2005/8/layout/hList2"/>
    <dgm:cxn modelId="{C6077F8D-0CFE-7643-8A00-AC5886E0E145}" srcId="{BBA1B191-144C-F442-A055-6C9976E236B1}" destId="{B19833DA-DED2-914E-845A-38A10DA743EE}" srcOrd="3" destOrd="0" parTransId="{A8A7819F-B331-AF4C-82EF-08842568CE35}" sibTransId="{B5CD1A7C-25A7-4C4C-AC4D-EF6D02C01284}"/>
    <dgm:cxn modelId="{647D0F01-06DE-C44F-9D03-AE4BAEFD944C}" type="presParOf" srcId="{ACEE83C9-3BFA-4246-9873-6DD4233B789B}" destId="{E6E7F88B-426C-D444-8F45-157218960943}" srcOrd="0" destOrd="0" presId="urn:microsoft.com/office/officeart/2005/8/layout/hList2"/>
    <dgm:cxn modelId="{EC0DA11E-9E4A-5443-8EC0-4A980E8FC42C}" type="presParOf" srcId="{E6E7F88B-426C-D444-8F45-157218960943}" destId="{6D682E73-C1FE-CD45-BCE4-A8294A4873B7}" srcOrd="0" destOrd="0" presId="urn:microsoft.com/office/officeart/2005/8/layout/hList2"/>
    <dgm:cxn modelId="{E20675E3-3C1C-7640-B7E4-B670A2138633}" type="presParOf" srcId="{E6E7F88B-426C-D444-8F45-157218960943}" destId="{6C58BC23-5FE9-F545-990B-02EB8F0EBAAB}" srcOrd="1" destOrd="0" presId="urn:microsoft.com/office/officeart/2005/8/layout/hList2"/>
    <dgm:cxn modelId="{3DA12F8C-E59D-E641-B6EF-47F41CA9C984}" type="presParOf" srcId="{E6E7F88B-426C-D444-8F45-157218960943}" destId="{6AEF2EC9-C086-4448-89BB-0FA46AA4871F}" srcOrd="2" destOrd="0" presId="urn:microsoft.com/office/officeart/2005/8/layout/hList2"/>
    <dgm:cxn modelId="{8F86B82A-C968-BC46-868D-E2224320285D}" type="presParOf" srcId="{ACEE83C9-3BFA-4246-9873-6DD4233B789B}" destId="{3420A85B-759E-6F46-A915-F91A2FB29039}" srcOrd="1" destOrd="0" presId="urn:microsoft.com/office/officeart/2005/8/layout/hList2"/>
    <dgm:cxn modelId="{8274A0B5-A997-9C4D-B99B-FF29A561C22A}" type="presParOf" srcId="{ACEE83C9-3BFA-4246-9873-6DD4233B789B}" destId="{30DEF5E4-9BAA-B444-8E2A-8DFE6AA51BFF}" srcOrd="2" destOrd="0" presId="urn:microsoft.com/office/officeart/2005/8/layout/hList2"/>
    <dgm:cxn modelId="{EB281607-14D5-F648-8CB8-16429526BE27}" type="presParOf" srcId="{30DEF5E4-9BAA-B444-8E2A-8DFE6AA51BFF}" destId="{34043CD8-2BE3-D44A-85E6-E306183CED41}" srcOrd="0" destOrd="0" presId="urn:microsoft.com/office/officeart/2005/8/layout/hList2"/>
    <dgm:cxn modelId="{F4D192C4-5ED4-CE4A-AA84-A344D56F4DEC}" type="presParOf" srcId="{30DEF5E4-9BAA-B444-8E2A-8DFE6AA51BFF}" destId="{E2D3CCEB-8D31-0648-9962-01FD021A4D12}" srcOrd="1" destOrd="0" presId="urn:microsoft.com/office/officeart/2005/8/layout/hList2"/>
    <dgm:cxn modelId="{3B6B5146-D68E-4C4A-8950-139D22D3E147}" type="presParOf" srcId="{30DEF5E4-9BAA-B444-8E2A-8DFE6AA51BFF}" destId="{72E9132E-F355-9B43-9D84-539F5E3F0D32}" srcOrd="2" destOrd="0" presId="urn:microsoft.com/office/officeart/2005/8/layout/hList2"/>
    <dgm:cxn modelId="{84B40B5C-4237-354F-A7F1-DD4D6755A90C}" type="presParOf" srcId="{ACEE83C9-3BFA-4246-9873-6DD4233B789B}" destId="{E4679628-D31A-384E-847D-299B9ADD18CB}" srcOrd="3" destOrd="0" presId="urn:microsoft.com/office/officeart/2005/8/layout/hList2"/>
    <dgm:cxn modelId="{6AEBDF33-3D54-5146-931B-EDB98D7C3EB5}" type="presParOf" srcId="{ACEE83C9-3BFA-4246-9873-6DD4233B789B}" destId="{4F485347-3CF5-AB46-AA6A-D1DB4053A40D}" srcOrd="4" destOrd="0" presId="urn:microsoft.com/office/officeart/2005/8/layout/hList2"/>
    <dgm:cxn modelId="{9D7D1265-D8D6-F44C-97D6-44F53ADC7E7A}" type="presParOf" srcId="{4F485347-3CF5-AB46-AA6A-D1DB4053A40D}" destId="{DD09F2D4-D3CD-1349-BF03-216EE5C96DBB}" srcOrd="0" destOrd="0" presId="urn:microsoft.com/office/officeart/2005/8/layout/hList2"/>
    <dgm:cxn modelId="{E1D78999-5709-BC4F-BA05-9CF5E105CA0C}" type="presParOf" srcId="{4F485347-3CF5-AB46-AA6A-D1DB4053A40D}" destId="{DCABD910-1A21-7641-8C00-EB9A2C66FF5C}" srcOrd="1" destOrd="0" presId="urn:microsoft.com/office/officeart/2005/8/layout/hList2"/>
    <dgm:cxn modelId="{ECDE16F2-0948-8243-B713-767054D887D3}" type="presParOf" srcId="{4F485347-3CF5-AB46-AA6A-D1DB4053A40D}" destId="{1E974F94-2D98-B44B-ACF6-EB13A38926D9}" srcOrd="2" destOrd="0" presId="urn:microsoft.com/office/officeart/2005/8/layout/hList2"/>
    <dgm:cxn modelId="{7AE6D41F-62BC-3A4D-9F7D-0CC6AC9FD7FE}" type="presParOf" srcId="{ACEE83C9-3BFA-4246-9873-6DD4233B789B}" destId="{DBB758DB-C589-8E49-811F-09653162E638}" srcOrd="5" destOrd="0" presId="urn:microsoft.com/office/officeart/2005/8/layout/hList2"/>
    <dgm:cxn modelId="{E4E7F823-4635-7740-851F-C46B5F4FDC07}" type="presParOf" srcId="{ACEE83C9-3BFA-4246-9873-6DD4233B789B}" destId="{5E47CDBF-14F2-D841-9BD6-6A81792621A4}" srcOrd="6" destOrd="0" presId="urn:microsoft.com/office/officeart/2005/8/layout/hList2"/>
    <dgm:cxn modelId="{90A360C6-336E-1C4B-9BF2-F5B7A33981D9}" type="presParOf" srcId="{5E47CDBF-14F2-D841-9BD6-6A81792621A4}" destId="{92EFACCA-5E25-B048-B373-7DD7D518F855}" srcOrd="0" destOrd="0" presId="urn:microsoft.com/office/officeart/2005/8/layout/hList2"/>
    <dgm:cxn modelId="{D583D890-C6CE-064B-B43F-6D7AAFC8D849}" type="presParOf" srcId="{5E47CDBF-14F2-D841-9BD6-6A81792621A4}" destId="{364E1452-45E4-AA41-B4CF-F0A013612898}" srcOrd="1" destOrd="0" presId="urn:microsoft.com/office/officeart/2005/8/layout/hList2"/>
    <dgm:cxn modelId="{2120678B-9E3B-7D46-88CB-DD6AE8FD80A1}" type="presParOf" srcId="{5E47CDBF-14F2-D841-9BD6-6A81792621A4}" destId="{3A035E75-836F-454B-918F-AEEDCA0595A9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F2EC9-C086-4448-89BB-0FA46AA4871F}">
      <dsp:nvSpPr>
        <dsp:cNvPr id="0" name=""/>
        <dsp:cNvSpPr/>
      </dsp:nvSpPr>
      <dsp:spPr>
        <a:xfrm rot="16200000">
          <a:off x="-1690950" y="2443731"/>
          <a:ext cx="3744468" cy="27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39401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Gathering</a:t>
          </a:r>
          <a:endParaRPr lang="en-US" sz="1900" kern="1200" dirty="0"/>
        </a:p>
      </dsp:txBody>
      <dsp:txXfrm>
        <a:off x="-1690950" y="2443731"/>
        <a:ext cx="3744468" cy="271446"/>
      </dsp:txXfrm>
    </dsp:sp>
    <dsp:sp modelId="{6C58BC23-5FE9-F545-990B-02EB8F0EBAAB}">
      <dsp:nvSpPr>
        <dsp:cNvPr id="0" name=""/>
        <dsp:cNvSpPr/>
      </dsp:nvSpPr>
      <dsp:spPr>
        <a:xfrm>
          <a:off x="317006" y="707220"/>
          <a:ext cx="1352091" cy="374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239401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hlinkClick xmlns:r="http://schemas.openxmlformats.org/officeDocument/2006/relationships" r:id="" action="ppaction://hlinksldjump"/>
            </a:rPr>
            <a:t>Goals of Statistics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hlinkClick xmlns:r="http://schemas.openxmlformats.org/officeDocument/2006/relationships" r:id="" action="ppaction://hlinksldjump"/>
            </a:rPr>
            <a:t>Classify Data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hlinkClick xmlns:r="http://schemas.openxmlformats.org/officeDocument/2006/relationships" r:id="" action="ppaction://hlinksldjump"/>
            </a:rPr>
            <a:t>Sampling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hlinkClick xmlns:r="http://schemas.openxmlformats.org/officeDocument/2006/relationships" r:id="" action="ppaction://hlinksldjump"/>
            </a:rPr>
            <a:t>Experiments</a:t>
          </a:r>
          <a:endParaRPr lang="en-US" sz="1500" kern="1200" dirty="0"/>
        </a:p>
      </dsp:txBody>
      <dsp:txXfrm>
        <a:off x="317006" y="707220"/>
        <a:ext cx="1352091" cy="3744468"/>
      </dsp:txXfrm>
    </dsp:sp>
    <dsp:sp modelId="{6D682E73-C1FE-CD45-BCE4-A8294A4873B7}">
      <dsp:nvSpPr>
        <dsp:cNvPr id="0" name=""/>
        <dsp:cNvSpPr/>
      </dsp:nvSpPr>
      <dsp:spPr>
        <a:xfrm>
          <a:off x="45559" y="348911"/>
          <a:ext cx="542893" cy="542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E9132E-F355-9B43-9D84-539F5E3F0D32}">
      <dsp:nvSpPr>
        <dsp:cNvPr id="0" name=""/>
        <dsp:cNvSpPr/>
      </dsp:nvSpPr>
      <dsp:spPr>
        <a:xfrm rot="16200000">
          <a:off x="277496" y="2443731"/>
          <a:ext cx="3744468" cy="27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39401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Exploration</a:t>
          </a:r>
          <a:endParaRPr lang="en-US" sz="1900" kern="1200" dirty="0"/>
        </a:p>
      </dsp:txBody>
      <dsp:txXfrm>
        <a:off x="277496" y="2443731"/>
        <a:ext cx="3744468" cy="271446"/>
      </dsp:txXfrm>
    </dsp:sp>
    <dsp:sp modelId="{E2D3CCEB-8D31-0648-9962-01FD021A4D12}">
      <dsp:nvSpPr>
        <dsp:cNvPr id="0" name=""/>
        <dsp:cNvSpPr/>
      </dsp:nvSpPr>
      <dsp:spPr>
        <a:xfrm>
          <a:off x="2285453" y="707220"/>
          <a:ext cx="1352091" cy="374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239401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Picturing Distributions with Graphs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Describing Distributions with Numbers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Scatterplots and Correlation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Regression</a:t>
          </a:r>
          <a:endParaRPr lang="en-US" sz="1500" kern="1200" dirty="0"/>
        </a:p>
      </dsp:txBody>
      <dsp:txXfrm>
        <a:off x="2285453" y="707220"/>
        <a:ext cx="1352091" cy="3744468"/>
      </dsp:txXfrm>
    </dsp:sp>
    <dsp:sp modelId="{34043CD8-2BE3-D44A-85E6-E306183CED41}">
      <dsp:nvSpPr>
        <dsp:cNvPr id="0" name=""/>
        <dsp:cNvSpPr/>
      </dsp:nvSpPr>
      <dsp:spPr>
        <a:xfrm>
          <a:off x="2014007" y="348911"/>
          <a:ext cx="542893" cy="5428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974F94-2D98-B44B-ACF6-EB13A38926D9}">
      <dsp:nvSpPr>
        <dsp:cNvPr id="0" name=""/>
        <dsp:cNvSpPr/>
      </dsp:nvSpPr>
      <dsp:spPr>
        <a:xfrm rot="16200000">
          <a:off x="2245943" y="2443731"/>
          <a:ext cx="3744468" cy="27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39401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Probability and Distributions</a:t>
          </a:r>
          <a:endParaRPr lang="en-US" sz="1900" kern="1200" dirty="0"/>
        </a:p>
      </dsp:txBody>
      <dsp:txXfrm>
        <a:off x="2245943" y="2443731"/>
        <a:ext cx="3744468" cy="271446"/>
      </dsp:txXfrm>
    </dsp:sp>
    <dsp:sp modelId="{DCABD910-1A21-7641-8C00-EB9A2C66FF5C}">
      <dsp:nvSpPr>
        <dsp:cNvPr id="0" name=""/>
        <dsp:cNvSpPr/>
      </dsp:nvSpPr>
      <dsp:spPr>
        <a:xfrm>
          <a:off x="4253901" y="707220"/>
          <a:ext cx="1352091" cy="374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239401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Introducing Probability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General Rules of Probability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Normal Distributions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Sampling Distributions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Binomial Distributions</a:t>
          </a:r>
          <a:endParaRPr lang="en-US" sz="1500" kern="1200" dirty="0"/>
        </a:p>
      </dsp:txBody>
      <dsp:txXfrm>
        <a:off x="4253901" y="707220"/>
        <a:ext cx="1352091" cy="3744468"/>
      </dsp:txXfrm>
    </dsp:sp>
    <dsp:sp modelId="{DD09F2D4-D3CD-1349-BF03-216EE5C96DBB}">
      <dsp:nvSpPr>
        <dsp:cNvPr id="0" name=""/>
        <dsp:cNvSpPr/>
      </dsp:nvSpPr>
      <dsp:spPr>
        <a:xfrm>
          <a:off x="3982454" y="348911"/>
          <a:ext cx="542893" cy="542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035E75-836F-454B-918F-AEEDCA0595A9}">
      <dsp:nvSpPr>
        <dsp:cNvPr id="0" name=""/>
        <dsp:cNvSpPr/>
      </dsp:nvSpPr>
      <dsp:spPr>
        <a:xfrm rot="16200000">
          <a:off x="4214391" y="2443731"/>
          <a:ext cx="3744468" cy="27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39401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Inference</a:t>
          </a:r>
          <a:endParaRPr lang="en-US" sz="1900" kern="1200" dirty="0"/>
        </a:p>
      </dsp:txBody>
      <dsp:txXfrm>
        <a:off x="4214391" y="2443731"/>
        <a:ext cx="3744468" cy="271446"/>
      </dsp:txXfrm>
    </dsp:sp>
    <dsp:sp modelId="{364E1452-45E4-AA41-B4CF-F0A013612898}">
      <dsp:nvSpPr>
        <dsp:cNvPr id="0" name=""/>
        <dsp:cNvSpPr/>
      </dsp:nvSpPr>
      <dsp:spPr>
        <a:xfrm>
          <a:off x="6222348" y="707220"/>
          <a:ext cx="1352091" cy="3744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239401" rIns="135128" bIns="13512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Confidence Intervals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Hypothesis Testing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Inferences about a Population Mean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Inferences about a Population Proportion</a:t>
          </a:r>
          <a:endParaRPr lang="en-US" sz="1500" kern="1200" dirty="0"/>
        </a:p>
      </dsp:txBody>
      <dsp:txXfrm>
        <a:off x="6222348" y="707220"/>
        <a:ext cx="1352091" cy="3744468"/>
      </dsp:txXfrm>
    </dsp:sp>
    <dsp:sp modelId="{92EFACCA-5E25-B048-B373-7DD7D518F855}">
      <dsp:nvSpPr>
        <dsp:cNvPr id="0" name=""/>
        <dsp:cNvSpPr/>
      </dsp:nvSpPr>
      <dsp:spPr>
        <a:xfrm>
          <a:off x="5950901" y="348911"/>
          <a:ext cx="542893" cy="542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E0982-1D63-B445-9BF5-084B81660F89}" type="datetimeFigureOut">
              <a:rPr lang="en-US" smtClean="0"/>
              <a:t>1/24/15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55116-C7ED-024D-9486-18BC5B049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1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alibri" charset="0"/>
              </a:rPr>
              <a:t>Basic Practice of Statistics - 3rd Edition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latin typeface="Calibri" charset="0"/>
              </a:rPr>
              <a:t>Chapter 5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E0ED60-F538-4D4F-B680-96F310C35FE6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65E063C-2A57-144B-93E8-FA0C533636EC}" type="datetimeFigureOut">
              <a:rPr lang="en-US" smtClean="0"/>
              <a:t>1/24/15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063C-2A57-144B-93E8-FA0C533636EC}" type="datetimeFigureOut">
              <a:rPr lang="en-US" smtClean="0"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1830-65D5-3846-A8F1-DF6B0359E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65E063C-2A57-144B-93E8-FA0C533636EC}" type="datetimeFigureOut">
              <a:rPr lang="en-US" smtClean="0"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0C1830-65D5-3846-A8F1-DF6B0359EB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14500"/>
            <a:ext cx="381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4500"/>
            <a:ext cx="381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7150"/>
            <a:ext cx="38100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BPS - 5th 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63C5D-CBCD-CA44-B179-85A4E583E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063C-2A57-144B-93E8-FA0C533636EC}" type="datetimeFigureOut">
              <a:rPr lang="en-US" smtClean="0"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0C1830-65D5-3846-A8F1-DF6B0359EB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063C-2A57-144B-93E8-FA0C533636EC}" type="datetimeFigureOut">
              <a:rPr lang="en-US" smtClean="0"/>
              <a:t>1/24/15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0C1830-65D5-3846-A8F1-DF6B0359EB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5E063C-2A57-144B-93E8-FA0C533636EC}" type="datetimeFigureOut">
              <a:rPr lang="en-US" smtClean="0"/>
              <a:t>1/24/15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0C1830-65D5-3846-A8F1-DF6B0359EB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65E063C-2A57-144B-93E8-FA0C533636EC}" type="datetimeFigureOut">
              <a:rPr lang="en-US" smtClean="0"/>
              <a:t>1/24/15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0C1830-65D5-3846-A8F1-DF6B0359EB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063C-2A57-144B-93E8-FA0C533636EC}" type="datetimeFigureOut">
              <a:rPr lang="en-US" smtClean="0"/>
              <a:t>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0C1830-65D5-3846-A8F1-DF6B0359E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063C-2A57-144B-93E8-FA0C533636EC}" type="datetimeFigureOut">
              <a:rPr lang="en-US" smtClean="0"/>
              <a:t>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0C1830-65D5-3846-A8F1-DF6B0359E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063C-2A57-144B-93E8-FA0C533636EC}" type="datetimeFigureOut">
              <a:rPr lang="en-US" smtClean="0"/>
              <a:t>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65E063C-2A57-144B-93E8-FA0C533636EC}" type="datetimeFigureOut">
              <a:rPr lang="en-US" smtClean="0"/>
              <a:t>1/24/15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0C1830-65D5-3846-A8F1-DF6B0359EB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5E063C-2A57-144B-93E8-FA0C533636EC}" type="datetimeFigureOut">
              <a:rPr lang="en-US" smtClean="0"/>
              <a:t>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0C1830-65D5-3846-A8F1-DF6B0359EB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Map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26492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ight Arrow 11"/>
          <p:cNvSpPr/>
          <p:nvPr/>
        </p:nvSpPr>
        <p:spPr>
          <a:xfrm>
            <a:off x="2165417" y="5367864"/>
            <a:ext cx="521002" cy="3744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41326" y="5400424"/>
            <a:ext cx="521002" cy="3744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100952" y="5365602"/>
            <a:ext cx="521002" cy="3744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5400000">
            <a:off x="6749211" y="1768892"/>
            <a:ext cx="4184904" cy="7285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Practicing Statistics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7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The distribution shows the numbers the variable takes on and how often different groups, or classes, of the numbers occur </a:t>
            </a:r>
          </a:p>
          <a:p>
            <a:r>
              <a:rPr lang="en-US" dirty="0" smtClean="0">
                <a:latin typeface="Arial"/>
                <a:cs typeface="Arial"/>
              </a:rPr>
              <a:t>Histogram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Shows the </a:t>
            </a:r>
            <a:r>
              <a:rPr lang="en-US" dirty="0">
                <a:latin typeface="Arial"/>
                <a:cs typeface="Arial"/>
              </a:rPr>
              <a:t>distribution </a:t>
            </a:r>
            <a:r>
              <a:rPr lang="en-US" dirty="0" smtClean="0">
                <a:latin typeface="Arial"/>
                <a:cs typeface="Arial"/>
              </a:rPr>
              <a:t>as bars whose </a:t>
            </a:r>
            <a:r>
              <a:rPr lang="en-US" dirty="0">
                <a:latin typeface="Arial"/>
                <a:cs typeface="Arial"/>
              </a:rPr>
              <a:t>height represents the number of individuals who take on a value within a particular </a:t>
            </a:r>
            <a:r>
              <a:rPr lang="en-US" dirty="0" smtClean="0">
                <a:latin typeface="Arial"/>
                <a:cs typeface="Arial"/>
              </a:rPr>
              <a:t>class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No gaps between bars unless no data falls in the class</a:t>
            </a:r>
          </a:p>
          <a:p>
            <a:r>
              <a:rPr lang="en-US" dirty="0" err="1" smtClean="0">
                <a:latin typeface="Arial"/>
                <a:cs typeface="Arial"/>
              </a:rPr>
              <a:t>Stemplot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Shows </a:t>
            </a:r>
            <a:r>
              <a:rPr lang="en-US" dirty="0" smtClean="0">
                <a:latin typeface="Arial"/>
                <a:cs typeface="Arial"/>
              </a:rPr>
              <a:t>the distribution with the original values of the variable but with the values grouped by a ‘stem’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1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1219200"/>
          </a:xfrm>
        </p:spPr>
        <p:txBody>
          <a:bodyPr/>
          <a:lstStyle/>
          <a:p>
            <a:pPr eaLnBrk="1" hangingPunct="1"/>
            <a:r>
              <a:rPr lang="en-US" sz="4000">
                <a:latin typeface="Gill Sans" charset="0"/>
              </a:rPr>
              <a:t>Histograms</a:t>
            </a:r>
          </a:p>
        </p:txBody>
      </p:sp>
      <p:sp>
        <p:nvSpPr>
          <p:cNvPr id="26627" name="Rectangle 3"/>
          <p:cNvSpPr txBox="1">
            <a:spLocks noChangeArrowheads="1"/>
          </p:cNvSpPr>
          <p:nvPr/>
        </p:nvSpPr>
        <p:spPr bwMode="auto">
          <a:xfrm>
            <a:off x="381000" y="1728788"/>
            <a:ext cx="85344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For quantitative variables that take many values and/or large datasets.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Divide the possible values into </a:t>
            </a:r>
            <a:r>
              <a:rPr lang="en-US" b="1" dirty="0">
                <a:solidFill>
                  <a:srgbClr val="800000"/>
                </a:solidFill>
                <a:cs typeface="Arial" charset="0"/>
              </a:rPr>
              <a:t>classes</a:t>
            </a:r>
            <a:r>
              <a:rPr lang="en-US" dirty="0">
                <a:solidFill>
                  <a:srgbClr val="800000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(equal widths).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Count how many observations fall into each interval (may change to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percents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).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Draw picture representing the distribution―bar heights are equivalent to the number (percent) of observations in each interval</a:t>
            </a:r>
            <a:r>
              <a:rPr lang="en-US" dirty="0">
                <a:cs typeface="Arial" charset="0"/>
              </a:rPr>
              <a:t>.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7188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pic>
        <p:nvPicPr>
          <p:cNvPr id="4" name="Content Placeholder 3" descr="distribution_of_student_heights_in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6" b="9920"/>
          <a:stretch/>
        </p:blipFill>
        <p:spPr>
          <a:xfrm>
            <a:off x="612648" y="1600200"/>
            <a:ext cx="8153400" cy="4374604"/>
          </a:xfrm>
        </p:spPr>
      </p:pic>
    </p:spTree>
    <p:extLst>
      <p:ext uri="{BB962C8B-B14F-4D97-AF65-F5344CB8AC3E}">
        <p14:creationId xmlns:p14="http://schemas.microsoft.com/office/powerpoint/2010/main" val="361311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pic>
        <p:nvPicPr>
          <p:cNvPr id="4" name="Content Placeholder 3" descr="distribution_of_foot_lengths_in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6" b="9920"/>
          <a:stretch/>
        </p:blipFill>
        <p:spPr>
          <a:xfrm>
            <a:off x="612648" y="1600200"/>
            <a:ext cx="8153400" cy="4374604"/>
          </a:xfrm>
        </p:spPr>
      </p:pic>
    </p:spTree>
    <p:extLst>
      <p:ext uri="{BB962C8B-B14F-4D97-AF65-F5344CB8AC3E}">
        <p14:creationId xmlns:p14="http://schemas.microsoft.com/office/powerpoint/2010/main" val="190260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1219200"/>
          </a:xfrm>
        </p:spPr>
        <p:txBody>
          <a:bodyPr/>
          <a:lstStyle/>
          <a:p>
            <a:pPr eaLnBrk="1" hangingPunct="1"/>
            <a:r>
              <a:rPr lang="en-US" sz="4000">
                <a:latin typeface="Gill Sans" charset="0"/>
              </a:rPr>
              <a:t>Stemplots (Stem-and-Leaf Plots)</a:t>
            </a:r>
          </a:p>
        </p:txBody>
      </p:sp>
      <p:sp>
        <p:nvSpPr>
          <p:cNvPr id="28675" name="Rectangle 3"/>
          <p:cNvSpPr txBox="1">
            <a:spLocks noChangeArrowheads="1"/>
          </p:cNvSpPr>
          <p:nvPr/>
        </p:nvSpPr>
        <p:spPr bwMode="auto">
          <a:xfrm>
            <a:off x="381000" y="1728788"/>
            <a:ext cx="85344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>
                <a:solidFill>
                  <a:srgbClr val="000000"/>
                </a:solidFill>
                <a:cs typeface="Arial" charset="0"/>
              </a:rPr>
              <a:t>For quantitative variables.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>
                <a:solidFill>
                  <a:srgbClr val="000000"/>
                </a:solidFill>
                <a:cs typeface="Arial" charset="0"/>
              </a:rPr>
              <a:t>Separate each observation into a </a:t>
            </a:r>
            <a:r>
              <a:rPr lang="en-US" b="1">
                <a:solidFill>
                  <a:srgbClr val="800000"/>
                </a:solidFill>
                <a:cs typeface="Arial" charset="0"/>
              </a:rPr>
              <a:t>stem</a:t>
            </a:r>
            <a:r>
              <a:rPr lang="en-US">
                <a:solidFill>
                  <a:srgbClr val="800000"/>
                </a:solidFill>
                <a:cs typeface="Arial" charset="0"/>
              </a:rPr>
              <a:t> </a:t>
            </a:r>
            <a:r>
              <a:rPr lang="en-US">
                <a:solidFill>
                  <a:srgbClr val="000000"/>
                </a:solidFill>
                <a:cs typeface="Arial" charset="0"/>
              </a:rPr>
              <a:t>(first part of the number) and a </a:t>
            </a:r>
            <a:r>
              <a:rPr lang="en-US" b="1">
                <a:solidFill>
                  <a:srgbClr val="800000"/>
                </a:solidFill>
                <a:cs typeface="Arial" charset="0"/>
              </a:rPr>
              <a:t>leaf</a:t>
            </a:r>
            <a:r>
              <a:rPr lang="en-US">
                <a:solidFill>
                  <a:srgbClr val="800000"/>
                </a:solidFill>
                <a:cs typeface="Arial" charset="0"/>
              </a:rPr>
              <a:t> </a:t>
            </a:r>
            <a:r>
              <a:rPr lang="en-US">
                <a:solidFill>
                  <a:srgbClr val="000000"/>
                </a:solidFill>
                <a:cs typeface="Arial" charset="0"/>
              </a:rPr>
              <a:t>(the remaining part of the number).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>
                <a:solidFill>
                  <a:srgbClr val="000000"/>
                </a:solidFill>
                <a:cs typeface="Arial" charset="0"/>
              </a:rPr>
              <a:t>Write the stems in a vertical column; draw a vertical line to the right of the stems.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>
                <a:solidFill>
                  <a:srgbClr val="000000"/>
                </a:solidFill>
                <a:cs typeface="Arial" charset="0"/>
              </a:rPr>
              <a:t>Write each leaf in the row to the right of its stem; order leaves if desired.</a:t>
            </a:r>
          </a:p>
        </p:txBody>
      </p:sp>
    </p:spTree>
    <p:extLst>
      <p:ext uri="{BB962C8B-B14F-4D97-AF65-F5344CB8AC3E}">
        <p14:creationId xmlns:p14="http://schemas.microsoft.com/office/powerpoint/2010/main" val="138098600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 txBox="1">
            <a:spLocks noChangeArrowheads="1"/>
          </p:cNvSpPr>
          <p:nvPr/>
        </p:nvSpPr>
        <p:spPr bwMode="auto">
          <a:xfrm>
            <a:off x="381000" y="1728788"/>
            <a:ext cx="85344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 b="1" u="sng">
                <a:solidFill>
                  <a:schemeClr val="accent1"/>
                </a:solidFill>
                <a:cs typeface="Arial" charset="0"/>
              </a:rPr>
              <a:t>Example</a:t>
            </a:r>
            <a:r>
              <a:rPr lang="en-US" b="1">
                <a:solidFill>
                  <a:srgbClr val="727CA3"/>
                </a:solidFill>
                <a:cs typeface="Arial" charset="0"/>
              </a:rPr>
              <a:t>: </a:t>
            </a:r>
            <a:r>
              <a:rPr lang="en-US">
                <a:solidFill>
                  <a:srgbClr val="000000"/>
                </a:solidFill>
                <a:cs typeface="Arial" charset="0"/>
              </a:rPr>
              <a:t>Weight Data – Introductory Statistics Class</a:t>
            </a:r>
          </a:p>
        </p:txBody>
      </p:sp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-38100" y="2300288"/>
          <a:ext cx="7943850" cy="370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Worksheet" r:id="rId3" imgW="4191102" imgH="1676288" progId="Excel.Sheet.8">
                  <p:embed/>
                </p:oleObj>
              </mc:Choice>
              <mc:Fallback>
                <p:oleObj name="Worksheet" r:id="rId3" imgW="4191102" imgH="167628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" b="240"/>
                      <a:stretch>
                        <a:fillRect/>
                      </a:stretch>
                    </p:blipFill>
                    <p:spPr bwMode="blackWhite">
                      <a:xfrm>
                        <a:off x="-38100" y="2300288"/>
                        <a:ext cx="7943850" cy="370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85850" y="2354263"/>
            <a:ext cx="6596063" cy="3273425"/>
            <a:chOff x="1269886" y="2211065"/>
            <a:chExt cx="6595455" cy="3686045"/>
          </a:xfrm>
        </p:grpSpPr>
        <p:cxnSp>
          <p:nvCxnSpPr>
            <p:cNvPr id="8" name="Straight Connector 7"/>
            <p:cNvCxnSpPr>
              <a:cxnSpLocks noChangeShapeType="1"/>
            </p:cNvCxnSpPr>
            <p:nvPr/>
          </p:nvCxnSpPr>
          <p:spPr bwMode="auto">
            <a:xfrm>
              <a:off x="1269886" y="2284356"/>
              <a:ext cx="0" cy="361275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2595327" y="2284356"/>
              <a:ext cx="0" cy="361275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23"/>
            <p:cNvCxnSpPr>
              <a:cxnSpLocks noChangeShapeType="1"/>
            </p:cNvCxnSpPr>
            <p:nvPr/>
          </p:nvCxnSpPr>
          <p:spPr bwMode="auto">
            <a:xfrm>
              <a:off x="3922354" y="2284356"/>
              <a:ext cx="0" cy="361275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>
              <a:off x="5223984" y="2211065"/>
              <a:ext cx="0" cy="3614541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25"/>
            <p:cNvCxnSpPr>
              <a:cxnSpLocks noChangeShapeType="1"/>
            </p:cNvCxnSpPr>
            <p:nvPr/>
          </p:nvCxnSpPr>
          <p:spPr bwMode="auto">
            <a:xfrm>
              <a:off x="6551012" y="2212852"/>
              <a:ext cx="0" cy="3614541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>
              <a:off x="7865341" y="2212852"/>
              <a:ext cx="0" cy="361275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379913" y="2143125"/>
            <a:ext cx="4635500" cy="4652963"/>
            <a:chOff x="4391311" y="1946789"/>
            <a:chExt cx="4635500" cy="4652962"/>
          </a:xfrm>
        </p:grpSpPr>
        <p:grpSp>
          <p:nvGrpSpPr>
            <p:cNvPr id="29718" name="Group 1"/>
            <p:cNvGrpSpPr>
              <a:grpSpLocks/>
            </p:cNvGrpSpPr>
            <p:nvPr/>
          </p:nvGrpSpPr>
          <p:grpSpPr bwMode="auto">
            <a:xfrm>
              <a:off x="4391311" y="1946789"/>
              <a:ext cx="4635500" cy="4652962"/>
              <a:chOff x="4384159" y="2166938"/>
              <a:chExt cx="4635500" cy="4652962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4384159" y="2166938"/>
                <a:ext cx="4635500" cy="4652962"/>
              </a:xfrm>
              <a:prstGeom prst="rect">
                <a:avLst/>
              </a:prstGeom>
              <a:solidFill>
                <a:schemeClr val="accent1"/>
              </a:solidFill>
              <a:ln w="10000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Text Box 5"/>
              <p:cNvSpPr txBox="1">
                <a:spLocks noChangeArrowheads="1"/>
              </p:cNvSpPr>
              <p:nvPr/>
            </p:nvSpPr>
            <p:spPr bwMode="auto">
              <a:xfrm>
                <a:off x="7114659" y="5227637"/>
                <a:ext cx="1889125" cy="15700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sz="1600" b="1" u="sng" smtClean="0">
                    <a:solidFill>
                      <a:srgbClr val="FFFFCC"/>
                    </a:solidFill>
                  </a:rPr>
                  <a:t>Key</a:t>
                </a:r>
                <a:endParaRPr lang="en-US" sz="1600" b="1" smtClean="0">
                  <a:solidFill>
                    <a:srgbClr val="FFFFCC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sz="1600" b="1" smtClean="0">
                    <a:solidFill>
                      <a:srgbClr val="FFFFCC"/>
                    </a:solidFill>
                    <a:latin typeface="Courier New" charset="0"/>
                  </a:rPr>
                  <a:t>20</a:t>
                </a:r>
                <a:r>
                  <a:rPr lang="en-US" sz="1100" b="1" smtClean="0">
                    <a:solidFill>
                      <a:srgbClr val="FFFFCC"/>
                    </a:solidFill>
                    <a:latin typeface="Courier New" charset="0"/>
                  </a:rPr>
                  <a:t>|</a:t>
                </a:r>
                <a:r>
                  <a:rPr lang="en-US" sz="1600" b="1" smtClean="0">
                    <a:solidFill>
                      <a:srgbClr val="FFFFCC"/>
                    </a:solidFill>
                    <a:latin typeface="Courier New" charset="0"/>
                  </a:rPr>
                  <a:t>3 </a:t>
                </a:r>
                <a:r>
                  <a:rPr lang="en-US" sz="1600" b="1" smtClean="0">
                    <a:solidFill>
                      <a:srgbClr val="FFFFCC"/>
                    </a:solidFill>
                  </a:rPr>
                  <a:t>means</a:t>
                </a:r>
                <a:br>
                  <a:rPr lang="en-US" sz="1600" b="1" smtClean="0">
                    <a:solidFill>
                      <a:srgbClr val="FFFFCC"/>
                    </a:solidFill>
                  </a:rPr>
                </a:br>
                <a:r>
                  <a:rPr lang="en-US" sz="1600" b="1" smtClean="0">
                    <a:solidFill>
                      <a:srgbClr val="FFFFCC"/>
                    </a:solidFill>
                  </a:rPr>
                  <a:t>203 pounds</a:t>
                </a:r>
              </a:p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sz="1600" b="1" smtClean="0">
                    <a:solidFill>
                      <a:srgbClr val="FFFFCC"/>
                    </a:solidFill>
                  </a:rPr>
                  <a:t>Stems = 10</a:t>
                </a:r>
                <a:r>
                  <a:rPr lang="ja-JP" altLang="en-US" sz="1600" b="1" smtClean="0">
                    <a:solidFill>
                      <a:srgbClr val="FFFFCC"/>
                    </a:solidFill>
                  </a:rPr>
                  <a:t>’</a:t>
                </a:r>
                <a:r>
                  <a:rPr lang="en-US" altLang="ja-JP" sz="1600" b="1" smtClean="0">
                    <a:solidFill>
                      <a:srgbClr val="FFFFCC"/>
                    </a:solidFill>
                  </a:rPr>
                  <a:t>s</a:t>
                </a:r>
                <a:br>
                  <a:rPr lang="en-US" altLang="ja-JP" sz="1600" b="1" smtClean="0">
                    <a:solidFill>
                      <a:srgbClr val="FFFFCC"/>
                    </a:solidFill>
                  </a:rPr>
                </a:br>
                <a:r>
                  <a:rPr lang="en-US" altLang="ja-JP" sz="1600" b="1" smtClean="0">
                    <a:solidFill>
                      <a:srgbClr val="FFFFCC"/>
                    </a:solidFill>
                  </a:rPr>
                  <a:t>Leaves = 1</a:t>
                </a:r>
                <a:r>
                  <a:rPr lang="ja-JP" altLang="en-US" sz="1600" b="1" smtClean="0">
                    <a:solidFill>
                      <a:srgbClr val="FFFFCC"/>
                    </a:solidFill>
                  </a:rPr>
                  <a:t>’</a:t>
                </a:r>
                <a:r>
                  <a:rPr lang="en-US" altLang="ja-JP" sz="1600" b="1" smtClean="0">
                    <a:solidFill>
                      <a:srgbClr val="FFFFCC"/>
                    </a:solidFill>
                  </a:rPr>
                  <a:t>s</a:t>
                </a:r>
                <a:endParaRPr lang="en-US" sz="1600" b="1" smtClean="0">
                  <a:solidFill>
                    <a:srgbClr val="FFFFCC"/>
                  </a:solidFill>
                  <a:latin typeface="Courier New" charset="0"/>
                </a:endParaRPr>
              </a:p>
            </p:txBody>
          </p:sp>
        </p:grpSp>
        <p:grpSp>
          <p:nvGrpSpPr>
            <p:cNvPr id="29719" name="Group 2"/>
            <p:cNvGrpSpPr>
              <a:grpSpLocks/>
            </p:cNvGrpSpPr>
            <p:nvPr/>
          </p:nvGrpSpPr>
          <p:grpSpPr bwMode="auto">
            <a:xfrm>
              <a:off x="4435333" y="2084388"/>
              <a:ext cx="2636837" cy="4321175"/>
              <a:chOff x="4965680" y="-329135"/>
              <a:chExt cx="2636837" cy="4321175"/>
            </a:xfrm>
          </p:grpSpPr>
          <p:sp>
            <p:nvSpPr>
              <p:cNvPr id="29720" name="Text Box 3"/>
              <p:cNvSpPr txBox="1">
                <a:spLocks noChangeArrowheads="1"/>
              </p:cNvSpPr>
              <p:nvPr/>
            </p:nvSpPr>
            <p:spPr bwMode="auto">
              <a:xfrm>
                <a:off x="4965680" y="-262295"/>
                <a:ext cx="2636837" cy="42195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10 0166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11 009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12 0034578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13 00359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14 08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15 00257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16 555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17 000255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18 000055567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19 245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20 3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21 025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22 0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23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24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25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bg1"/>
                    </a:solidFill>
                    <a:latin typeface="Courier New" charset="0"/>
                  </a:rPr>
                  <a:t>26 0</a:t>
                </a:r>
              </a:p>
            </p:txBody>
          </p:sp>
          <p:cxnSp>
            <p:nvCxnSpPr>
              <p:cNvPr id="13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5393145" y="-328621"/>
                <a:ext cx="0" cy="4321174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38100" dist="30000" dir="5400000" rotWithShape="0">
                  <a:srgbClr val="000000">
                    <a:alpha val="4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5413" y="5640388"/>
            <a:ext cx="1846262" cy="709612"/>
            <a:chOff x="425450" y="5695950"/>
            <a:chExt cx="1846263" cy="709613"/>
          </a:xfrm>
        </p:grpSpPr>
        <p:sp>
          <p:nvSpPr>
            <p:cNvPr id="29714" name="TextBox 8"/>
            <p:cNvSpPr txBox="1">
              <a:spLocks noChangeArrowheads="1"/>
            </p:cNvSpPr>
            <p:nvPr/>
          </p:nvSpPr>
          <p:spPr bwMode="auto">
            <a:xfrm>
              <a:off x="425450" y="6021388"/>
              <a:ext cx="8778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Stems</a:t>
              </a:r>
            </a:p>
          </p:txBody>
        </p:sp>
        <p:sp>
          <p:nvSpPr>
            <p:cNvPr id="29715" name="TextBox 11"/>
            <p:cNvSpPr txBox="1">
              <a:spLocks noChangeArrowheads="1"/>
            </p:cNvSpPr>
            <p:nvPr/>
          </p:nvSpPr>
          <p:spPr bwMode="auto">
            <a:xfrm>
              <a:off x="1303338" y="6035675"/>
              <a:ext cx="9683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/>
                <a:t>Leaves</a:t>
              </a:r>
            </a:p>
          </p:txBody>
        </p:sp>
        <p:sp>
          <p:nvSpPr>
            <p:cNvPr id="21" name="Right Arrow 20"/>
            <p:cNvSpPr>
              <a:spLocks noChangeArrowheads="1"/>
            </p:cNvSpPr>
            <p:nvPr/>
          </p:nvSpPr>
          <p:spPr bwMode="auto">
            <a:xfrm rot="-3062679">
              <a:off x="812800" y="5792787"/>
              <a:ext cx="401639" cy="242887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Right Arrow 29"/>
            <p:cNvSpPr>
              <a:spLocks noChangeArrowheads="1"/>
            </p:cNvSpPr>
            <p:nvPr/>
          </p:nvSpPr>
          <p:spPr bwMode="auto">
            <a:xfrm rot="-7661420">
              <a:off x="1425575" y="5775325"/>
              <a:ext cx="401638" cy="242887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06963" y="2281238"/>
            <a:ext cx="1943100" cy="4321175"/>
          </a:xfrm>
          <a:prstGeom prst="rect">
            <a:avLst/>
          </a:prstGeom>
          <a:solidFill>
            <a:schemeClr val="accent1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803275" y="2355850"/>
            <a:ext cx="4406900" cy="2465388"/>
            <a:chOff x="980916" y="2355850"/>
            <a:chExt cx="4406695" cy="2465634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980916" y="2355850"/>
              <a:ext cx="500040" cy="317532"/>
            </a:xfrm>
            <a:prstGeom prst="rect">
              <a:avLst/>
            </a:prstGeom>
            <a:solidFill>
              <a:srgbClr val="FFFF00">
                <a:alpha val="18039"/>
              </a:srgbClr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hidden">
            <a:xfrm>
              <a:off x="5006629" y="4419806"/>
              <a:ext cx="380982" cy="401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b="1" dirty="0">
                  <a:solidFill>
                    <a:srgbClr val="FFFF00"/>
                  </a:solidFill>
                  <a:latin typeface="Courier New" charset="0"/>
                </a:rPr>
                <a:t>2</a:t>
              </a:r>
            </a:p>
          </p:txBody>
        </p:sp>
      </p:grpSp>
      <p:sp>
        <p:nvSpPr>
          <p:cNvPr id="297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1219200"/>
          </a:xfrm>
        </p:spPr>
        <p:txBody>
          <a:bodyPr/>
          <a:lstStyle/>
          <a:p>
            <a:pPr eaLnBrk="1" hangingPunct="1"/>
            <a:r>
              <a:rPr lang="en-US" sz="4000">
                <a:latin typeface="Gill Sans" charset="0"/>
              </a:rPr>
              <a:t>Stemplots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796925" y="2689225"/>
            <a:ext cx="4384675" cy="1131888"/>
            <a:chOff x="930799" y="2689280"/>
            <a:chExt cx="4383877" cy="1132051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hidden">
            <a:xfrm>
              <a:off x="4933745" y="3421223"/>
              <a:ext cx="380931" cy="400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b="1" dirty="0">
                  <a:solidFill>
                    <a:srgbClr val="CCFFCC"/>
                  </a:solidFill>
                  <a:latin typeface="Courier New" charset="0"/>
                </a:rPr>
                <a:t>2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930799" y="2689280"/>
              <a:ext cx="499972" cy="317546"/>
            </a:xfrm>
            <a:prstGeom prst="rect">
              <a:avLst/>
            </a:prstGeom>
            <a:solidFill>
              <a:srgbClr val="CCFFCC">
                <a:alpha val="18039"/>
              </a:srgbClr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808038" y="2921000"/>
            <a:ext cx="4321175" cy="400050"/>
            <a:chOff x="808292" y="2920253"/>
            <a:chExt cx="4320863" cy="400050"/>
          </a:xfrm>
        </p:grpSpPr>
        <p:sp>
          <p:nvSpPr>
            <p:cNvPr id="20" name="Text Box 10"/>
            <p:cNvSpPr txBox="1">
              <a:spLocks noChangeArrowheads="1"/>
            </p:cNvSpPr>
            <p:nvPr/>
          </p:nvSpPr>
          <p:spPr bwMode="hidden">
            <a:xfrm>
              <a:off x="4800566" y="2920253"/>
              <a:ext cx="328589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808292" y="3001216"/>
              <a:ext cx="500026" cy="317500"/>
            </a:xfrm>
            <a:prstGeom prst="rect">
              <a:avLst/>
            </a:prstGeom>
            <a:solidFill>
              <a:srgbClr val="FF0000">
                <a:alpha val="18039"/>
              </a:srgbClr>
            </a:solidFill>
            <a:ln w="10000">
              <a:solidFill>
                <a:schemeClr val="accent1"/>
              </a:solidFill>
              <a:miter lim="800000"/>
              <a:headEnd/>
              <a:tailE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4620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1219200"/>
          </a:xfrm>
        </p:spPr>
        <p:txBody>
          <a:bodyPr/>
          <a:lstStyle/>
          <a:p>
            <a:pPr eaLnBrk="1" hangingPunct="1"/>
            <a:r>
              <a:rPr lang="en-US" sz="4000">
                <a:latin typeface="Gill Sans" charset="0"/>
              </a:rPr>
              <a:t>Stemplots (Stem-and-Leaf Plots)</a:t>
            </a:r>
          </a:p>
        </p:txBody>
      </p:sp>
      <p:sp>
        <p:nvSpPr>
          <p:cNvPr id="30723" name="Rectangle 3"/>
          <p:cNvSpPr txBox="1">
            <a:spLocks noChangeArrowheads="1"/>
          </p:cNvSpPr>
          <p:nvPr/>
        </p:nvSpPr>
        <p:spPr bwMode="auto">
          <a:xfrm>
            <a:off x="381000" y="1728788"/>
            <a:ext cx="85344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>
                <a:solidFill>
                  <a:srgbClr val="000000"/>
                </a:solidFill>
                <a:cs typeface="Arial" charset="0"/>
              </a:rPr>
              <a:t>If there are very few stems (when the data cover only a very small range of values), then we may want to create more stems by </a:t>
            </a:r>
            <a:r>
              <a:rPr lang="en-US" b="1">
                <a:solidFill>
                  <a:srgbClr val="800000"/>
                </a:solidFill>
                <a:cs typeface="Arial" charset="0"/>
              </a:rPr>
              <a:t>splitting</a:t>
            </a:r>
            <a:r>
              <a:rPr lang="en-US">
                <a:solidFill>
                  <a:srgbClr val="800000"/>
                </a:solidFill>
                <a:cs typeface="Arial" charset="0"/>
              </a:rPr>
              <a:t> </a:t>
            </a:r>
            <a:r>
              <a:rPr lang="en-US">
                <a:solidFill>
                  <a:srgbClr val="000000"/>
                </a:solidFill>
                <a:cs typeface="Arial" charset="0"/>
              </a:rPr>
              <a:t>the original stems.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 b="1" u="sng">
                <a:solidFill>
                  <a:schemeClr val="accent1"/>
                </a:solidFill>
                <a:cs typeface="Arial" charset="0"/>
              </a:rPr>
              <a:t>Example</a:t>
            </a:r>
            <a:r>
              <a:rPr lang="en-US" b="1">
                <a:solidFill>
                  <a:schemeClr val="accent1"/>
                </a:solidFill>
                <a:cs typeface="Arial" charset="0"/>
              </a:rPr>
              <a:t>:</a:t>
            </a:r>
            <a:r>
              <a:rPr lang="en-US">
                <a:solidFill>
                  <a:srgbClr val="000000"/>
                </a:solidFill>
                <a:cs typeface="Arial" charset="0"/>
              </a:rPr>
              <a:t> If all of the data values were between 150 and 179, then we may choose to use the following stems: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295400" y="3963988"/>
            <a:ext cx="1143000" cy="1938337"/>
            <a:chOff x="816" y="2160"/>
            <a:chExt cx="720" cy="1221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16" y="2160"/>
              <a:ext cx="720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/>
                <a:t>15</a:t>
              </a:r>
              <a:br>
                <a:rPr lang="en-US" sz="2000" dirty="0"/>
              </a:br>
              <a:r>
                <a:rPr lang="en-US" sz="2000" dirty="0"/>
                <a:t>15</a:t>
              </a:r>
              <a:br>
                <a:rPr lang="en-US" sz="2000" dirty="0"/>
              </a:br>
              <a:r>
                <a:rPr lang="en-US" sz="2000" dirty="0"/>
                <a:t>16</a:t>
              </a:r>
              <a:br>
                <a:rPr lang="en-US" sz="2000" dirty="0"/>
              </a:br>
              <a:r>
                <a:rPr lang="en-US" sz="2000" dirty="0"/>
                <a:t>16</a:t>
              </a:r>
              <a:br>
                <a:rPr lang="en-US" sz="2000" dirty="0"/>
              </a:br>
              <a:r>
                <a:rPr lang="en-US" sz="2000" dirty="0"/>
                <a:t>17</a:t>
              </a:r>
              <a:br>
                <a:rPr lang="en-US" sz="2000" dirty="0"/>
              </a:br>
              <a:r>
                <a:rPr lang="en-US" sz="2000" dirty="0"/>
                <a:t>17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152" y="2160"/>
              <a:ext cx="0" cy="12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895600" y="4221163"/>
            <a:ext cx="5638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400" smtClean="0"/>
              <a:t>Leaves 0-4 would go on each upper stem (first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15</a:t>
            </a:r>
            <a:r>
              <a:rPr lang="ja-JP" altLang="en-US" sz="2400" smtClean="0"/>
              <a:t>”</a:t>
            </a:r>
            <a:r>
              <a:rPr lang="en-US" altLang="ja-JP" sz="2400" smtClean="0"/>
              <a:t>), and leaves 5-9 would go on each lower stem (second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15</a:t>
            </a:r>
            <a:r>
              <a:rPr lang="ja-JP" altLang="en-US" sz="2400" smtClean="0"/>
              <a:t>”</a:t>
            </a:r>
            <a:r>
              <a:rPr lang="en-US" altLang="ja-JP" sz="2400" smtClean="0"/>
              <a:t>). 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77335739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1219200"/>
          </a:xfrm>
        </p:spPr>
        <p:txBody>
          <a:bodyPr/>
          <a:lstStyle/>
          <a:p>
            <a:pPr eaLnBrk="1" hangingPunct="1"/>
            <a:r>
              <a:rPr lang="en-US" sz="4000">
                <a:latin typeface="Gill Sans" charset="0"/>
              </a:rPr>
              <a:t>Describing Distributions</a:t>
            </a:r>
          </a:p>
        </p:txBody>
      </p:sp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381000" y="1728788"/>
            <a:ext cx="85344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>
                <a:solidFill>
                  <a:srgbClr val="000000"/>
                </a:solidFill>
                <a:cs typeface="Arial" charset="0"/>
              </a:rPr>
              <a:t>In any graph of data, look for the </a:t>
            </a:r>
            <a:r>
              <a:rPr lang="en-US" b="1">
                <a:solidFill>
                  <a:srgbClr val="800000"/>
                </a:solidFill>
                <a:cs typeface="Arial" charset="0"/>
              </a:rPr>
              <a:t>overall pattern</a:t>
            </a:r>
            <a:r>
              <a:rPr lang="en-US">
                <a:solidFill>
                  <a:srgbClr val="800000"/>
                </a:solidFill>
                <a:cs typeface="Arial" charset="0"/>
              </a:rPr>
              <a:t> </a:t>
            </a:r>
            <a:r>
              <a:rPr lang="en-US">
                <a:solidFill>
                  <a:srgbClr val="000000"/>
                </a:solidFill>
                <a:cs typeface="Arial" charset="0"/>
              </a:rPr>
              <a:t>and for striking </a:t>
            </a:r>
            <a:r>
              <a:rPr lang="en-US" b="1">
                <a:solidFill>
                  <a:srgbClr val="800000"/>
                </a:solidFill>
                <a:cs typeface="Arial" charset="0"/>
              </a:rPr>
              <a:t>deviations</a:t>
            </a:r>
            <a:r>
              <a:rPr lang="en-US">
                <a:solidFill>
                  <a:srgbClr val="800000"/>
                </a:solidFill>
                <a:cs typeface="Arial" charset="0"/>
              </a:rPr>
              <a:t> </a:t>
            </a:r>
            <a:r>
              <a:rPr lang="en-US">
                <a:solidFill>
                  <a:srgbClr val="000000"/>
                </a:solidFill>
                <a:cs typeface="Arial" charset="0"/>
              </a:rPr>
              <a:t>from that pattern.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>
                <a:solidFill>
                  <a:srgbClr val="000000"/>
                </a:solidFill>
                <a:cs typeface="Arial" charset="0"/>
              </a:rPr>
              <a:t>You can describe the overall pattern by its </a:t>
            </a:r>
            <a:r>
              <a:rPr lang="en-US" b="1">
                <a:solidFill>
                  <a:srgbClr val="800000"/>
                </a:solidFill>
                <a:cs typeface="Arial" charset="0"/>
              </a:rPr>
              <a:t>shape</a:t>
            </a:r>
            <a:r>
              <a:rPr lang="en-US" b="1">
                <a:solidFill>
                  <a:srgbClr val="751D25"/>
                </a:solidFill>
                <a:cs typeface="Arial" charset="0"/>
              </a:rPr>
              <a:t>,</a:t>
            </a:r>
            <a:r>
              <a:rPr lang="en-US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>
                <a:solidFill>
                  <a:srgbClr val="800000"/>
                </a:solidFill>
                <a:cs typeface="Arial" charset="0"/>
              </a:rPr>
              <a:t>center</a:t>
            </a:r>
            <a:r>
              <a:rPr lang="en-US" b="1">
                <a:solidFill>
                  <a:srgbClr val="751D25"/>
                </a:solidFill>
                <a:cs typeface="Arial" charset="0"/>
              </a:rPr>
              <a:t>,</a:t>
            </a:r>
            <a:r>
              <a:rPr lang="en-US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b="1">
                <a:solidFill>
                  <a:srgbClr val="800000"/>
                </a:solidFill>
                <a:cs typeface="Arial" charset="0"/>
              </a:rPr>
              <a:t>spread</a:t>
            </a:r>
            <a:r>
              <a:rPr lang="en-US" b="1">
                <a:solidFill>
                  <a:srgbClr val="751D25"/>
                </a:solidFill>
                <a:cs typeface="Arial" charset="0"/>
              </a:rPr>
              <a:t>.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>
                <a:solidFill>
                  <a:srgbClr val="000000"/>
                </a:solidFill>
                <a:cs typeface="Arial" charset="0"/>
              </a:rPr>
              <a:t>An important kind of deviation is an </a:t>
            </a:r>
            <a:r>
              <a:rPr lang="en-US" b="1">
                <a:solidFill>
                  <a:srgbClr val="800000"/>
                </a:solidFill>
                <a:cs typeface="Arial" charset="0"/>
              </a:rPr>
              <a:t>outlier</a:t>
            </a:r>
            <a:r>
              <a:rPr lang="en-US" b="1">
                <a:solidFill>
                  <a:srgbClr val="751D25"/>
                </a:solidFill>
                <a:cs typeface="Arial" charset="0"/>
              </a:rPr>
              <a:t>,</a:t>
            </a:r>
            <a:r>
              <a:rPr lang="en-US">
                <a:solidFill>
                  <a:srgbClr val="000000"/>
                </a:solidFill>
                <a:cs typeface="Arial" charset="0"/>
              </a:rPr>
              <a:t> an individual that falls outside the overall pattern.</a:t>
            </a:r>
          </a:p>
        </p:txBody>
      </p:sp>
    </p:spTree>
    <p:extLst>
      <p:ext uri="{BB962C8B-B14F-4D97-AF65-F5344CB8AC3E}">
        <p14:creationId xmlns:p14="http://schemas.microsoft.com/office/powerpoint/2010/main" val="13753170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1219200"/>
          </a:xfrm>
        </p:spPr>
        <p:txBody>
          <a:bodyPr/>
          <a:lstStyle/>
          <a:p>
            <a:pPr eaLnBrk="1" hangingPunct="1"/>
            <a:r>
              <a:rPr lang="en-US" sz="4000">
                <a:latin typeface="Gill Sans" charset="0"/>
              </a:rPr>
              <a:t>Describing Distributions</a:t>
            </a:r>
          </a:p>
        </p:txBody>
      </p:sp>
      <p:sp>
        <p:nvSpPr>
          <p:cNvPr id="32771" name="Rectangle 3"/>
          <p:cNvSpPr txBox="1">
            <a:spLocks noChangeArrowheads="1"/>
          </p:cNvSpPr>
          <p:nvPr/>
        </p:nvSpPr>
        <p:spPr bwMode="auto">
          <a:xfrm>
            <a:off x="381000" y="1728788"/>
            <a:ext cx="85344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 sz="2000">
                <a:solidFill>
                  <a:srgbClr val="000000"/>
                </a:solidFill>
                <a:cs typeface="Arial" charset="0"/>
              </a:rPr>
              <a:t>A distribution is </a:t>
            </a:r>
            <a:r>
              <a:rPr lang="en-US" sz="2000" b="1">
                <a:solidFill>
                  <a:srgbClr val="800000"/>
                </a:solidFill>
                <a:cs typeface="Arial" charset="0"/>
              </a:rPr>
              <a:t>symmetric</a:t>
            </a:r>
            <a:r>
              <a:rPr lang="en-US" sz="2000">
                <a:solidFill>
                  <a:srgbClr val="800000"/>
                </a:solidFill>
                <a:cs typeface="Arial" charset="0"/>
              </a:rPr>
              <a:t> </a:t>
            </a:r>
            <a:r>
              <a:rPr lang="en-US" sz="2000">
                <a:solidFill>
                  <a:srgbClr val="000000"/>
                </a:solidFill>
                <a:cs typeface="Arial" charset="0"/>
              </a:rPr>
              <a:t>if the right and left sides of the graph are approximately mirror images of each other.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 sz="2000">
                <a:solidFill>
                  <a:srgbClr val="000000"/>
                </a:solidFill>
                <a:cs typeface="Arial" charset="0"/>
              </a:rPr>
              <a:t>A distribution is </a:t>
            </a:r>
            <a:r>
              <a:rPr lang="en-US" sz="2000" b="1">
                <a:solidFill>
                  <a:srgbClr val="800000"/>
                </a:solidFill>
                <a:cs typeface="Arial" charset="0"/>
              </a:rPr>
              <a:t>skewed to the right </a:t>
            </a:r>
            <a:r>
              <a:rPr lang="en-US" sz="2000">
                <a:solidFill>
                  <a:srgbClr val="000000"/>
                </a:solidFill>
                <a:cs typeface="Arial" charset="0"/>
              </a:rPr>
              <a:t>(right-skewed) if the right side of the graph (containing the half of the observations with larger values) is much longer than the left side.</a:t>
            </a:r>
          </a:p>
          <a:p>
            <a:pPr eaLnBrk="1" hangingPunct="1">
              <a:spcBef>
                <a:spcPct val="40000"/>
              </a:spcBef>
              <a:buClr>
                <a:schemeClr val="accent2"/>
              </a:buClr>
              <a:buSzPct val="60000"/>
              <a:buFont typeface="Wingdings" charset="0"/>
              <a:buChar char=""/>
            </a:pPr>
            <a:r>
              <a:rPr lang="en-US" sz="2000">
                <a:solidFill>
                  <a:srgbClr val="000000"/>
                </a:solidFill>
                <a:cs typeface="Arial" charset="0"/>
              </a:rPr>
              <a:t>It is </a:t>
            </a:r>
            <a:r>
              <a:rPr lang="en-US" sz="2000" b="1">
                <a:solidFill>
                  <a:srgbClr val="800000"/>
                </a:solidFill>
                <a:cs typeface="Arial" charset="0"/>
              </a:rPr>
              <a:t>skewed to the left </a:t>
            </a:r>
            <a:r>
              <a:rPr lang="en-US" sz="2000">
                <a:solidFill>
                  <a:srgbClr val="000000"/>
                </a:solidFill>
                <a:cs typeface="Arial" charset="0"/>
              </a:rPr>
              <a:t>(left-skewed) if the left side of the graph is much longer than the right side.</a:t>
            </a:r>
          </a:p>
        </p:txBody>
      </p:sp>
      <p:graphicFrame>
        <p:nvGraphicFramePr>
          <p:cNvPr id="3277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193384"/>
              </p:ext>
            </p:extLst>
          </p:nvPr>
        </p:nvGraphicFramePr>
        <p:xfrm>
          <a:off x="225425" y="4837113"/>
          <a:ext cx="272415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Chart" r:id="rId3" imgW="6248400" imgH="3048000" progId="MSGraph.Chart.8">
                  <p:embed followColorScheme="full"/>
                </p:oleObj>
              </mc:Choice>
              <mc:Fallback>
                <p:oleObj name="Chart" r:id="rId3" imgW="6248400" imgH="3048000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225425" y="4837113"/>
                        <a:ext cx="272415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8350" y="4527550"/>
            <a:ext cx="1520825" cy="306388"/>
          </a:xfrm>
          <a:prstGeom prst="rect">
            <a:avLst/>
          </a:prstGeom>
          <a:solidFill>
            <a:srgbClr val="D2DA7A"/>
          </a:solidFill>
          <a:ln w="10000">
            <a:solidFill>
              <a:srgbClr val="D2DA7A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Symmetric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48063" y="4529138"/>
            <a:ext cx="1557337" cy="307975"/>
          </a:xfrm>
          <a:prstGeom prst="rect">
            <a:avLst/>
          </a:prstGeom>
          <a:solidFill>
            <a:srgbClr val="D2DA7A"/>
          </a:solidFill>
          <a:ln w="10000">
            <a:solidFill>
              <a:srgbClr val="D2DA7A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Skewed-left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18250" y="4527550"/>
            <a:ext cx="1630363" cy="306388"/>
          </a:xfrm>
          <a:prstGeom prst="rect">
            <a:avLst/>
          </a:prstGeom>
          <a:solidFill>
            <a:srgbClr val="D2DA7A"/>
          </a:solidFill>
          <a:ln w="10000">
            <a:solidFill>
              <a:srgbClr val="D2DA7A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Skewed-right</a:t>
            </a:r>
          </a:p>
        </p:txBody>
      </p:sp>
      <p:graphicFrame>
        <p:nvGraphicFramePr>
          <p:cNvPr id="3277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15774"/>
              </p:ext>
            </p:extLst>
          </p:nvPr>
        </p:nvGraphicFramePr>
        <p:xfrm>
          <a:off x="3074988" y="4733925"/>
          <a:ext cx="278765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7" name="Chart" r:id="rId5" imgW="6273800" imgH="3035300" progId="MSGraph.Chart.8">
                  <p:embed followColorScheme="full"/>
                </p:oleObj>
              </mc:Choice>
              <mc:Fallback>
                <p:oleObj name="Chart" r:id="rId5" imgW="6273800" imgH="3035300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3074988" y="4733925"/>
                        <a:ext cx="2787650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179976"/>
              </p:ext>
            </p:extLst>
          </p:nvPr>
        </p:nvGraphicFramePr>
        <p:xfrm>
          <a:off x="6116638" y="4733925"/>
          <a:ext cx="2798762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name="Chart" r:id="rId7" imgW="6273800" imgH="3035300" progId="MSGraph.Chart.8">
                  <p:embed followColorScheme="full"/>
                </p:oleObj>
              </mc:Choice>
              <mc:Fallback>
                <p:oleObj name="Chart" r:id="rId7" imgW="6273800" imgH="3035300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6116638" y="4733925"/>
                        <a:ext cx="2798762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74351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2772" grpId="0"/>
      <p:bldOleChart spid="32776" grpId="0"/>
      <p:bldOleChart spid="327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Symmetric, Skewed-Right, -Left?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47" y="1587891"/>
            <a:ext cx="6004633" cy="50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5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you will be able to…</a:t>
            </a:r>
            <a:endParaRPr lang="en-US" dirty="0"/>
          </a:p>
        </p:txBody>
      </p:sp>
      <p:pic>
        <p:nvPicPr>
          <p:cNvPr id="7" name="Content Placeholder 6" descr="Data Analysis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6" r="11656"/>
          <a:stretch>
            <a:fillRect/>
          </a:stretch>
        </p:blipFill>
        <p:spPr>
          <a:xfrm>
            <a:off x="457200" y="1770424"/>
            <a:ext cx="3483029" cy="340638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0229" y="1417638"/>
            <a:ext cx="4746571" cy="4708525"/>
          </a:xfrm>
        </p:spPr>
        <p:txBody>
          <a:bodyPr>
            <a:normAutofit fontScale="92500"/>
          </a:bodyPr>
          <a:lstStyle/>
          <a:p>
            <a:pPr>
              <a:spcBef>
                <a:spcPts val="2376"/>
              </a:spcBef>
            </a:pPr>
            <a:r>
              <a:rPr lang="en-US" dirty="0" smtClean="0">
                <a:latin typeface="Arial" charset="0"/>
                <a:cs typeface="Arial" charset="0"/>
              </a:rPr>
              <a:t>Describe the distribution of a variable.</a:t>
            </a:r>
          </a:p>
          <a:p>
            <a:pPr>
              <a:spcBef>
                <a:spcPts val="2376"/>
              </a:spcBef>
            </a:pPr>
            <a:r>
              <a:rPr lang="en-US" dirty="0" smtClean="0">
                <a:latin typeface="Arial" charset="0"/>
                <a:cs typeface="Arial" charset="0"/>
              </a:rPr>
              <a:t>Construct and interpret pie charts and bar graphs.</a:t>
            </a:r>
          </a:p>
          <a:p>
            <a:pPr>
              <a:spcBef>
                <a:spcPts val="2376"/>
              </a:spcBef>
            </a:pPr>
            <a:r>
              <a:rPr lang="en-US" dirty="0" smtClean="0">
                <a:latin typeface="Arial" charset="0"/>
                <a:cs typeface="Arial" charset="0"/>
              </a:rPr>
              <a:t>Construct and interpret histograms and </a:t>
            </a:r>
            <a:r>
              <a:rPr lang="en-US" dirty="0" err="1" smtClean="0">
                <a:latin typeface="Arial" charset="0"/>
                <a:cs typeface="Arial" charset="0"/>
              </a:rPr>
              <a:t>stemplots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</a:p>
          <a:p>
            <a:pPr>
              <a:spcBef>
                <a:spcPts val="2376"/>
              </a:spcBef>
            </a:pPr>
            <a:r>
              <a:rPr lang="en-US" dirty="0" smtClean="0">
                <a:latin typeface="Arial" charset="0"/>
                <a:cs typeface="Arial" charset="0"/>
              </a:rPr>
              <a:t>Construct and interpret time plots.</a:t>
            </a:r>
          </a:p>
        </p:txBody>
      </p:sp>
    </p:spTree>
    <p:extLst>
      <p:ext uri="{BB962C8B-B14F-4D97-AF65-F5344CB8AC3E}">
        <p14:creationId xmlns:p14="http://schemas.microsoft.com/office/powerpoint/2010/main" val="560646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516063"/>
            <a:ext cx="8153400" cy="37528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>
                <a:latin typeface="Arial" charset="0"/>
                <a:cs typeface="Arial" charset="0"/>
              </a:rPr>
              <a:t>A </a:t>
            </a:r>
            <a:r>
              <a:rPr lang="en-US" sz="2400" b="1">
                <a:solidFill>
                  <a:srgbClr val="800000"/>
                </a:solidFill>
                <a:latin typeface="Arial" charset="0"/>
                <a:cs typeface="Arial" charset="0"/>
              </a:rPr>
              <a:t>time plot </a:t>
            </a:r>
            <a:r>
              <a:rPr lang="en-US" sz="2400">
                <a:latin typeface="Arial" charset="0"/>
                <a:cs typeface="Arial" charset="0"/>
              </a:rPr>
              <a:t>shows behavior over time.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Arial" charset="0"/>
                <a:cs typeface="Arial" charset="0"/>
              </a:rPr>
              <a:t>Time is always on the horizontal axis, and the variable being measured is on the vertical axis.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Arial" charset="0"/>
                <a:cs typeface="Arial" charset="0"/>
              </a:rPr>
              <a:t>Look for an overall pattern (trend), and deviations from this trend.  Connecting the data points by lines may emphasize this trend.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>
                <a:latin typeface="Arial" charset="0"/>
                <a:cs typeface="Arial" charset="0"/>
              </a:rPr>
              <a:t>Look for patterns that repeat at known regular intervals (seasonal variations).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533400" y="152400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sz="4200">
                <a:solidFill>
                  <a:schemeClr val="tx2"/>
                </a:solidFill>
                <a:latin typeface="Gill Sans" charset="0"/>
              </a:rPr>
              <a:t>Time Plots</a:t>
            </a:r>
          </a:p>
        </p:txBody>
      </p:sp>
    </p:spTree>
    <p:extLst>
      <p:ext uri="{BB962C8B-B14F-4D97-AF65-F5344CB8AC3E}">
        <p14:creationId xmlns:p14="http://schemas.microsoft.com/office/powerpoint/2010/main" val="8767196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Plots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80" y="1752557"/>
            <a:ext cx="5486400" cy="475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085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Plots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67" y="1645920"/>
            <a:ext cx="5242198" cy="4980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043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>
                <a:latin typeface="Gill Sans" charset="0"/>
              </a:rPr>
              <a:t>Chapter 1 Objectives Review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14488"/>
            <a:ext cx="8001000" cy="50546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Define statistics.</a:t>
            </a: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Define individuals and variables.</a:t>
            </a: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Categorize variables as categorical or quantitative.</a:t>
            </a: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Describe the distribution of a variable.</a:t>
            </a: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Construct and interpret pie charts and bar graphs.</a:t>
            </a: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Construct and interpret histograms and stemplots.</a:t>
            </a: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Construct and interpret time plots.</a:t>
            </a:r>
          </a:p>
        </p:txBody>
      </p:sp>
    </p:spTree>
    <p:extLst>
      <p:ext uri="{BB962C8B-B14F-4D97-AF65-F5344CB8AC3E}">
        <p14:creationId xmlns:p14="http://schemas.microsoft.com/office/powerpoint/2010/main" val="181729412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91926" y="1752600"/>
            <a:ext cx="5371073" cy="4419600"/>
          </a:xfrm>
        </p:spPr>
        <p:txBody>
          <a:bodyPr/>
          <a:lstStyle/>
          <a:p>
            <a:r>
              <a:rPr lang="en-US" dirty="0" smtClean="0"/>
              <a:t>Examine each variable by itself</a:t>
            </a:r>
          </a:p>
          <a:p>
            <a:pPr lvl="1"/>
            <a:r>
              <a:rPr lang="en-US" dirty="0" smtClean="0"/>
              <a:t>Picturing Distributions with Graphs</a:t>
            </a:r>
          </a:p>
          <a:p>
            <a:pPr lvl="1"/>
            <a:r>
              <a:rPr lang="en-US" b="1" dirty="0" smtClean="0"/>
              <a:t>Describing Distributions with Numbers</a:t>
            </a:r>
          </a:p>
          <a:p>
            <a:pPr lvl="1"/>
            <a:r>
              <a:rPr lang="en-US" dirty="0" smtClean="0"/>
              <a:t>Normal Distributions</a:t>
            </a:r>
          </a:p>
          <a:p>
            <a:r>
              <a:rPr lang="en-US" dirty="0" smtClean="0"/>
              <a:t>Study the relationships among variables</a:t>
            </a:r>
          </a:p>
          <a:p>
            <a:pPr lvl="1"/>
            <a:r>
              <a:rPr lang="en-US" dirty="0" smtClean="0"/>
              <a:t>Scatterplots and Correlation</a:t>
            </a:r>
          </a:p>
          <a:p>
            <a:pPr lvl="1"/>
            <a:r>
              <a:rPr lang="en-US" dirty="0" smtClean="0"/>
              <a:t>Regression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8615" y="1217916"/>
            <a:ext cx="691597" cy="4632299"/>
            <a:chOff x="2014007" y="707220"/>
            <a:chExt cx="296164" cy="3852679"/>
          </a:xfrm>
        </p:grpSpPr>
        <p:sp>
          <p:nvSpPr>
            <p:cNvPr id="10" name="Rectangle 9"/>
            <p:cNvSpPr/>
            <p:nvPr/>
          </p:nvSpPr>
          <p:spPr>
            <a:xfrm rot="16200000">
              <a:off x="277496" y="2443731"/>
              <a:ext cx="3744468" cy="27144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 rot="16200000">
              <a:off x="302210" y="2551938"/>
              <a:ext cx="3744476" cy="271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239401" bIns="0" numCol="1" spcCol="1270" anchor="t" anchorCtr="0">
              <a:noAutofit/>
            </a:bodyPr>
            <a:lstStyle/>
            <a:p>
              <a:pPr lvl="0" algn="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Data Exploration</a:t>
              </a:r>
              <a:endParaRPr lang="en-US" sz="24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28647" y="791041"/>
            <a:ext cx="2317587" cy="5969099"/>
            <a:chOff x="2285453" y="905134"/>
            <a:chExt cx="1352091" cy="3928272"/>
          </a:xfrm>
        </p:grpSpPr>
        <p:sp>
          <p:nvSpPr>
            <p:cNvPr id="8" name="Rectangle 7"/>
            <p:cNvSpPr/>
            <p:nvPr/>
          </p:nvSpPr>
          <p:spPr>
            <a:xfrm>
              <a:off x="2285453" y="905134"/>
              <a:ext cx="1352091" cy="3654026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2285453" y="1373463"/>
              <a:ext cx="1352091" cy="3459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239401" rIns="128016" bIns="128016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har char="••"/>
              </a:pPr>
              <a:r>
                <a:rPr lang="en-US" kern="1200" dirty="0" smtClean="0"/>
                <a:t>Picturing Distributions with Graphs</a:t>
              </a:r>
              <a:endParaRPr lang="en-US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har char="••"/>
              </a:pPr>
              <a:r>
                <a:rPr lang="en-US" kern="1200" dirty="0" smtClean="0">
                  <a:solidFill>
                    <a:srgbClr val="000090"/>
                  </a:solidFill>
                </a:rPr>
                <a:t>Describing Distributions with Numbers</a:t>
              </a:r>
              <a:endParaRPr lang="en-US" kern="1200" dirty="0">
                <a:solidFill>
                  <a:srgbClr val="000090"/>
                </a:solidFill>
              </a:endParaRPr>
            </a:p>
            <a:p>
              <a:pPr marL="114300" lvl="1" indent="-114300" algn="l" defTabSz="62230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har char="••"/>
              </a:pPr>
              <a:r>
                <a:rPr lang="en-US" kern="1200" dirty="0" smtClean="0"/>
                <a:t>Normal Distributions</a:t>
              </a:r>
              <a:endParaRPr lang="en-US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har char="••"/>
              </a:pPr>
              <a:r>
                <a:rPr lang="en-US" kern="1200" dirty="0" smtClean="0"/>
                <a:t>Scatterplots and Correlation</a:t>
              </a:r>
              <a:endParaRPr lang="en-US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har char="••"/>
              </a:pPr>
              <a:r>
                <a:rPr lang="en-US" kern="1200" dirty="0" smtClean="0"/>
                <a:t>Regression</a:t>
              </a:r>
              <a:endParaRPr lang="en-US" kern="12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457201" y="362926"/>
            <a:ext cx="1139752" cy="11397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000" r="-17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5031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19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Gill Sans" charset="0"/>
              </a:rPr>
              <a:t>Recall</a:t>
            </a:r>
            <a:endParaRPr lang="en-US" dirty="0">
              <a:latin typeface="Gill Sans" charset="0"/>
            </a:endParaRPr>
          </a:p>
        </p:txBody>
      </p:sp>
      <p:sp>
        <p:nvSpPr>
          <p:cNvPr id="2048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0965AA-C1CA-7B4C-959B-87BBF8BEB0E0}" type="slidenum">
              <a:rPr lang="en-US" sz="1400">
                <a:solidFill>
                  <a:srgbClr val="FFFFFF"/>
                </a:solidFill>
                <a:latin typeface="Tw Cen MT" charset="0"/>
              </a:rPr>
              <a:pPr eaLnBrk="1" hangingPunct="1"/>
              <a:t>4</a:t>
            </a:fld>
            <a:endParaRPr lang="en-US" sz="14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0482" name="Rectangle 3"/>
          <p:cNvSpPr txBox="1">
            <a:spLocks noChangeArrowheads="1"/>
          </p:cNvSpPr>
          <p:nvPr/>
        </p:nvSpPr>
        <p:spPr bwMode="auto">
          <a:xfrm>
            <a:off x="457200" y="1643063"/>
            <a:ext cx="8412163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Monotype Sorts" charset="0"/>
              <a:buNone/>
            </a:pPr>
            <a:r>
              <a:rPr lang="en-US" b="1">
                <a:solidFill>
                  <a:srgbClr val="800000"/>
                </a:solidFill>
                <a:cs typeface="Arial" charset="0"/>
              </a:rPr>
              <a:t>Statistics </a:t>
            </a:r>
            <a:r>
              <a:rPr lang="en-US">
                <a:cs typeface="Arial" charset="0"/>
              </a:rPr>
              <a:t>is the science of data.</a:t>
            </a:r>
          </a:p>
          <a:p>
            <a:pPr defTabSz="914400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Monotype Sorts" charset="0"/>
              <a:buNone/>
            </a:pPr>
            <a:r>
              <a:rPr lang="en-US">
                <a:cs typeface="Arial" charset="0"/>
              </a:rPr>
              <a:t>The first step in dealing with data is to organize your thinking about the data:</a:t>
            </a:r>
          </a:p>
        </p:txBody>
      </p:sp>
      <p:sp>
        <p:nvSpPr>
          <p:cNvPr id="9" name="Explosion 2 8"/>
          <p:cNvSpPr>
            <a:spLocks noChangeArrowheads="1"/>
          </p:cNvSpPr>
          <p:nvPr/>
        </p:nvSpPr>
        <p:spPr bwMode="auto">
          <a:xfrm>
            <a:off x="166688" y="2817813"/>
            <a:ext cx="3576637" cy="2584450"/>
          </a:xfrm>
          <a:prstGeom prst="irregularSeal2">
            <a:avLst/>
          </a:prstGeom>
          <a:solidFill>
            <a:schemeClr val="accent1"/>
          </a:solidFill>
          <a:ln w="10000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1" u="sng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Individual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An object described by data</a:t>
            </a:r>
          </a:p>
        </p:txBody>
      </p:sp>
      <p:sp>
        <p:nvSpPr>
          <p:cNvPr id="11" name="Wave 10"/>
          <p:cNvSpPr>
            <a:spLocks noChangeArrowheads="1"/>
          </p:cNvSpPr>
          <p:nvPr/>
        </p:nvSpPr>
        <p:spPr bwMode="auto">
          <a:xfrm>
            <a:off x="2746375" y="3998913"/>
            <a:ext cx="2328863" cy="1827212"/>
          </a:xfrm>
          <a:prstGeom prst="wave">
            <a:avLst>
              <a:gd name="adj1" fmla="val 12500"/>
              <a:gd name="adj2" fmla="val 0"/>
            </a:avLst>
          </a:prstGeom>
          <a:solidFill>
            <a:srgbClr val="8E736A"/>
          </a:solidFill>
          <a:ln w="10000">
            <a:solidFill>
              <a:srgbClr val="8E736A"/>
            </a:solidFill>
            <a:round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000" b="1" u="sng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Variable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Characteristic of the individual</a:t>
            </a:r>
          </a:p>
        </p:txBody>
      </p:sp>
      <p:sp>
        <p:nvSpPr>
          <p:cNvPr id="12" name="Rectangular Callout 11"/>
          <p:cNvSpPr>
            <a:spLocks noChangeArrowheads="1"/>
          </p:cNvSpPr>
          <p:nvPr/>
        </p:nvSpPr>
        <p:spPr bwMode="auto">
          <a:xfrm>
            <a:off x="5281613" y="2717800"/>
            <a:ext cx="3743325" cy="1192213"/>
          </a:xfrm>
          <a:prstGeom prst="wedgeRectCallout">
            <a:avLst>
              <a:gd name="adj1" fmla="val -56843"/>
              <a:gd name="adj2" fmla="val 109227"/>
            </a:avLst>
          </a:prstGeom>
          <a:solidFill>
            <a:srgbClr val="EAEDCB"/>
          </a:solidFill>
          <a:ln w="10000">
            <a:solidFill>
              <a:srgbClr val="D2DA7A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000" b="1" u="sng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Categorical Variable</a:t>
            </a:r>
          </a:p>
          <a:p>
            <a:pPr algn="ctr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Places individual into one of several groups or categories.</a:t>
            </a:r>
          </a:p>
        </p:txBody>
      </p:sp>
      <p:sp>
        <p:nvSpPr>
          <p:cNvPr id="18" name="Rectangular Callout 17"/>
          <p:cNvSpPr>
            <a:spLocks noChangeArrowheads="1"/>
          </p:cNvSpPr>
          <p:nvPr/>
        </p:nvSpPr>
        <p:spPr bwMode="auto">
          <a:xfrm>
            <a:off x="5281613" y="5024438"/>
            <a:ext cx="3743325" cy="1447800"/>
          </a:xfrm>
          <a:prstGeom prst="wedgeRectCallout">
            <a:avLst>
              <a:gd name="adj1" fmla="val -58032"/>
              <a:gd name="adj2" fmla="val -76750"/>
            </a:avLst>
          </a:prstGeom>
          <a:solidFill>
            <a:srgbClr val="EAEDCB"/>
          </a:solidFill>
          <a:ln w="10000">
            <a:solidFill>
              <a:srgbClr val="D2DA7A"/>
            </a:solidFill>
            <a:miter lim="800000"/>
            <a:headEnd/>
            <a:tailE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000" b="1" u="sng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Quantitative Variable</a:t>
            </a:r>
          </a:p>
          <a:p>
            <a:pPr algn="ctr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Takes numerical values for which arithmetic operations make sense.</a:t>
            </a:r>
          </a:p>
        </p:txBody>
      </p:sp>
    </p:spTree>
    <p:extLst>
      <p:ext uri="{BB962C8B-B14F-4D97-AF65-F5344CB8AC3E}">
        <p14:creationId xmlns:p14="http://schemas.microsoft.com/office/powerpoint/2010/main" val="234218987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Picturing Distributions with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Arial"/>
                <a:cs typeface="Arial"/>
              </a:rPr>
              <a:t>Each variable has a distribution that tells us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W</a:t>
            </a:r>
            <a:r>
              <a:rPr lang="en-US" sz="2400" dirty="0" smtClean="0">
                <a:latin typeface="Arial" charset="0"/>
                <a:cs typeface="Arial" charset="0"/>
              </a:rPr>
              <a:t>hat values the variable takes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How often it takes these values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Distributions can be visualized using graphs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The type of graph depends on the type of variable. 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The distribution shows the </a:t>
            </a:r>
            <a:r>
              <a:rPr lang="en-US" dirty="0">
                <a:latin typeface="Arial"/>
                <a:cs typeface="Arial"/>
              </a:rPr>
              <a:t>categories and gives counts or </a:t>
            </a:r>
            <a:r>
              <a:rPr lang="en-US" dirty="0" smtClean="0">
                <a:latin typeface="Arial"/>
                <a:cs typeface="Arial"/>
              </a:rPr>
              <a:t>percentages of the individuals in each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Pie Chart</a:t>
            </a:r>
          </a:p>
          <a:p>
            <a:pPr lvl="1"/>
            <a:r>
              <a:rPr lang="en-US" dirty="0">
                <a:latin typeface="Arial"/>
                <a:cs typeface="Arial"/>
              </a:rPr>
              <a:t>Shows </a:t>
            </a:r>
            <a:r>
              <a:rPr lang="en-US" dirty="0" smtClean="0">
                <a:latin typeface="Arial"/>
                <a:cs typeface="Arial"/>
              </a:rPr>
              <a:t>the distribution </a:t>
            </a:r>
            <a:r>
              <a:rPr lang="en-US" dirty="0">
                <a:latin typeface="Arial"/>
                <a:cs typeface="Arial"/>
              </a:rPr>
              <a:t>as slices of a ‘pie’ with each slice scaled to represent the portion of individuals in that </a:t>
            </a:r>
            <a:r>
              <a:rPr lang="en-US" dirty="0" smtClean="0">
                <a:latin typeface="Arial"/>
                <a:cs typeface="Arial"/>
              </a:rPr>
              <a:t>slice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Counts or percentages must include all individuals with no overlap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Bar </a:t>
            </a:r>
            <a:r>
              <a:rPr lang="en-US" dirty="0" smtClean="0">
                <a:latin typeface="Arial"/>
                <a:cs typeface="Arial"/>
              </a:rPr>
              <a:t>Graph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Shows the </a:t>
            </a:r>
            <a:r>
              <a:rPr lang="en-US" dirty="0">
                <a:latin typeface="Arial"/>
                <a:cs typeface="Arial"/>
              </a:rPr>
              <a:t>distribution as </a:t>
            </a:r>
            <a:r>
              <a:rPr lang="en-US" dirty="0" smtClean="0">
                <a:latin typeface="Arial"/>
                <a:cs typeface="Arial"/>
              </a:rPr>
              <a:t>bars that represent </a:t>
            </a:r>
            <a:r>
              <a:rPr lang="en-US" dirty="0">
                <a:latin typeface="Arial"/>
                <a:cs typeface="Arial"/>
              </a:rPr>
              <a:t>each category </a:t>
            </a:r>
            <a:r>
              <a:rPr lang="en-US" dirty="0" smtClean="0">
                <a:latin typeface="Arial"/>
                <a:cs typeface="Arial"/>
              </a:rPr>
              <a:t>and whose </a:t>
            </a:r>
            <a:r>
              <a:rPr lang="en-US" dirty="0">
                <a:latin typeface="Arial"/>
                <a:cs typeface="Arial"/>
              </a:rPr>
              <a:t>heights show the category counts or </a:t>
            </a:r>
            <a:r>
              <a:rPr lang="en-US" dirty="0" smtClean="0">
                <a:latin typeface="Arial"/>
                <a:cs typeface="Arial"/>
              </a:rPr>
              <a:t>percentage</a:t>
            </a:r>
            <a:r>
              <a:rPr lang="en-US" dirty="0" smtClean="0">
                <a:latin typeface="Arial" charset="0"/>
                <a:cs typeface="Arial" charset="0"/>
              </a:rPr>
              <a:t>s</a:t>
            </a:r>
          </a:p>
          <a:p>
            <a:pPr lvl="1"/>
            <a:r>
              <a:rPr lang="en-US" dirty="0">
                <a:latin typeface="Arial"/>
                <a:cs typeface="Arial"/>
              </a:rPr>
              <a:t>Counts or percentages </a:t>
            </a:r>
            <a:r>
              <a:rPr lang="en-US" dirty="0" smtClean="0">
                <a:latin typeface="Arial"/>
                <a:cs typeface="Arial"/>
              </a:rPr>
              <a:t>may overlap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Gap between bars/categories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6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91" y="1789560"/>
            <a:ext cx="2607160" cy="3983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648" y="1789560"/>
            <a:ext cx="5486400" cy="1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279648" y="3738843"/>
            <a:ext cx="48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 software versions with distribution by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2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4" y="1942080"/>
            <a:ext cx="3001806" cy="29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299" y="1942079"/>
            <a:ext cx="5119030" cy="2967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31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27" y="310000"/>
            <a:ext cx="4921844" cy="2917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27" y="3369071"/>
            <a:ext cx="4921844" cy="320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07" y="1790284"/>
            <a:ext cx="3175000" cy="477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319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1124</TotalTime>
  <Words>989</Words>
  <Application>Microsoft Macintosh PowerPoint</Application>
  <PresentationFormat>On-screen Show (4:3)</PresentationFormat>
  <Paragraphs>153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Median</vt:lpstr>
      <vt:lpstr>Worksheet</vt:lpstr>
      <vt:lpstr>Chart</vt:lpstr>
      <vt:lpstr>Course Map</vt:lpstr>
      <vt:lpstr>Today you will be able to…</vt:lpstr>
      <vt:lpstr>PowerPoint Presentation</vt:lpstr>
      <vt:lpstr>Recall</vt:lpstr>
      <vt:lpstr>Picturing Distributions with Graphs</vt:lpstr>
      <vt:lpstr>Categorical Variables</vt:lpstr>
      <vt:lpstr>Pie Charts</vt:lpstr>
      <vt:lpstr>Bar Graphs</vt:lpstr>
      <vt:lpstr>Bar Graphs</vt:lpstr>
      <vt:lpstr>Quantitative Variables</vt:lpstr>
      <vt:lpstr>Histograms</vt:lpstr>
      <vt:lpstr>Histograms</vt:lpstr>
      <vt:lpstr>Histograms</vt:lpstr>
      <vt:lpstr>Stemplots (Stem-and-Leaf Plots)</vt:lpstr>
      <vt:lpstr>Stemplots</vt:lpstr>
      <vt:lpstr>Stemplots (Stem-and-Leaf Plots)</vt:lpstr>
      <vt:lpstr>Describing Distributions</vt:lpstr>
      <vt:lpstr>Describing Distributions</vt:lpstr>
      <vt:lpstr>Symmetric, Skewed-Right, -Left?</vt:lpstr>
      <vt:lpstr>PowerPoint Presentation</vt:lpstr>
      <vt:lpstr>Time Plots</vt:lpstr>
      <vt:lpstr>Time Plots</vt:lpstr>
      <vt:lpstr>Chapter 1 Objectives Review</vt:lpstr>
    </vt:vector>
  </TitlesOfParts>
  <Company>Duquesne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Map</dc:title>
  <dc:creator>Lisa Over</dc:creator>
  <cp:lastModifiedBy>Lisa Over</cp:lastModifiedBy>
  <cp:revision>51</cp:revision>
  <dcterms:created xsi:type="dcterms:W3CDTF">2015-01-13T18:41:45Z</dcterms:created>
  <dcterms:modified xsi:type="dcterms:W3CDTF">2015-01-24T18:44:32Z</dcterms:modified>
</cp:coreProperties>
</file>