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1137" r:id="rId2"/>
    <p:sldId id="1178" r:id="rId3"/>
    <p:sldId id="1177" r:id="rId4"/>
    <p:sldId id="1179" r:id="rId5"/>
    <p:sldId id="1180" r:id="rId6"/>
    <p:sldId id="1181" r:id="rId7"/>
    <p:sldId id="1186" r:id="rId8"/>
    <p:sldId id="1187" r:id="rId9"/>
    <p:sldId id="1188" r:id="rId10"/>
    <p:sldId id="1182" r:id="rId11"/>
    <p:sldId id="1189" r:id="rId12"/>
    <p:sldId id="1190" r:id="rId13"/>
    <p:sldId id="1191" r:id="rId14"/>
    <p:sldId id="1192" r:id="rId15"/>
    <p:sldId id="1193" r:id="rId16"/>
    <p:sldId id="1211" r:id="rId17"/>
    <p:sldId id="1208" r:id="rId18"/>
    <p:sldId id="1212" r:id="rId19"/>
    <p:sldId id="1213" r:id="rId20"/>
    <p:sldId id="1194" r:id="rId21"/>
    <p:sldId id="1195" r:id="rId22"/>
    <p:sldId id="1209" r:id="rId23"/>
    <p:sldId id="1210" r:id="rId24"/>
    <p:sldId id="1183" r:id="rId25"/>
    <p:sldId id="1214" r:id="rId26"/>
    <p:sldId id="1215" r:id="rId27"/>
    <p:sldId id="1216" r:id="rId28"/>
    <p:sldId id="1220" r:id="rId29"/>
    <p:sldId id="1221" r:id="rId30"/>
    <p:sldId id="1217" r:id="rId31"/>
    <p:sldId id="1218" r:id="rId32"/>
    <p:sldId id="1222" r:id="rId33"/>
    <p:sldId id="1223" r:id="rId34"/>
    <p:sldId id="1185" r:id="rId35"/>
    <p:sldId id="1200" r:id="rId36"/>
    <p:sldId id="1201" r:id="rId37"/>
    <p:sldId id="1236" r:id="rId38"/>
    <p:sldId id="1225" r:id="rId39"/>
    <p:sldId id="1227" r:id="rId40"/>
    <p:sldId id="1228" r:id="rId41"/>
    <p:sldId id="1229" r:id="rId42"/>
    <p:sldId id="1231" r:id="rId43"/>
    <p:sldId id="1232" r:id="rId44"/>
    <p:sldId id="1233" r:id="rId45"/>
    <p:sldId id="1234" r:id="rId46"/>
    <p:sldId id="1202" r:id="rId47"/>
    <p:sldId id="1235" r:id="rId48"/>
    <p:sldId id="1205" r:id="rId49"/>
    <p:sldId id="1237" r:id="rId50"/>
    <p:sldId id="1206" r:id="rId51"/>
    <p:sldId id="120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66CCFF"/>
    <a:srgbClr val="CCFFFF"/>
    <a:srgbClr val="FFFF66"/>
    <a:srgbClr val="FFFF99"/>
    <a:srgbClr val="333399"/>
    <a:srgbClr val="FF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>
      <p:cViewPr>
        <p:scale>
          <a:sx n="74" d="100"/>
          <a:sy n="74" d="100"/>
        </p:scale>
        <p:origin x="-130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039E2-47FE-4FA0-97FC-5ADEC768D6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3B814E1-A56C-42D4-B5ED-9D899DAEDE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00CC99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419100" y="76200"/>
            <a:ext cx="8305800" cy="152400"/>
          </a:xfrm>
          <a:prstGeom prst="rect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tint val="40784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CC99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rgbClr val="CC0000"/>
        </a:buClr>
        <a:buSzPct val="6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rgbClr val="00CC99"/>
        </a:buClr>
        <a:buSzPct val="6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Picturing Distributions with Graphs</a:t>
            </a:r>
            <a:endParaRPr lang="en-US" dirty="0"/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BPS chapter 1</a:t>
            </a:r>
          </a:p>
        </p:txBody>
      </p:sp>
      <p:sp>
        <p:nvSpPr>
          <p:cNvPr id="1246212" name="Text Box 4"/>
          <p:cNvSpPr txBox="1">
            <a:spLocks noChangeArrowheads="1"/>
          </p:cNvSpPr>
          <p:nvPr/>
        </p:nvSpPr>
        <p:spPr bwMode="auto">
          <a:xfrm>
            <a:off x="5715000" y="6223000"/>
            <a:ext cx="318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© </a:t>
            </a:r>
            <a:r>
              <a:rPr lang="en-US" sz="1400" i="1" dirty="0" smtClean="0">
                <a:solidFill>
                  <a:schemeClr val="bg2"/>
                </a:solidFill>
              </a:rPr>
              <a:t>2013 </a:t>
            </a:r>
            <a:r>
              <a:rPr lang="en-US" sz="1400" i="1" dirty="0">
                <a:solidFill>
                  <a:schemeClr val="bg2"/>
                </a:solidFill>
              </a:rPr>
              <a:t>W.H. Freeman and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 smtClean="0"/>
              <a:t>Is </a:t>
            </a:r>
            <a:r>
              <a:rPr lang="en-US" dirty="0"/>
              <a:t>the variable “monthly rainfall in Michigan” </a:t>
            </a:r>
            <a:r>
              <a:rPr lang="en-US" dirty="0" smtClean="0"/>
              <a:t>a </a:t>
            </a:r>
            <a:r>
              <a:rPr lang="en-US" dirty="0"/>
              <a:t>categorical or quantitative variable?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quantitative</a:t>
            </a:r>
          </a:p>
          <a:p>
            <a:pPr marL="381000" indent="-381000">
              <a:buFont typeface="Wingdings" pitchFamily="2" charset="2"/>
              <a:buAutoNum type="alphaLcParenR"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 </a:t>
            </a:r>
            <a:r>
              <a:rPr lang="en-US" dirty="0">
                <a:solidFill>
                  <a:srgbClr val="333399"/>
                </a:solidFill>
              </a:rPr>
              <a:t>(answer)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None/>
            </a:pPr>
            <a:r>
              <a:rPr lang="en-US" dirty="0" smtClean="0"/>
              <a:t>Is the variable “monthly rainfall in Michigan” a categorical or quantitative variable?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333399"/>
                </a:solidFill>
              </a:rPr>
              <a:t>quantitative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endParaRPr lang="en-US" dirty="0"/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If we asked people to report their “weight,” would that variable be considered a categorical or quantitative variable?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quantitative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r>
              <a:rPr lang="en-US" dirty="0" smtClean="0">
                <a:solidFill>
                  <a:srgbClr val="333399"/>
                </a:solidFill>
              </a:rPr>
              <a:t>(answer</a:t>
            </a:r>
            <a:r>
              <a:rPr lang="en-US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If we asked people to report their “weight,” would that variable be considered a categorical or quantitative variable?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333399"/>
                </a:solidFill>
              </a:rPr>
              <a:t>quantitative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endParaRPr lang="en-US" dirty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We </a:t>
            </a:r>
            <a:r>
              <a:rPr lang="en-US" dirty="0" smtClean="0"/>
              <a:t>ask </a:t>
            </a:r>
            <a:r>
              <a:rPr lang="en-US" dirty="0"/>
              <a:t>people </a:t>
            </a:r>
            <a:r>
              <a:rPr lang="en-US" dirty="0" smtClean="0"/>
              <a:t>whether their </a:t>
            </a:r>
            <a:r>
              <a:rPr lang="en-US" dirty="0"/>
              <a:t>weight i</a:t>
            </a:r>
            <a:r>
              <a:rPr lang="en-US" dirty="0" smtClean="0"/>
              <a:t>s </a:t>
            </a:r>
            <a:r>
              <a:rPr lang="en-US" dirty="0"/>
              <a:t>underweight, normal, overweight, or obese.  </a:t>
            </a:r>
            <a:r>
              <a:rPr lang="en-US" dirty="0" smtClean="0"/>
              <a:t>Is </a:t>
            </a:r>
            <a:r>
              <a:rPr lang="en-US" dirty="0"/>
              <a:t>this variable </a:t>
            </a:r>
            <a:r>
              <a:rPr lang="en-US" dirty="0" smtClean="0"/>
              <a:t>categorical </a:t>
            </a:r>
            <a:r>
              <a:rPr lang="en-US" dirty="0"/>
              <a:t>or </a:t>
            </a:r>
            <a:r>
              <a:rPr lang="en-US" dirty="0" smtClean="0"/>
              <a:t>quantitative?</a:t>
            </a: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quantitative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 </a:t>
            </a:r>
            <a:r>
              <a:rPr lang="en-US" dirty="0" smtClean="0">
                <a:solidFill>
                  <a:srgbClr val="333399"/>
                </a:solidFill>
              </a:rPr>
              <a:t>(answer</a:t>
            </a:r>
            <a:r>
              <a:rPr lang="en-US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None/>
            </a:pPr>
            <a:r>
              <a:rPr lang="en-US" dirty="0" smtClean="0"/>
              <a:t>We ask people whether their weight is underweight, normal, overweight, or obese.  Is this variable categorical or quantitative?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333399"/>
                </a:solidFill>
              </a:rPr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quantitative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	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2592327"/>
            <a:ext cx="8318346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35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200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10,000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>
                <a:latin typeface="+mn-lt"/>
              </a:rPr>
              <a:t>i</a:t>
            </a:r>
            <a:r>
              <a:rPr lang="en-US" sz="2000" kern="0" dirty="0" smtClean="0">
                <a:latin typeface="+mn-lt"/>
              </a:rPr>
              <a:t>mpossible to say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338" y="950913"/>
            <a:ext cx="7899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survey involving 35 questions was given to a sample of 200 students attending a university with an enrollment of 10,000. How many individuals do the data describe?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r>
              <a:rPr lang="en-US" dirty="0" smtClean="0">
                <a:solidFill>
                  <a:srgbClr val="333399"/>
                </a:solidFill>
              </a:rPr>
              <a:t> (answer)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2592327"/>
            <a:ext cx="8318346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35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b="1" kern="0" dirty="0" smtClean="0">
                <a:solidFill>
                  <a:srgbClr val="002060"/>
                </a:solidFill>
                <a:latin typeface="+mn-lt"/>
              </a:rPr>
              <a:t>200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10,000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>
                <a:latin typeface="+mn-lt"/>
              </a:rPr>
              <a:t>i</a:t>
            </a:r>
            <a:r>
              <a:rPr lang="en-US" sz="2000" kern="0" dirty="0" smtClean="0">
                <a:latin typeface="+mn-lt"/>
              </a:rPr>
              <a:t>mpossible to say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338" y="950913"/>
            <a:ext cx="7899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survey involving 35 questions was given to a sample of 200 students attending a university with an enrollment of 10,000. How many individuals do the data describe?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2592327"/>
            <a:ext cx="8318346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35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200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noProof="0" dirty="0" smtClean="0">
                <a:latin typeface="+mn-lt"/>
              </a:rPr>
              <a:t>35 × 200</a:t>
            </a:r>
          </a:p>
          <a:p>
            <a:pPr marL="347663" indent="-347663">
              <a:spcBef>
                <a:spcPct val="20000"/>
              </a:spcBef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sz="2000" kern="0" dirty="0"/>
              <a:t>35 × </a:t>
            </a:r>
            <a:r>
              <a:rPr lang="en-US" sz="2000" kern="0" dirty="0" smtClean="0"/>
              <a:t>10,000</a:t>
            </a:r>
            <a:endParaRPr lang="en-US" sz="2000" kern="0" dirty="0"/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338" y="950913"/>
            <a:ext cx="7899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survey involving 35 questions was given to a sample of 200 students attending a university with an enrollment of 10,000. How many variables do the data contain?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2592327"/>
            <a:ext cx="8318346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b="1" kern="0" dirty="0" smtClean="0">
                <a:solidFill>
                  <a:srgbClr val="002060"/>
                </a:solidFill>
                <a:latin typeface="+mn-lt"/>
              </a:rPr>
              <a:t>35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dirty="0" smtClean="0">
                <a:latin typeface="+mn-lt"/>
              </a:rPr>
              <a:t>200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lang="en-US" sz="2000" kern="0" noProof="0" dirty="0" smtClean="0">
                <a:latin typeface="+mn-lt"/>
              </a:rPr>
              <a:t>35 × 200</a:t>
            </a:r>
          </a:p>
          <a:p>
            <a:pPr marL="347663" indent="-347663">
              <a:spcBef>
                <a:spcPct val="20000"/>
              </a:spcBef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sz="2000" kern="0" dirty="0"/>
              <a:t>35 × </a:t>
            </a:r>
            <a:r>
              <a:rPr lang="en-US" sz="2000" kern="0" dirty="0" smtClean="0"/>
              <a:t>10,000</a:t>
            </a:r>
            <a:endParaRPr lang="en-US" sz="2000" kern="0" dirty="0"/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338" y="950913"/>
            <a:ext cx="7899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survey involving 35 questions was given to a sample of 200 students attending a university with an enrollment of 10,000. How many variables do the data contain?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  <a:r>
              <a:rPr lang="en-US" dirty="0" smtClean="0"/>
              <a:t>and Variables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Airport administrators take a sample of airline baggage and record the number of bags that weigh more than 75 pounds.  What is the individual?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Number of bags weighing more than 75 pounds.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Average weight of the bags.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Each piece of baggage.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The airport administrators.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endParaRPr lang="en-US" dirty="0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What type of data is produced by the answer choices for this question?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quantitative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</a:t>
            </a:r>
          </a:p>
        </p:txBody>
      </p:sp>
      <p:sp>
        <p:nvSpPr>
          <p:cNvPr id="1315844" name="Text Box 4"/>
          <p:cNvSpPr txBox="1">
            <a:spLocks noChangeArrowheads="1"/>
          </p:cNvSpPr>
          <p:nvPr/>
        </p:nvSpPr>
        <p:spPr bwMode="auto">
          <a:xfrm>
            <a:off x="2286000" y="1828800"/>
            <a:ext cx="3276600" cy="2308225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/>
              <a:t>How many times have you accessed the Internet this week?</a:t>
            </a:r>
          </a:p>
          <a:p>
            <a:pPr marL="342900" indent="-342900"/>
            <a:endParaRPr lang="en-US"/>
          </a:p>
          <a:p>
            <a:pPr marL="342900" indent="-342900">
              <a:buFontTx/>
              <a:buAutoNum type="arabicParenR"/>
            </a:pPr>
            <a:r>
              <a:rPr lang="en-US"/>
              <a:t>None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Once or twice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Three or four times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More than four times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 </a:t>
            </a:r>
            <a:r>
              <a:rPr lang="en-US" dirty="0" smtClean="0">
                <a:solidFill>
                  <a:srgbClr val="333399"/>
                </a:solidFill>
              </a:rPr>
              <a:t>(answer</a:t>
            </a:r>
            <a:r>
              <a:rPr lang="en-US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What type of data is produced by the answer choices for this question?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333399"/>
                </a:solidFill>
              </a:rPr>
              <a:t>categorical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quantitative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</a:t>
            </a:r>
          </a:p>
        </p:txBody>
      </p:sp>
      <p:sp>
        <p:nvSpPr>
          <p:cNvPr id="1316868" name="Text Box 4"/>
          <p:cNvSpPr txBox="1">
            <a:spLocks noChangeArrowheads="1"/>
          </p:cNvSpPr>
          <p:nvPr/>
        </p:nvSpPr>
        <p:spPr bwMode="auto">
          <a:xfrm>
            <a:off x="2286000" y="1828800"/>
            <a:ext cx="3276600" cy="2308225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dirty="0"/>
              <a:t>How many times have you accessed the Internet this week?</a:t>
            </a:r>
          </a:p>
          <a:p>
            <a:pPr marL="342900" indent="-342900"/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None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Once or twice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Three or four times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More than four times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2592327"/>
            <a:ext cx="8318346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the students were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the students were selected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the costs were measured in dollars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frequently the various expenditures occurred in the data set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338" y="950913"/>
            <a:ext cx="7899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survey asks 200 students how much they spend on textbooks this semester. What would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distribution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these textbook expenditures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tell you?</a:t>
            </a:r>
          </a:p>
          <a:p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Variables</a:t>
            </a:r>
            <a:r>
              <a:rPr lang="en-US" dirty="0" smtClean="0">
                <a:solidFill>
                  <a:srgbClr val="333399"/>
                </a:solidFill>
              </a:rPr>
              <a:t> (answer)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2592327"/>
            <a:ext cx="8628062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the students were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the students were selected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the costs were measured in dollars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frequently the various expenditures occurred in the data set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338" y="950913"/>
            <a:ext cx="7899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survey asks 200 students how much they spend on textbooks this semester. What would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distribution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these textbook expenditures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tell you?</a:t>
            </a:r>
          </a:p>
          <a:p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For </a:t>
            </a:r>
            <a:r>
              <a:rPr lang="en-US" dirty="0" smtClean="0"/>
              <a:t>data involving answers to the following question</a:t>
            </a:r>
            <a:r>
              <a:rPr lang="en-US" dirty="0"/>
              <a:t>, what is the BEST method of displaying the data?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bar graph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err="1"/>
              <a:t>boxplot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histogram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err="1"/>
              <a:t>scatterplot</a:t>
            </a:r>
            <a:r>
              <a:rPr lang="en-US" dirty="0"/>
              <a:t>			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0" y="1828800"/>
            <a:ext cx="3276600" cy="2308225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dirty="0"/>
              <a:t>How many times have you accessed the Internet this week?</a:t>
            </a:r>
          </a:p>
          <a:p>
            <a:pPr marL="342900" indent="-342900"/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None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Once or twice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Three or four times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More than four times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For </a:t>
            </a:r>
            <a:r>
              <a:rPr lang="en-US" dirty="0" smtClean="0"/>
              <a:t>data involving answers to the following question</a:t>
            </a:r>
            <a:r>
              <a:rPr lang="en-US" dirty="0"/>
              <a:t>, what is the BEST method of displaying the data?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2060"/>
                </a:solidFill>
              </a:rPr>
              <a:t>bar graph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err="1"/>
              <a:t>boxplot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histogram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err="1"/>
              <a:t>scatterplot</a:t>
            </a:r>
            <a:r>
              <a:rPr lang="en-US" dirty="0"/>
              <a:t>			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0" y="1828800"/>
            <a:ext cx="3276600" cy="2308225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dirty="0"/>
              <a:t>How many times have you accessed the Internet this week?</a:t>
            </a:r>
          </a:p>
          <a:p>
            <a:pPr marL="342900" indent="-342900"/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None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Once or twice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Three or four times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More than four times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 smtClean="0"/>
              <a:t>A pie chart represents counts or percentages by _______________.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l</a:t>
            </a:r>
            <a:r>
              <a:rPr lang="en-US" dirty="0" smtClean="0"/>
              <a:t>abels of pie slices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l</a:t>
            </a:r>
            <a:r>
              <a:rPr lang="en-US" dirty="0" smtClean="0"/>
              <a:t>ocation of pie slices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</a:t>
            </a:r>
            <a:r>
              <a:rPr lang="en-US" dirty="0" smtClean="0"/>
              <a:t>olors of pie slices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a</a:t>
            </a:r>
            <a:r>
              <a:rPr lang="en-US" dirty="0" smtClean="0"/>
              <a:t>reas of pie slices</a:t>
            </a:r>
            <a:r>
              <a:rPr lang="en-US" dirty="0"/>
              <a:t>		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 smtClean="0"/>
              <a:t>A pie chart represents counts or percentages by _______________.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l</a:t>
            </a:r>
            <a:r>
              <a:rPr lang="en-US" dirty="0" smtClean="0"/>
              <a:t>abels of pie slices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l</a:t>
            </a:r>
            <a:r>
              <a:rPr lang="en-US" dirty="0" smtClean="0"/>
              <a:t>ocation of pie slices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</a:t>
            </a:r>
            <a:r>
              <a:rPr lang="en-US" dirty="0" smtClean="0"/>
              <a:t>olors of pie slices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b="1" dirty="0" smtClean="0">
                <a:solidFill>
                  <a:srgbClr val="002060"/>
                </a:solidFill>
              </a:rPr>
              <a:t>reas of pie slices</a:t>
            </a:r>
            <a:r>
              <a:rPr lang="en-US" dirty="0"/>
              <a:t>	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None/>
            </a:pPr>
            <a:r>
              <a:rPr lang="en-US" dirty="0" smtClean="0"/>
              <a:t>In a bar chart, what graphical element is proportional to the number in each category?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height of the bar </a:t>
            </a:r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horizontal position of the category</a:t>
            </a:r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darkness of the shading of the bar</a:t>
            </a:r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label of the category</a:t>
            </a: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None/>
            </a:pPr>
            <a:r>
              <a:rPr lang="en-US" dirty="0" smtClean="0"/>
              <a:t>In a bar chart, what graphical element is proportional to the number in each category?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b="1" dirty="0" smtClean="0">
                <a:solidFill>
                  <a:srgbClr val="002060"/>
                </a:solidFill>
              </a:rPr>
              <a:t>height of the bar </a:t>
            </a:r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horizontal position of the category</a:t>
            </a:r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darkness of the shading of the bar</a:t>
            </a:r>
          </a:p>
          <a:p>
            <a:pPr marL="457200" indent="-457200">
              <a:buClr>
                <a:srgbClr val="00B050"/>
              </a:buClr>
              <a:buSzPct val="75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label of the category</a:t>
            </a: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  <a:r>
              <a:rPr lang="en-US" dirty="0" smtClean="0"/>
              <a:t>and Variables </a:t>
            </a:r>
            <a:r>
              <a:rPr lang="en-US" dirty="0">
                <a:solidFill>
                  <a:srgbClr val="333399"/>
                </a:solidFill>
              </a:rPr>
              <a:t>(answer)</a:t>
            </a:r>
          </a:p>
        </p:txBody>
      </p:sp>
      <p:sp>
        <p:nvSpPr>
          <p:cNvPr id="129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Airport administrators take a sample of airline baggage and record the number of bags that weigh more than 75 pounds.  What is the individual?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Number of bags weighing more than 75 pounds.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Average weight of the bags.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333399"/>
                </a:solidFill>
              </a:rPr>
              <a:t>Each piece of baggage.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The airport administrators.</a:t>
            </a:r>
          </a:p>
          <a:p>
            <a:pPr marL="381000" indent="-381000">
              <a:buFont typeface="Wingdings" pitchFamily="2" charset="2"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 smtClean="0"/>
              <a:t>The purpose of pie charts and bar charts is to _______________.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h</a:t>
            </a:r>
            <a:r>
              <a:rPr lang="en-US" dirty="0" smtClean="0"/>
              <a:t>ide the data from the audience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i</a:t>
            </a:r>
            <a:r>
              <a:rPr lang="en-US" dirty="0" smtClean="0"/>
              <a:t>mpress the audience with interesting colors and shapes 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h</a:t>
            </a:r>
            <a:r>
              <a:rPr lang="en-US" dirty="0" smtClean="0"/>
              <a:t>elp the audience grasp the distribution of the data quickly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</a:t>
            </a:r>
            <a:r>
              <a:rPr lang="en-US" dirty="0" smtClean="0"/>
              <a:t>ommunicate the nature of the categories</a:t>
            </a: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r>
              <a:rPr lang="en-US" dirty="0" smtClean="0">
                <a:solidFill>
                  <a:srgbClr val="333399"/>
                </a:solidFill>
              </a:rPr>
              <a:t> (answer)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 smtClean="0"/>
              <a:t>The purpose of pie charts and bar charts is to _______________.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h</a:t>
            </a:r>
            <a:r>
              <a:rPr lang="en-US" dirty="0" smtClean="0"/>
              <a:t>ide the data from the audience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i</a:t>
            </a:r>
            <a:r>
              <a:rPr lang="en-US" dirty="0" smtClean="0"/>
              <a:t>mpress the audience with interesting colors and shapes 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2060"/>
                </a:solidFill>
              </a:rPr>
              <a:t>h</a:t>
            </a:r>
            <a:r>
              <a:rPr lang="en-US" b="1" dirty="0" smtClean="0">
                <a:solidFill>
                  <a:srgbClr val="002060"/>
                </a:solidFill>
              </a:rPr>
              <a:t>elp the audience grasp the distribution of the data quickly</a:t>
            </a:r>
            <a:endParaRPr lang="en-US" b="1" dirty="0">
              <a:solidFill>
                <a:srgbClr val="002060"/>
              </a:solidFill>
            </a:endParaRP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c</a:t>
            </a:r>
            <a:r>
              <a:rPr lang="en-US" dirty="0" smtClean="0"/>
              <a:t>ommunicate the nature of the categories</a:t>
            </a: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 smtClean="0"/>
              <a:t>Married respondents in a survey were asked how they met their spouse. According to the bar chart below, how many respondents met their spouse through a dating service?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smtClean="0"/>
              <a:t>2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smtClean="0"/>
              <a:t>20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smtClean="0"/>
              <a:t>30</a:t>
            </a: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smtClean="0"/>
              <a:t>70</a:t>
            </a:r>
            <a:r>
              <a:rPr lang="en-US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133600"/>
            <a:ext cx="49346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r>
              <a:rPr lang="en-US" dirty="0" smtClean="0">
                <a:solidFill>
                  <a:srgbClr val="333399"/>
                </a:solidFill>
              </a:rPr>
              <a:t> (answer)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 smtClean="0"/>
              <a:t>Married respondents in a survey were asked how they met their spouse. According to the bar chart below, how many respondents met their spouse through a dating service?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 smtClean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smtClean="0"/>
              <a:t>2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smtClean="0"/>
              <a:t>20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 smtClean="0">
                <a:solidFill>
                  <a:srgbClr val="002060"/>
                </a:solidFill>
              </a:rPr>
              <a:t>30</a:t>
            </a:r>
            <a:endParaRPr lang="en-US" b="1" dirty="0">
              <a:solidFill>
                <a:srgbClr val="002060"/>
              </a:solidFill>
            </a:endParaRP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 smtClean="0"/>
              <a:t>70</a:t>
            </a:r>
            <a:r>
              <a:rPr lang="en-US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133600"/>
            <a:ext cx="49346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Look at the following histogram.  How many baseball players report a salary of less than $1,441,000?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dirty="0"/>
              <a:t>50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dirty="0"/>
              <a:t>170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dirty="0"/>
              <a:t>220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dirty="0"/>
              <a:t>350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	</a:t>
            </a:r>
          </a:p>
        </p:txBody>
      </p:sp>
      <p:pic>
        <p:nvPicPr>
          <p:cNvPr id="130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5257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Look at the following histogram.  How many baseball players report a salary of less than $1,441,000?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/>
              <a:t>50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/>
              <a:t>170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b="1">
                <a:solidFill>
                  <a:srgbClr val="333399"/>
                </a:solidFill>
              </a:rPr>
              <a:t>220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/>
              <a:t>350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</a:t>
            </a:r>
          </a:p>
        </p:txBody>
      </p:sp>
      <p:pic>
        <p:nvPicPr>
          <p:cNvPr id="132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5257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Look at the following histogram </a:t>
            </a:r>
            <a:r>
              <a:rPr lang="en-US" dirty="0" smtClean="0"/>
              <a:t>of </a:t>
            </a:r>
            <a:r>
              <a:rPr lang="en-US" dirty="0"/>
              <a:t>salaries of baseball players.  What shape would you say the data take?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Bi-modal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Left-skewed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Right-skewed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Symmetric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Uniform</a:t>
            </a:r>
          </a:p>
        </p:txBody>
      </p:sp>
      <p:pic>
        <p:nvPicPr>
          <p:cNvPr id="132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5257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Look at the following histogram </a:t>
            </a:r>
            <a:r>
              <a:rPr lang="en-US" dirty="0" smtClean="0"/>
              <a:t>of </a:t>
            </a:r>
            <a:r>
              <a:rPr lang="en-US" dirty="0"/>
              <a:t>salaries of baseball players.  What shape would you say the data take?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Bi-modal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Left-skewed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333399"/>
                </a:solidFill>
              </a:rPr>
              <a:t>Right-skewed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Symmetric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Uniform</a:t>
            </a:r>
          </a:p>
        </p:txBody>
      </p:sp>
      <p:pic>
        <p:nvPicPr>
          <p:cNvPr id="132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5257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0" hangingPunct="0">
              <a:buNone/>
            </a:pPr>
            <a:r>
              <a:rPr lang="en-US" dirty="0" smtClean="0"/>
              <a:t>Considering this histogram, about how many students in the survey paid more than $250 for textbooks?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dirty="0" smtClean="0">
                <a:latin typeface="Calibri" pitchFamily="34" charset="0"/>
              </a:rPr>
              <a:t>29 </a:t>
            </a:r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dirty="0" smtClean="0">
                <a:latin typeface="Calibri" pitchFamily="34" charset="0"/>
              </a:rPr>
              <a:t>47</a:t>
            </a:r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dirty="0" smtClean="0">
                <a:latin typeface="Calibri" pitchFamily="34" charset="0"/>
              </a:rPr>
              <a:t>62</a:t>
            </a:r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dirty="0" smtClean="0">
                <a:latin typeface="Calibri" pitchFamily="34" charset="0"/>
              </a:rPr>
              <a:t>71</a:t>
            </a:r>
            <a:endParaRPr kumimoji="1" lang="en-US" dirty="0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828800"/>
            <a:ext cx="56016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0" hangingPunct="0">
              <a:buNone/>
            </a:pPr>
            <a:r>
              <a:rPr lang="en-US" dirty="0" smtClean="0"/>
              <a:t>Considering this histogram, about how many students in the survey paid more than $250 for textbooks?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dirty="0" smtClean="0">
                <a:latin typeface="Calibri" pitchFamily="34" charset="0"/>
              </a:rPr>
              <a:t>29 </a:t>
            </a:r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dirty="0" smtClean="0">
                <a:latin typeface="Calibri" pitchFamily="34" charset="0"/>
              </a:rPr>
              <a:t>47</a:t>
            </a:r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dirty="0" smtClean="0">
                <a:latin typeface="Calibri" pitchFamily="34" charset="0"/>
              </a:rPr>
              <a:t>62</a:t>
            </a:r>
          </a:p>
          <a:p>
            <a:pPr marL="609600" indent="-609600" eaLnBrk="0" hangingPunct="0"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kumimoji="1" lang="en-US" b="1" dirty="0" smtClean="0">
                <a:solidFill>
                  <a:srgbClr val="002060"/>
                </a:solidFill>
                <a:latin typeface="Calibri" pitchFamily="34" charset="0"/>
              </a:rPr>
              <a:t>71</a:t>
            </a:r>
            <a:endParaRPr kumimoji="1" lang="en-US" b="1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828800"/>
            <a:ext cx="56016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  <a:r>
              <a:rPr lang="en-US" dirty="0" smtClean="0"/>
              <a:t>and Variables</a:t>
            </a:r>
            <a:endParaRPr lang="en-US" dirty="0"/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Airport administrators take a sample of airline baggage and record the number of bags that weigh more than 75 pounds.  What is the variable of interest?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Whether the baggage weighs greater than 75 pounds (Yes or No).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Average weight of the bags.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Each piece of baggage.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The airport administrators.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/>
              <a:t>			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dirty="0"/>
              <a:t>In the dataset represented by the following </a:t>
            </a:r>
            <a:r>
              <a:rPr lang="en-US" dirty="0" err="1"/>
              <a:t>stemplot</a:t>
            </a:r>
            <a:r>
              <a:rPr lang="en-US" dirty="0"/>
              <a:t>, how many times does the number “28” occur?  Leaf unit = 1.0.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0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1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3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dirty="0"/>
              <a:t>4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		</a:t>
            </a:r>
          </a:p>
        </p:txBody>
      </p:sp>
      <p:sp>
        <p:nvSpPr>
          <p:cNvPr id="1305604" name="Text Box 4"/>
          <p:cNvSpPr txBox="1">
            <a:spLocks noChangeArrowheads="1"/>
          </p:cNvSpPr>
          <p:nvPr/>
        </p:nvSpPr>
        <p:spPr bwMode="auto">
          <a:xfrm>
            <a:off x="3429000" y="1828800"/>
            <a:ext cx="46482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/>
              <a:t>0   9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246999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111134567888999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000112222345666699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001445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0014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7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3</a:t>
            </a:r>
          </a:p>
        </p:txBody>
      </p:sp>
      <p:sp>
        <p:nvSpPr>
          <p:cNvPr id="1305605" name="Line 5"/>
          <p:cNvSpPr>
            <a:spLocks noChangeShapeType="1"/>
          </p:cNvSpPr>
          <p:nvPr/>
        </p:nvSpPr>
        <p:spPr bwMode="auto">
          <a:xfrm>
            <a:off x="3733800" y="1828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>
                <a:solidFill>
                  <a:srgbClr val="333399"/>
                </a:solidFill>
              </a:rPr>
              <a:t>(answer)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In the dataset represented by the following stemplot, how many times does the number “28” occur?  Leaf unit = 1.0.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0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1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>
                <a:solidFill>
                  <a:srgbClr val="333399"/>
                </a:solidFill>
              </a:rPr>
              <a:t>3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4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/>
              <a:t>					</a:t>
            </a:r>
          </a:p>
        </p:txBody>
      </p:sp>
      <p:sp>
        <p:nvSpPr>
          <p:cNvPr id="1318916" name="Text Box 4"/>
          <p:cNvSpPr txBox="1">
            <a:spLocks noChangeArrowheads="1"/>
          </p:cNvSpPr>
          <p:nvPr/>
        </p:nvSpPr>
        <p:spPr bwMode="auto">
          <a:xfrm>
            <a:off x="3429000" y="1828800"/>
            <a:ext cx="46482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/>
              <a:t>0   9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246999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111134567888999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000112222345666699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001445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0014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7</a:t>
            </a:r>
          </a:p>
          <a:p>
            <a:pPr marL="342900" indent="-342900">
              <a:spcBef>
                <a:spcPct val="50000"/>
              </a:spcBef>
              <a:buFontTx/>
              <a:buAutoNum type="arabicPlain"/>
            </a:pPr>
            <a:r>
              <a:rPr lang="en-US"/>
              <a:t>3</a:t>
            </a:r>
          </a:p>
        </p:txBody>
      </p:sp>
      <p:sp>
        <p:nvSpPr>
          <p:cNvPr id="1318917" name="Line 5"/>
          <p:cNvSpPr>
            <a:spLocks noChangeShapeType="1"/>
          </p:cNvSpPr>
          <p:nvPr/>
        </p:nvSpPr>
        <p:spPr bwMode="auto">
          <a:xfrm>
            <a:off x="3733800" y="1828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0" hangingPunct="0">
              <a:buNone/>
            </a:pPr>
            <a:r>
              <a:rPr lang="en-US" dirty="0" smtClean="0"/>
              <a:t>What is an advantage of </a:t>
            </a:r>
            <a:r>
              <a:rPr lang="en-US" i="1" dirty="0" smtClean="0"/>
              <a:t>histograms</a:t>
            </a:r>
            <a:r>
              <a:rPr lang="en-US" dirty="0" smtClean="0"/>
              <a:t> over stem plots?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be created by hand 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 dataset can be any size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 actual data can be extracted from  them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be horizontal or vertical</a:t>
            </a:r>
          </a:p>
          <a:p>
            <a:pPr marL="381000" indent="-381000">
              <a:buFont typeface="Wingdings" pitchFamily="2" charset="2"/>
              <a:buAutoNum type="alphaLcParenR"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>
                <a:solidFill>
                  <a:srgbClr val="333399"/>
                </a:solidFill>
              </a:rPr>
              <a:t>(answer)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0" hangingPunct="0">
              <a:buNone/>
            </a:pPr>
            <a:r>
              <a:rPr lang="en-US" dirty="0" smtClean="0"/>
              <a:t>What is an advantage of </a:t>
            </a:r>
            <a:r>
              <a:rPr lang="en-US" i="1" dirty="0" smtClean="0"/>
              <a:t>histograms</a:t>
            </a:r>
            <a:r>
              <a:rPr lang="en-US" dirty="0" smtClean="0"/>
              <a:t> over stem plots?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be created by hand 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b="1" dirty="0" smtClean="0">
                <a:solidFill>
                  <a:srgbClr val="002060"/>
                </a:solidFill>
              </a:rPr>
              <a:t>the dataset can be any size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 actual data can be extracted from  them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be horizontal or vertical</a:t>
            </a:r>
          </a:p>
          <a:p>
            <a:pPr marL="381000" indent="-381000">
              <a:buFont typeface="Wingdings" pitchFamily="2" charset="2"/>
              <a:buAutoNum type="alphaLcParenR"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0" hangingPunct="0">
              <a:buNone/>
            </a:pPr>
            <a:r>
              <a:rPr lang="en-US" dirty="0" smtClean="0"/>
              <a:t>What is an advantage of </a:t>
            </a:r>
            <a:r>
              <a:rPr lang="en-US" i="1" dirty="0" smtClean="0"/>
              <a:t>stem plots</a:t>
            </a:r>
            <a:r>
              <a:rPr lang="en-US" dirty="0" smtClean="0"/>
              <a:t> over histograms?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use classes of any size 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 dataset can be any size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 actual data can be extracted from them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be horizontal or vertical</a:t>
            </a:r>
          </a:p>
          <a:p>
            <a:pPr marL="381000" indent="-381000">
              <a:buFont typeface="Wingdings" pitchFamily="2" charset="2"/>
              <a:buAutoNum type="alphaLcParenR"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0" hangingPunct="0">
              <a:buNone/>
            </a:pPr>
            <a:r>
              <a:rPr lang="en-US" dirty="0" smtClean="0"/>
              <a:t>What is an advantage of </a:t>
            </a:r>
            <a:r>
              <a:rPr lang="en-US" i="1" dirty="0" smtClean="0"/>
              <a:t>stem plots</a:t>
            </a:r>
            <a:r>
              <a:rPr lang="en-US" dirty="0" smtClean="0"/>
              <a:t> over histograms?</a:t>
            </a:r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use classes of any size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 dataset can be any size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b="1" dirty="0" smtClean="0">
                <a:solidFill>
                  <a:srgbClr val="002060"/>
                </a:solidFill>
              </a:rPr>
              <a:t>the actual data can be extracted from them</a:t>
            </a:r>
          </a:p>
          <a:p>
            <a:pPr marL="457200" indent="-457200">
              <a:lnSpc>
                <a:spcPct val="90000"/>
              </a:lnSpc>
              <a:buClr>
                <a:srgbClr val="00B050"/>
              </a:buClr>
              <a:buSzPct val="70000"/>
              <a:buFont typeface="+mj-lt"/>
              <a:buAutoNum type="alphaLcParenR"/>
              <a:tabLst>
                <a:tab pos="60325" algn="l"/>
              </a:tabLst>
            </a:pPr>
            <a:r>
              <a:rPr lang="en-US" dirty="0" smtClean="0"/>
              <a:t>they can be horizontal or vertical</a:t>
            </a:r>
          </a:p>
          <a:p>
            <a:pPr marL="381000" indent="-381000">
              <a:buFont typeface="Wingdings" pitchFamily="2" charset="2"/>
              <a:buAutoNum type="alphaLcParenR"/>
            </a:pPr>
            <a:endParaRPr 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dirty="0"/>
              <a:t>				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endParaRPr lang="en-US" dirty="0"/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Which of these plots is a time plot?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dirty="0"/>
              <a:t>Plot A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dirty="0"/>
              <a:t>Plot B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dirty="0"/>
              <a:t>both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dirty="0"/>
              <a:t>neither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</a:p>
        </p:txBody>
      </p:sp>
      <p:pic>
        <p:nvPicPr>
          <p:cNvPr id="1324037" name="Picture 5"/>
          <p:cNvPicPr>
            <a:picLocks noChangeAspect="1" noChangeArrowheads="1"/>
          </p:cNvPicPr>
          <p:nvPr/>
        </p:nvPicPr>
        <p:blipFill>
          <a:blip r:embed="rId2" cstate="print">
            <a:lum contrast="5000"/>
          </a:blip>
          <a:srcRect/>
          <a:stretch>
            <a:fillRect/>
          </a:stretch>
        </p:blipFill>
        <p:spPr bwMode="auto">
          <a:xfrm>
            <a:off x="533400" y="1371600"/>
            <a:ext cx="78644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1371600"/>
            <a:ext cx="485273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Plot A                                                      Plot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4191000"/>
            <a:ext cx="622926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Year                                           Net Generation of Electricity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33075" y="2866675"/>
            <a:ext cx="2993127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Residential Electricity Consumption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302548" y="2866675"/>
            <a:ext cx="2993127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Residential Electricity Consumption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r>
              <a:rPr lang="en-US" dirty="0" smtClean="0">
                <a:solidFill>
                  <a:srgbClr val="333399"/>
                </a:solidFill>
              </a:rPr>
              <a:t> (answer)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Which of these plots is a time plot?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b="1" dirty="0">
                <a:solidFill>
                  <a:srgbClr val="002060"/>
                </a:solidFill>
              </a:rPr>
              <a:t>Plot A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dirty="0"/>
              <a:t>Plot B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dirty="0"/>
              <a:t>both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1800" dirty="0"/>
              <a:t>neither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</a:p>
        </p:txBody>
      </p:sp>
      <p:pic>
        <p:nvPicPr>
          <p:cNvPr id="1324037" name="Picture 5"/>
          <p:cNvPicPr>
            <a:picLocks noChangeAspect="1" noChangeArrowheads="1"/>
          </p:cNvPicPr>
          <p:nvPr/>
        </p:nvPicPr>
        <p:blipFill>
          <a:blip r:embed="rId2" cstate="print">
            <a:lum contrast="5000"/>
          </a:blip>
          <a:srcRect/>
          <a:stretch>
            <a:fillRect/>
          </a:stretch>
        </p:blipFill>
        <p:spPr bwMode="auto">
          <a:xfrm>
            <a:off x="533400" y="1371600"/>
            <a:ext cx="78644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1371600"/>
            <a:ext cx="485273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Plot A                                                      Plot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4191000"/>
            <a:ext cx="622926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Year                                           Net Generation of Electricity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33075" y="2866675"/>
            <a:ext cx="2993127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Residential Electricity Consumption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302548" y="2866675"/>
            <a:ext cx="2993127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Residential Electricity Consumption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What type of trend does the following time plot show?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dirty="0"/>
              <a:t>Downward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dirty="0"/>
              <a:t>Upward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dirty="0"/>
              <a:t>No trend</a:t>
            </a:r>
          </a:p>
        </p:txBody>
      </p:sp>
      <p:pic>
        <p:nvPicPr>
          <p:cNvPr id="132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50228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What type of trend does the following time plot show?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/>
              <a:t>Downward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b="1">
                <a:solidFill>
                  <a:srgbClr val="333399"/>
                </a:solidFill>
              </a:rPr>
              <a:t>Upward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/>
              <a:t>No trend</a:t>
            </a:r>
          </a:p>
        </p:txBody>
      </p:sp>
      <p:pic>
        <p:nvPicPr>
          <p:cNvPr id="132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50228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  <a:r>
              <a:rPr lang="en-US" dirty="0" smtClean="0"/>
              <a:t>and Variables </a:t>
            </a:r>
            <a:r>
              <a:rPr lang="en-US" dirty="0">
                <a:solidFill>
                  <a:srgbClr val="333399"/>
                </a:solidFill>
              </a:rPr>
              <a:t>(answer)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Airport administrators take a sample of airline baggage and record the number of bags that weigh more than 75 pounds.  What is the variable of interest?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>
                <a:solidFill>
                  <a:srgbClr val="333399"/>
                </a:solidFill>
              </a:rPr>
              <a:t>Whether the baggage weighs greater than 75 pounds (Yes or No).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Average weight of the bags.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Each piece of baggage.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The airport administrators.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What would be the correct interpretation of the following graph?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dirty="0"/>
              <a:t>There is an upward trend in the data.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dirty="0"/>
              <a:t>There is no trend in the data.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dirty="0"/>
              <a:t>There is a downward trend in the data.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dirty="0"/>
              <a:t>The data show </a:t>
            </a:r>
            <a:r>
              <a:rPr lang="en-US" sz="1800" dirty="0" smtClean="0"/>
              <a:t>seasonal </a:t>
            </a:r>
            <a:r>
              <a:rPr lang="en-US" sz="1800" dirty="0"/>
              <a:t>variation.	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</a:p>
        </p:txBody>
      </p:sp>
      <p:pic>
        <p:nvPicPr>
          <p:cNvPr id="132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282700"/>
            <a:ext cx="4651375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 </a:t>
            </a:r>
            <a:r>
              <a:rPr lang="en-US" dirty="0" smtClean="0">
                <a:solidFill>
                  <a:srgbClr val="333399"/>
                </a:solidFill>
              </a:rPr>
              <a:t>(answer)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What would be the correct interpretation of the following graph?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dirty="0"/>
              <a:t>There is an upward trend in the data.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dirty="0"/>
              <a:t>There is no trend in the data.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dirty="0"/>
              <a:t>There is a downward trend in the data.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sz="1800" b="1" dirty="0">
                <a:solidFill>
                  <a:srgbClr val="333399"/>
                </a:solidFill>
              </a:rPr>
              <a:t>The data show </a:t>
            </a:r>
            <a:r>
              <a:rPr lang="en-US" sz="1800" b="1" dirty="0" smtClean="0">
                <a:solidFill>
                  <a:srgbClr val="333399"/>
                </a:solidFill>
              </a:rPr>
              <a:t>seasonal </a:t>
            </a:r>
            <a:r>
              <a:rPr lang="en-US" sz="1800" b="1" dirty="0">
                <a:solidFill>
                  <a:srgbClr val="333399"/>
                </a:solidFill>
              </a:rPr>
              <a:t>variation.	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</a:p>
        </p:txBody>
      </p:sp>
      <p:pic>
        <p:nvPicPr>
          <p:cNvPr id="132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295400"/>
            <a:ext cx="4651375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  <a:r>
              <a:rPr lang="en-US" dirty="0" smtClean="0"/>
              <a:t>and Variables</a:t>
            </a:r>
            <a:endParaRPr lang="en-US" dirty="0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In a study of commuting patterns of people in a large metropolitan area, respondents were asked to report the time they took to travel to their work on a specific day of the week.  What is the individual?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Travel time.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A person.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Day of the week.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City in which they lived.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/>
              <a:t>			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  <a:r>
              <a:rPr lang="en-US" dirty="0" smtClean="0"/>
              <a:t>and Variables </a:t>
            </a:r>
            <a:r>
              <a:rPr lang="en-US" dirty="0">
                <a:solidFill>
                  <a:srgbClr val="333399"/>
                </a:solidFill>
              </a:rPr>
              <a:t>(answer)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In a study of commuting patterns of people in a large metropolitan area, respondents were asked to report the time they took to travel to their work on a specific day of the week.  What is the individual?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Travel time.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>
                <a:solidFill>
                  <a:srgbClr val="333399"/>
                </a:solidFill>
              </a:rPr>
              <a:t>A person.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Day of the week.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City in which they lived.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</a:t>
            </a:r>
            <a:r>
              <a:rPr lang="en-US" dirty="0" smtClean="0"/>
              <a:t>and Variables</a:t>
            </a:r>
            <a:endParaRPr lang="en-US" dirty="0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In a study of commuting patterns of people in a large metropolitan area, respondents were asked to report the time they took to travel to their work on a specific day of the week.  What is the variable of interest?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Travel time.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A person.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Day of the week.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City in which they lived.</a:t>
            </a:r>
          </a:p>
          <a:p>
            <a:pPr marL="381000" indent="-381000">
              <a:buFont typeface="Wingdings" pitchFamily="2" charset="2"/>
              <a:buAutoNum type="alphaLcParenR"/>
            </a:pPr>
            <a:endParaRPr lang="en-US"/>
          </a:p>
          <a:p>
            <a:pPr marL="381000" indent="-381000">
              <a:buFont typeface="Wingdings" pitchFamily="2" charset="2"/>
              <a:buNone/>
            </a:pPr>
            <a:r>
              <a:rPr lang="en-US"/>
              <a:t>		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Individuals vs. variables </a:t>
            </a:r>
            <a:r>
              <a:rPr lang="en-US">
                <a:solidFill>
                  <a:srgbClr val="333399"/>
                </a:solidFill>
              </a:rPr>
              <a:t>(answer)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/>
              <a:t>In a study of commuting patterns of people in a large metropolitan area, respondents were asked to report the time they took to travel to their work on a specific day of the week.  What is the variable of interest?</a:t>
            </a:r>
          </a:p>
          <a:p>
            <a:pPr marL="381000" indent="-381000">
              <a:buFont typeface="Wingdings" pitchFamily="2" charset="2"/>
              <a:buNone/>
            </a:pPr>
            <a:endParaRPr lang="en-US"/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 b="1">
                <a:solidFill>
                  <a:srgbClr val="333399"/>
                </a:solidFill>
              </a:rPr>
              <a:t>Travel time.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A person.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Day of the week.</a:t>
            </a:r>
          </a:p>
          <a:p>
            <a:pPr marL="381000" indent="-381000">
              <a:buFont typeface="Wingdings" pitchFamily="2" charset="2"/>
              <a:buAutoNum type="alphaLcParenR"/>
            </a:pPr>
            <a:r>
              <a:rPr lang="en-US"/>
              <a:t>City in which they lived.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/>
              <a:t>			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7931</TotalTime>
  <Words>2026</Words>
  <Application>Microsoft Office PowerPoint</Application>
  <PresentationFormat>On-screen Show (4:3)</PresentationFormat>
  <Paragraphs>557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Edge</vt:lpstr>
      <vt:lpstr>Picturing Distributions with Graphs</vt:lpstr>
      <vt:lpstr>Individuals and Variables</vt:lpstr>
      <vt:lpstr>Individuals and Variables (answer)</vt:lpstr>
      <vt:lpstr>Individuals and Variables</vt:lpstr>
      <vt:lpstr>Individuals and Variables (answer)</vt:lpstr>
      <vt:lpstr>Individuals and Variables</vt:lpstr>
      <vt:lpstr>Individuals and Variables (answer)</vt:lpstr>
      <vt:lpstr>Individuals and Variables</vt:lpstr>
      <vt:lpstr>Individuals vs. variables (answer)</vt:lpstr>
      <vt:lpstr>Individuals and Variables</vt:lpstr>
      <vt:lpstr>Individuals and Variables (answer)</vt:lpstr>
      <vt:lpstr>Individuals and Variables</vt:lpstr>
      <vt:lpstr>Individuals and Variables(answer)</vt:lpstr>
      <vt:lpstr>Individuals and Variables</vt:lpstr>
      <vt:lpstr>Individuals and Variables (answer)</vt:lpstr>
      <vt:lpstr>Individuals and Variables</vt:lpstr>
      <vt:lpstr>Individuals and Variables (answer)</vt:lpstr>
      <vt:lpstr>Individuals and Variables</vt:lpstr>
      <vt:lpstr>Individuals and Variables (answer)</vt:lpstr>
      <vt:lpstr>Individuals and Variables</vt:lpstr>
      <vt:lpstr>Individuals and Variables (answer)</vt:lpstr>
      <vt:lpstr>Individuals and Variables</vt:lpstr>
      <vt:lpstr>Individuals and Variables (answer)</vt:lpstr>
      <vt:lpstr>Categorical Variables</vt:lpstr>
      <vt:lpstr>Categorical Variables (answer)</vt:lpstr>
      <vt:lpstr>Categorical Variables</vt:lpstr>
      <vt:lpstr>Categorical Variables (answer)</vt:lpstr>
      <vt:lpstr>Categorical Variables</vt:lpstr>
      <vt:lpstr>Categorical Variables (answer)</vt:lpstr>
      <vt:lpstr>Categorical Variables</vt:lpstr>
      <vt:lpstr>Categorical Variables (answer) </vt:lpstr>
      <vt:lpstr>Categorical Variables</vt:lpstr>
      <vt:lpstr>Categorical Variables (answer) </vt:lpstr>
      <vt:lpstr>Quantitative Variables</vt:lpstr>
      <vt:lpstr>Quantitative Variables (answer)</vt:lpstr>
      <vt:lpstr>Quantitative Variables</vt:lpstr>
      <vt:lpstr>Quantitative Variables (answer)</vt:lpstr>
      <vt:lpstr>Quantitative Variables</vt:lpstr>
      <vt:lpstr>Quantitative Variables (answer)</vt:lpstr>
      <vt:lpstr>Quantitative Variables</vt:lpstr>
      <vt:lpstr>Quantitative Variables (answer)</vt:lpstr>
      <vt:lpstr>Quantitative Variables</vt:lpstr>
      <vt:lpstr>Quantitative Variables (answer)</vt:lpstr>
      <vt:lpstr>Quantitative Variables</vt:lpstr>
      <vt:lpstr>Quantitative Variables (answer)</vt:lpstr>
      <vt:lpstr>Quantitative Variables </vt:lpstr>
      <vt:lpstr>Quantitative Variables (answer) </vt:lpstr>
      <vt:lpstr>Quantitative Variables</vt:lpstr>
      <vt:lpstr>Quantitative Variables (answer)</vt:lpstr>
      <vt:lpstr>Quantitative Variables</vt:lpstr>
      <vt:lpstr>Quantitative Variables (answer)</vt:lpstr>
    </vt:vector>
  </TitlesOfParts>
  <Company>UCI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Brigitte Baldi</dc:creator>
  <cp:lastModifiedBy>Dell Studio</cp:lastModifiedBy>
  <cp:revision>750</cp:revision>
  <cp:lastPrinted>2003-07-12T15:26:38Z</cp:lastPrinted>
  <dcterms:created xsi:type="dcterms:W3CDTF">2003-05-27T03:45:36Z</dcterms:created>
  <dcterms:modified xsi:type="dcterms:W3CDTF">2013-08-19T16:29:23Z</dcterms:modified>
</cp:coreProperties>
</file>