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1137" r:id="rId2"/>
    <p:sldId id="1178" r:id="rId3"/>
    <p:sldId id="1260" r:id="rId4"/>
    <p:sldId id="1261" r:id="rId5"/>
    <p:sldId id="1262" r:id="rId6"/>
    <p:sldId id="1258" r:id="rId7"/>
    <p:sldId id="1243" r:id="rId8"/>
    <p:sldId id="1265" r:id="rId9"/>
    <p:sldId id="1268" r:id="rId10"/>
    <p:sldId id="1267" r:id="rId11"/>
    <p:sldId id="1266" r:id="rId12"/>
    <p:sldId id="1269" r:id="rId13"/>
    <p:sldId id="1270" r:id="rId14"/>
    <p:sldId id="1271" r:id="rId15"/>
    <p:sldId id="1272" r:id="rId16"/>
    <p:sldId id="1246" r:id="rId17"/>
    <p:sldId id="1247" r:id="rId18"/>
    <p:sldId id="1179" r:id="rId19"/>
    <p:sldId id="1250" r:id="rId20"/>
    <p:sldId id="1263" r:id="rId21"/>
    <p:sldId id="1264" r:id="rId22"/>
    <p:sldId id="1210" r:id="rId23"/>
    <p:sldId id="1251" r:id="rId24"/>
    <p:sldId id="1187" r:id="rId25"/>
    <p:sldId id="1252" r:id="rId26"/>
    <p:sldId id="1253" r:id="rId27"/>
    <p:sldId id="1254" r:id="rId28"/>
    <p:sldId id="1256" r:id="rId29"/>
    <p:sldId id="1257"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66CCFF"/>
    <a:srgbClr val="CCFFFF"/>
    <a:srgbClr val="FFFF66"/>
    <a:srgbClr val="FFFF99"/>
    <a:srgbClr val="333399"/>
    <a:srgbClr val="FF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0" autoAdjust="0"/>
    <p:restoredTop sz="94660"/>
  </p:normalViewPr>
  <p:slideViewPr>
    <p:cSldViewPr>
      <p:cViewPr>
        <p:scale>
          <a:sx n="74" d="100"/>
          <a:sy n="74" d="100"/>
        </p:scale>
        <p:origin x="-1192"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973489F-B5C6-45D8-941C-53BA2655F417}" type="slidenum">
              <a:rPr lang="en-US"/>
              <a:pPr/>
              <a:t>‹#›</a:t>
            </a:fld>
            <a:endParaRPr lang="en-US"/>
          </a:p>
        </p:txBody>
      </p:sp>
    </p:spTree>
    <p:extLst>
      <p:ext uri="{BB962C8B-B14F-4D97-AF65-F5344CB8AC3E}">
        <p14:creationId xmlns:p14="http://schemas.microsoft.com/office/powerpoint/2010/main" val="10953159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1524000"/>
            <a:ext cx="7623175" cy="1752600"/>
          </a:xfrm>
        </p:spPr>
        <p:txBody>
          <a:bodyPr/>
          <a:lstStyle>
            <a:lvl1pPr>
              <a:defRPr sz="4800"/>
            </a:lvl1pPr>
          </a:lstStyle>
          <a:p>
            <a:r>
              <a:rPr lang="en-US"/>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a:lvl1pPr>
          </a:lstStyle>
          <a:p>
            <a:r>
              <a:rPr lang="en-US"/>
              <a:t>Click to edit Master subtitle style</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p>
        </p:txBody>
      </p:sp>
      <p:sp>
        <p:nvSpPr>
          <p:cNvPr id="6149" name="Rectangle 5"/>
          <p:cNvSpPr>
            <a:spLocks noGrp="1" noChangeArrowheads="1"/>
          </p:cNvSpPr>
          <p:nvPr>
            <p:ph type="ftr" sz="quarter" idx="3"/>
          </p:nvPr>
        </p:nvSpPr>
        <p:spPr bwMode="auto">
          <a:xfrm>
            <a:off x="3124200" y="6243638"/>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1200">
                <a:latin typeface="+mj-lt"/>
              </a:defRPr>
            </a:lvl1pPr>
          </a:lstStyle>
          <a:p>
            <a:fld id="{D40D7FBB-1378-45E0-B60A-1BB998963D1F}" type="slidenum">
              <a:rPr lang="en-US"/>
              <a:pPr/>
              <a:t>‹#›</a:t>
            </a:fld>
            <a:endParaRPr lang="en-US"/>
          </a:p>
        </p:txBody>
      </p:sp>
      <p:sp>
        <p:nvSpPr>
          <p:cNvPr id="615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00CC99"/>
            </a:solidFill>
            <a:prstDash val="solid"/>
            <a:miter lim="800000"/>
            <a:headEnd/>
            <a:tailEnd/>
          </a:ln>
        </p:spPr>
        <p:txBody>
          <a:bodyPr/>
          <a:lstStyle/>
          <a:p>
            <a:endParaRPr lang="en-US"/>
          </a:p>
        </p:txBody>
      </p:sp>
      <p:sp>
        <p:nvSpPr>
          <p:cNvPr id="6152" name="Line 8"/>
          <p:cNvSpPr>
            <a:spLocks noChangeShapeType="1"/>
          </p:cNvSpPr>
          <p:nvPr/>
        </p:nvSpPr>
        <p:spPr bwMode="auto">
          <a:xfrm>
            <a:off x="1981200" y="3962400"/>
            <a:ext cx="6511925" cy="0"/>
          </a:xfrm>
          <a:prstGeom prst="line">
            <a:avLst/>
          </a:prstGeom>
          <a:noFill/>
          <a:ln w="28575">
            <a:solidFill>
              <a:srgbClr val="00CC99"/>
            </a:solidFill>
            <a:round/>
            <a:headEnd/>
            <a:tailEnd/>
          </a:ln>
          <a:effec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143000"/>
            <a:ext cx="8229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userDrawn="1"/>
        </p:nvSpPr>
        <p:spPr bwMode="auto">
          <a:xfrm>
            <a:off x="419100" y="76200"/>
            <a:ext cx="8305800" cy="152400"/>
          </a:xfrm>
          <a:prstGeom prst="rect">
            <a:avLst/>
          </a:prstGeom>
          <a:gradFill rotWithShape="1">
            <a:gsLst>
              <a:gs pos="0">
                <a:srgbClr val="00CC99"/>
              </a:gs>
              <a:gs pos="100000">
                <a:srgbClr val="00CC99">
                  <a:gamma/>
                  <a:tint val="40784"/>
                  <a:invGamma/>
                </a:srgbClr>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4000">
          <a:solidFill>
            <a:srgbClr val="CC0000"/>
          </a:solidFill>
          <a:latin typeface="+mj-lt"/>
          <a:ea typeface="+mj-ea"/>
          <a:cs typeface="+mj-cs"/>
        </a:defRPr>
      </a:lvl1pPr>
      <a:lvl2pPr algn="l" rtl="0" fontAlgn="base">
        <a:spcBef>
          <a:spcPct val="0"/>
        </a:spcBef>
        <a:spcAft>
          <a:spcPct val="0"/>
        </a:spcAft>
        <a:defRPr sz="4000">
          <a:solidFill>
            <a:srgbClr val="CC0000"/>
          </a:solidFill>
          <a:latin typeface="Garamond" pitchFamily="18" charset="0"/>
        </a:defRPr>
      </a:lvl2pPr>
      <a:lvl3pPr algn="l" rtl="0" fontAlgn="base">
        <a:spcBef>
          <a:spcPct val="0"/>
        </a:spcBef>
        <a:spcAft>
          <a:spcPct val="0"/>
        </a:spcAft>
        <a:defRPr sz="4000">
          <a:solidFill>
            <a:srgbClr val="CC0000"/>
          </a:solidFill>
          <a:latin typeface="Garamond" pitchFamily="18" charset="0"/>
        </a:defRPr>
      </a:lvl3pPr>
      <a:lvl4pPr algn="l" rtl="0" fontAlgn="base">
        <a:spcBef>
          <a:spcPct val="0"/>
        </a:spcBef>
        <a:spcAft>
          <a:spcPct val="0"/>
        </a:spcAft>
        <a:defRPr sz="4000">
          <a:solidFill>
            <a:srgbClr val="CC0000"/>
          </a:solidFill>
          <a:latin typeface="Garamond" pitchFamily="18" charset="0"/>
        </a:defRPr>
      </a:lvl4pPr>
      <a:lvl5pPr algn="l" rtl="0" fontAlgn="base">
        <a:spcBef>
          <a:spcPct val="0"/>
        </a:spcBef>
        <a:spcAft>
          <a:spcPct val="0"/>
        </a:spcAft>
        <a:defRPr sz="4000">
          <a:solidFill>
            <a:srgbClr val="CC0000"/>
          </a:solidFill>
          <a:latin typeface="Garamond" pitchFamily="18" charset="0"/>
        </a:defRPr>
      </a:lvl5pPr>
      <a:lvl6pPr marL="457200" algn="l" rtl="0" fontAlgn="base">
        <a:spcBef>
          <a:spcPct val="0"/>
        </a:spcBef>
        <a:spcAft>
          <a:spcPct val="0"/>
        </a:spcAft>
        <a:defRPr sz="4000">
          <a:solidFill>
            <a:srgbClr val="CC0000"/>
          </a:solidFill>
          <a:latin typeface="Garamond" pitchFamily="18" charset="0"/>
        </a:defRPr>
      </a:lvl6pPr>
      <a:lvl7pPr marL="914400" algn="l" rtl="0" fontAlgn="base">
        <a:spcBef>
          <a:spcPct val="0"/>
        </a:spcBef>
        <a:spcAft>
          <a:spcPct val="0"/>
        </a:spcAft>
        <a:defRPr sz="4000">
          <a:solidFill>
            <a:srgbClr val="CC0000"/>
          </a:solidFill>
          <a:latin typeface="Garamond" pitchFamily="18" charset="0"/>
        </a:defRPr>
      </a:lvl7pPr>
      <a:lvl8pPr marL="1371600" algn="l" rtl="0" fontAlgn="base">
        <a:spcBef>
          <a:spcPct val="0"/>
        </a:spcBef>
        <a:spcAft>
          <a:spcPct val="0"/>
        </a:spcAft>
        <a:defRPr sz="4000">
          <a:solidFill>
            <a:srgbClr val="CC0000"/>
          </a:solidFill>
          <a:latin typeface="Garamond" pitchFamily="18" charset="0"/>
        </a:defRPr>
      </a:lvl8pPr>
      <a:lvl9pPr marL="1828800" algn="l" rtl="0" fontAlgn="base">
        <a:spcBef>
          <a:spcPct val="0"/>
        </a:spcBef>
        <a:spcAft>
          <a:spcPct val="0"/>
        </a:spcAft>
        <a:defRPr sz="4000">
          <a:solidFill>
            <a:srgbClr val="CC0000"/>
          </a:solidFill>
          <a:latin typeface="Garamond" pitchFamily="18" charset="0"/>
        </a:defRPr>
      </a:lvl9pPr>
    </p:titleStyle>
    <p:bodyStyle>
      <a:lvl1pPr marL="342900" indent="-342900" algn="l" rtl="0" fontAlgn="base">
        <a:spcBef>
          <a:spcPct val="20000"/>
        </a:spcBef>
        <a:spcAft>
          <a:spcPct val="0"/>
        </a:spcAft>
        <a:buClr>
          <a:srgbClr val="00CC99"/>
        </a:buClr>
        <a:buSzPct val="65000"/>
        <a:buFont typeface="Wingdings" pitchFamily="2" charset="2"/>
        <a:buChar char="p"/>
        <a:defRPr sz="2000">
          <a:solidFill>
            <a:schemeClr val="tx1"/>
          </a:solidFill>
          <a:latin typeface="+mn-lt"/>
          <a:ea typeface="+mn-ea"/>
          <a:cs typeface="+mn-cs"/>
        </a:defRPr>
      </a:lvl1pPr>
      <a:lvl2pPr marL="669925" indent="-325438" algn="l" rtl="0" fontAlgn="base">
        <a:spcBef>
          <a:spcPct val="20000"/>
        </a:spcBef>
        <a:spcAft>
          <a:spcPct val="0"/>
        </a:spcAft>
        <a:buClr>
          <a:srgbClr val="CC0000"/>
        </a:buClr>
        <a:buSzPct val="60000"/>
        <a:buFont typeface="Wingdings" pitchFamily="2" charset="2"/>
        <a:buChar char="p"/>
        <a:defRPr>
          <a:solidFill>
            <a:schemeClr val="tx1"/>
          </a:solidFill>
          <a:latin typeface="+mn-lt"/>
        </a:defRPr>
      </a:lvl2pPr>
      <a:lvl3pPr marL="1022350" indent="-350838" algn="l" rtl="0" fontAlgn="base">
        <a:spcBef>
          <a:spcPct val="20000"/>
        </a:spcBef>
        <a:spcAft>
          <a:spcPct val="0"/>
        </a:spcAft>
        <a:buClr>
          <a:srgbClr val="00CC99"/>
        </a:buClr>
        <a:buSzPct val="65000"/>
        <a:buFont typeface="Wingdings" pitchFamily="2" charset="2"/>
        <a:buChar char="§"/>
        <a:defRPr>
          <a:solidFill>
            <a:schemeClr val="tx1"/>
          </a:solidFill>
          <a:latin typeface="+mn-lt"/>
        </a:defRPr>
      </a:lvl3pPr>
      <a:lvl4pPr marL="1339850" indent="-315913" algn="l" rtl="0" fontAlgn="base">
        <a:spcBef>
          <a:spcPct val="20000"/>
        </a:spcBef>
        <a:spcAft>
          <a:spcPct val="0"/>
        </a:spcAft>
        <a:buClr>
          <a:srgbClr val="CC0000"/>
        </a:buClr>
        <a:buSzPct val="70000"/>
        <a:buFont typeface="Wingdings" pitchFamily="2" charset="2"/>
        <a:buChar char="§"/>
        <a:defRPr>
          <a:solidFill>
            <a:schemeClr val="tx1"/>
          </a:solidFill>
          <a:latin typeface="+mn-lt"/>
        </a:defRPr>
      </a:lvl4pPr>
      <a:lvl5pPr marL="16811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ctrTitle"/>
          </p:nvPr>
        </p:nvSpPr>
        <p:spPr/>
        <p:txBody>
          <a:bodyPr/>
          <a:lstStyle/>
          <a:p>
            <a:r>
              <a:rPr lang="en-US"/>
              <a:t>Producing Data:  Sampling</a:t>
            </a:r>
          </a:p>
        </p:txBody>
      </p:sp>
      <p:sp>
        <p:nvSpPr>
          <p:cNvPr id="1246211" name="Rectangle 3"/>
          <p:cNvSpPr>
            <a:spLocks noGrp="1" noChangeArrowheads="1"/>
          </p:cNvSpPr>
          <p:nvPr>
            <p:ph type="subTitle" idx="1"/>
          </p:nvPr>
        </p:nvSpPr>
        <p:spPr/>
        <p:txBody>
          <a:bodyPr/>
          <a:lstStyle/>
          <a:p>
            <a:r>
              <a:rPr lang="en-US"/>
              <a:t>BPS chapter 8</a:t>
            </a:r>
          </a:p>
        </p:txBody>
      </p:sp>
      <p:sp>
        <p:nvSpPr>
          <p:cNvPr id="1246212" name="Text Box 4"/>
          <p:cNvSpPr txBox="1">
            <a:spLocks noChangeArrowheads="1"/>
          </p:cNvSpPr>
          <p:nvPr/>
        </p:nvSpPr>
        <p:spPr bwMode="auto">
          <a:xfrm>
            <a:off x="5715000" y="6223000"/>
            <a:ext cx="3181350" cy="304800"/>
          </a:xfrm>
          <a:prstGeom prst="rect">
            <a:avLst/>
          </a:prstGeom>
          <a:noFill/>
          <a:ln w="9525">
            <a:noFill/>
            <a:miter lim="800000"/>
            <a:headEnd/>
            <a:tailEnd/>
          </a:ln>
          <a:effectLst/>
        </p:spPr>
        <p:txBody>
          <a:bodyPr>
            <a:spAutoFit/>
          </a:bodyPr>
          <a:lstStyle/>
          <a:p>
            <a:r>
              <a:rPr lang="en-US" sz="1400" i="1" dirty="0">
                <a:solidFill>
                  <a:schemeClr val="bg2"/>
                </a:solidFill>
              </a:rPr>
              <a:t>© </a:t>
            </a:r>
            <a:r>
              <a:rPr lang="en-US" sz="1400" i="1" dirty="0" smtClean="0">
                <a:solidFill>
                  <a:schemeClr val="bg2"/>
                </a:solidFill>
              </a:rPr>
              <a:t>2013 </a:t>
            </a:r>
            <a:r>
              <a:rPr lang="en-US" sz="1400" i="1" dirty="0">
                <a:solidFill>
                  <a:schemeClr val="bg2"/>
                </a:solidFill>
              </a:rPr>
              <a:t>W.H. Freeman and Company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dirty="0" smtClean="0"/>
              <a:t>Simple Random Sample</a:t>
            </a:r>
            <a:endParaRPr lang="en-US" dirty="0"/>
          </a:p>
        </p:txBody>
      </p:sp>
      <p:sp>
        <p:nvSpPr>
          <p:cNvPr id="137113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Select an SRS of 5 packages of peanuts </a:t>
            </a:r>
            <a:r>
              <a:rPr lang="en-US" dirty="0" smtClean="0"/>
              <a:t>from </a:t>
            </a:r>
            <a:r>
              <a:rPr lang="en-US" dirty="0"/>
              <a:t>a case containing 30 packages of peanuts.  Label the packages 01 to 30 and use the line from the table of random digits shown below.</a:t>
            </a:r>
          </a:p>
          <a:p>
            <a:pPr marL="381000" indent="-381000">
              <a:buFont typeface="Wingdings" pitchFamily="2" charset="2"/>
              <a:buNone/>
            </a:pPr>
            <a:endParaRPr lang="en-US" dirty="0"/>
          </a:p>
          <a:p>
            <a:pPr marL="381000" indent="-381000">
              <a:buFont typeface="Wingdings" pitchFamily="2" charset="2"/>
              <a:buNone/>
            </a:pPr>
            <a:endParaRPr lang="en-US" dirty="0"/>
          </a:p>
          <a:p>
            <a:pPr marL="381000" indent="-381000">
              <a:buFont typeface="Wingdings" pitchFamily="2" charset="2"/>
              <a:buNone/>
            </a:pPr>
            <a:endParaRPr lang="en-US" dirty="0"/>
          </a:p>
          <a:p>
            <a:pPr marL="381000" indent="-381000">
              <a:buFont typeface="Wingdings" pitchFamily="2" charset="2"/>
              <a:buNone/>
            </a:pPr>
            <a:r>
              <a:rPr lang="en-US" dirty="0"/>
              <a:t>Your SRS contains the packages of peanuts labeled</a:t>
            </a:r>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a:sym typeface="Symbol" pitchFamily="18" charset="2"/>
              </a:rPr>
              <a:t>14, 44, 45, 49, 92</a:t>
            </a:r>
          </a:p>
          <a:p>
            <a:pPr marL="381000" indent="-381000">
              <a:buFont typeface="Wingdings" pitchFamily="2" charset="2"/>
              <a:buAutoNum type="alphaLcParenR"/>
            </a:pPr>
            <a:r>
              <a:rPr lang="en-US" dirty="0">
                <a:sym typeface="Symbol" pitchFamily="18" charset="2"/>
              </a:rPr>
              <a:t>14, 26, 05, 14, 24</a:t>
            </a:r>
          </a:p>
          <a:p>
            <a:pPr marL="381000" indent="-381000">
              <a:buFont typeface="Wingdings" pitchFamily="2" charset="2"/>
              <a:buAutoNum type="alphaLcParenR"/>
            </a:pPr>
            <a:r>
              <a:rPr lang="en-US" dirty="0">
                <a:sym typeface="Symbol" pitchFamily="18" charset="2"/>
              </a:rPr>
              <a:t>14, 45, 92, 60, 56</a:t>
            </a:r>
          </a:p>
          <a:p>
            <a:pPr marL="381000" indent="-381000">
              <a:buFont typeface="Wingdings" pitchFamily="2" charset="2"/>
              <a:buAutoNum type="alphaLcParenR"/>
            </a:pPr>
            <a:r>
              <a:rPr lang="en-US" dirty="0">
                <a:sym typeface="Symbol" pitchFamily="18" charset="2"/>
              </a:rPr>
              <a:t>14, 03, 10, 22, 06</a:t>
            </a:r>
          </a:p>
          <a:p>
            <a:pPr marL="381000" indent="-381000">
              <a:buFont typeface="Wingdings" pitchFamily="2" charset="2"/>
              <a:buAutoNum type="alphaLcParenR"/>
            </a:pPr>
            <a:r>
              <a:rPr lang="en-US" dirty="0">
                <a:sym typeface="Symbol" pitchFamily="18" charset="2"/>
              </a:rPr>
              <a:t>None of the above</a:t>
            </a:r>
          </a:p>
          <a:p>
            <a:pPr marL="381000" indent="-381000">
              <a:buFont typeface="Wingdings" pitchFamily="2" charset="2"/>
              <a:buNone/>
            </a:pPr>
            <a:endParaRPr lang="en-US" dirty="0"/>
          </a:p>
          <a:p>
            <a:pPr marL="381000" indent="-381000"/>
            <a:endParaRPr lang="en-US" dirty="0"/>
          </a:p>
        </p:txBody>
      </p:sp>
      <p:pic>
        <p:nvPicPr>
          <p:cNvPr id="1371140" name="Picture 4"/>
          <p:cNvPicPr>
            <a:picLocks noChangeAspect="1" noChangeArrowheads="1"/>
          </p:cNvPicPr>
          <p:nvPr/>
        </p:nvPicPr>
        <p:blipFill>
          <a:blip r:embed="rId2" cstate="print"/>
          <a:srcRect/>
          <a:stretch>
            <a:fillRect/>
          </a:stretch>
        </p:blipFill>
        <p:spPr bwMode="auto">
          <a:xfrm>
            <a:off x="457200" y="2133600"/>
            <a:ext cx="8458200" cy="4492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ChangeArrowheads="1"/>
          </p:cNvSpPr>
          <p:nvPr>
            <p:ph type="title"/>
          </p:nvPr>
        </p:nvSpPr>
        <p:spPr/>
        <p:txBody>
          <a:bodyPr/>
          <a:lstStyle/>
          <a:p>
            <a:r>
              <a:rPr lang="en-US" dirty="0" smtClean="0"/>
              <a:t>Simple Random Sample </a:t>
            </a:r>
            <a:r>
              <a:rPr lang="en-US" dirty="0" smtClean="0">
                <a:solidFill>
                  <a:srgbClr val="333399"/>
                </a:solidFill>
              </a:rPr>
              <a:t>(answer</a:t>
            </a:r>
            <a:r>
              <a:rPr lang="en-US" dirty="0">
                <a:solidFill>
                  <a:srgbClr val="333399"/>
                </a:solidFill>
              </a:rPr>
              <a:t>)</a:t>
            </a:r>
          </a:p>
        </p:txBody>
      </p:sp>
      <p:sp>
        <p:nvSpPr>
          <p:cNvPr id="137216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Select an SRS of 5 packages of peanuts form a case containing 30 packages of peanuts.  Label the packages 01 to 30 and use the line from the table of random digits shown below.</a:t>
            </a:r>
          </a:p>
          <a:p>
            <a:pPr marL="381000" indent="-381000">
              <a:buFont typeface="Wingdings" pitchFamily="2" charset="2"/>
              <a:buNone/>
            </a:pPr>
            <a:endParaRPr lang="en-US"/>
          </a:p>
          <a:p>
            <a:pPr marL="381000" indent="-381000">
              <a:buFont typeface="Wingdings" pitchFamily="2" charset="2"/>
              <a:buNone/>
            </a:pPr>
            <a:endParaRPr lang="en-US"/>
          </a:p>
          <a:p>
            <a:pPr marL="381000" indent="-381000">
              <a:buFont typeface="Wingdings" pitchFamily="2" charset="2"/>
              <a:buNone/>
            </a:pPr>
            <a:endParaRPr lang="en-US"/>
          </a:p>
          <a:p>
            <a:pPr marL="381000" indent="-381000">
              <a:buFont typeface="Wingdings" pitchFamily="2" charset="2"/>
              <a:buNone/>
            </a:pPr>
            <a:r>
              <a:rPr lang="en-US"/>
              <a:t>Your SRS contains the packages of peanuts labeled</a:t>
            </a:r>
          </a:p>
          <a:p>
            <a:pPr marL="381000" indent="-381000">
              <a:buFont typeface="Wingdings" pitchFamily="2" charset="2"/>
              <a:buNone/>
            </a:pPr>
            <a:endParaRPr lang="en-US">
              <a:sym typeface="Symbol" pitchFamily="18" charset="2"/>
            </a:endParaRPr>
          </a:p>
          <a:p>
            <a:pPr marL="381000" indent="-381000">
              <a:buFont typeface="Wingdings" pitchFamily="2" charset="2"/>
              <a:buAutoNum type="alphaLcParenR"/>
            </a:pPr>
            <a:r>
              <a:rPr lang="en-US">
                <a:sym typeface="Symbol" pitchFamily="18" charset="2"/>
              </a:rPr>
              <a:t>14, 44, 45, 49, 92</a:t>
            </a:r>
          </a:p>
          <a:p>
            <a:pPr marL="381000" indent="-381000">
              <a:buFont typeface="Wingdings" pitchFamily="2" charset="2"/>
              <a:buAutoNum type="alphaLcParenR"/>
            </a:pPr>
            <a:r>
              <a:rPr lang="en-US">
                <a:sym typeface="Symbol" pitchFamily="18" charset="2"/>
              </a:rPr>
              <a:t>14, 26, 05, 14, 24</a:t>
            </a:r>
          </a:p>
          <a:p>
            <a:pPr marL="381000" indent="-381000">
              <a:buFont typeface="Wingdings" pitchFamily="2" charset="2"/>
              <a:buAutoNum type="alphaLcParenR"/>
            </a:pPr>
            <a:r>
              <a:rPr lang="en-US">
                <a:sym typeface="Symbol" pitchFamily="18" charset="2"/>
              </a:rPr>
              <a:t>14, 45, 92, 60, 56</a:t>
            </a:r>
          </a:p>
          <a:p>
            <a:pPr marL="381000" indent="-381000">
              <a:buFont typeface="Wingdings" pitchFamily="2" charset="2"/>
              <a:buAutoNum type="alphaLcParenR"/>
            </a:pPr>
            <a:r>
              <a:rPr lang="en-US" b="1">
                <a:solidFill>
                  <a:srgbClr val="333399"/>
                </a:solidFill>
                <a:sym typeface="Symbol" pitchFamily="18" charset="2"/>
              </a:rPr>
              <a:t>14, 03, 10, 22, 06</a:t>
            </a:r>
          </a:p>
          <a:p>
            <a:pPr marL="381000" indent="-381000">
              <a:buFont typeface="Wingdings" pitchFamily="2" charset="2"/>
              <a:buAutoNum type="alphaLcParenR"/>
            </a:pPr>
            <a:r>
              <a:rPr lang="en-US">
                <a:sym typeface="Symbol" pitchFamily="18" charset="2"/>
              </a:rPr>
              <a:t>None of the above</a:t>
            </a:r>
          </a:p>
          <a:p>
            <a:pPr marL="381000" indent="-381000">
              <a:buFont typeface="Wingdings" pitchFamily="2" charset="2"/>
              <a:buNone/>
            </a:pPr>
            <a:endParaRPr lang="en-US"/>
          </a:p>
          <a:p>
            <a:pPr marL="381000" indent="-381000"/>
            <a:endParaRPr lang="en-US"/>
          </a:p>
        </p:txBody>
      </p:sp>
      <p:pic>
        <p:nvPicPr>
          <p:cNvPr id="1372164" name="Picture 4"/>
          <p:cNvPicPr>
            <a:picLocks noChangeAspect="1" noChangeArrowheads="1"/>
          </p:cNvPicPr>
          <p:nvPr/>
        </p:nvPicPr>
        <p:blipFill>
          <a:blip r:embed="rId2" cstate="print"/>
          <a:srcRect/>
          <a:stretch>
            <a:fillRect/>
          </a:stretch>
        </p:blipFill>
        <p:spPr bwMode="auto">
          <a:xfrm>
            <a:off x="457200" y="2133600"/>
            <a:ext cx="8458200" cy="449263"/>
          </a:xfrm>
          <a:prstGeom prst="rect">
            <a:avLst/>
          </a:prstGeom>
          <a:noFill/>
          <a:ln w="9525">
            <a:noFill/>
            <a:miter lim="800000"/>
            <a:headEnd/>
            <a:tailEnd/>
          </a:ln>
          <a:effectLst/>
        </p:spPr>
      </p:pic>
      <p:sp>
        <p:nvSpPr>
          <p:cNvPr id="1372165" name="Line 5"/>
          <p:cNvSpPr>
            <a:spLocks noChangeShapeType="1"/>
          </p:cNvSpPr>
          <p:nvPr/>
        </p:nvSpPr>
        <p:spPr bwMode="auto">
          <a:xfrm>
            <a:off x="533400" y="2590800"/>
            <a:ext cx="304800" cy="0"/>
          </a:xfrm>
          <a:prstGeom prst="line">
            <a:avLst/>
          </a:prstGeom>
          <a:noFill/>
          <a:ln w="9525">
            <a:solidFill>
              <a:schemeClr val="tx1"/>
            </a:solidFill>
            <a:round/>
            <a:headEnd/>
            <a:tailEnd/>
          </a:ln>
          <a:effectLst/>
        </p:spPr>
        <p:txBody>
          <a:bodyPr/>
          <a:lstStyle/>
          <a:p>
            <a:endParaRPr lang="en-US"/>
          </a:p>
        </p:txBody>
      </p:sp>
      <p:sp>
        <p:nvSpPr>
          <p:cNvPr id="1372166" name="Line 6"/>
          <p:cNvSpPr>
            <a:spLocks noChangeShapeType="1"/>
          </p:cNvSpPr>
          <p:nvPr/>
        </p:nvSpPr>
        <p:spPr bwMode="auto">
          <a:xfrm>
            <a:off x="3886200" y="2590800"/>
            <a:ext cx="228600" cy="0"/>
          </a:xfrm>
          <a:prstGeom prst="line">
            <a:avLst/>
          </a:prstGeom>
          <a:noFill/>
          <a:ln w="9525">
            <a:solidFill>
              <a:schemeClr val="tx1"/>
            </a:solidFill>
            <a:round/>
            <a:headEnd/>
            <a:tailEnd/>
          </a:ln>
          <a:effectLst/>
        </p:spPr>
        <p:txBody>
          <a:bodyPr/>
          <a:lstStyle/>
          <a:p>
            <a:endParaRPr lang="en-US"/>
          </a:p>
        </p:txBody>
      </p:sp>
      <p:sp>
        <p:nvSpPr>
          <p:cNvPr id="1372167" name="Line 7"/>
          <p:cNvSpPr>
            <a:spLocks noChangeShapeType="1"/>
          </p:cNvSpPr>
          <p:nvPr/>
        </p:nvSpPr>
        <p:spPr bwMode="auto">
          <a:xfrm>
            <a:off x="5181600" y="2590800"/>
            <a:ext cx="228600" cy="0"/>
          </a:xfrm>
          <a:prstGeom prst="line">
            <a:avLst/>
          </a:prstGeom>
          <a:noFill/>
          <a:ln w="9525">
            <a:solidFill>
              <a:schemeClr val="tx1"/>
            </a:solidFill>
            <a:round/>
            <a:headEnd/>
            <a:tailEnd/>
          </a:ln>
          <a:effectLst/>
        </p:spPr>
        <p:txBody>
          <a:bodyPr/>
          <a:lstStyle/>
          <a:p>
            <a:endParaRPr lang="en-US"/>
          </a:p>
        </p:txBody>
      </p:sp>
      <p:sp>
        <p:nvSpPr>
          <p:cNvPr id="1372168" name="Line 8"/>
          <p:cNvSpPr>
            <a:spLocks noChangeShapeType="1"/>
          </p:cNvSpPr>
          <p:nvPr/>
        </p:nvSpPr>
        <p:spPr bwMode="auto">
          <a:xfrm>
            <a:off x="6934200" y="2590800"/>
            <a:ext cx="304800" cy="0"/>
          </a:xfrm>
          <a:prstGeom prst="line">
            <a:avLst/>
          </a:prstGeom>
          <a:noFill/>
          <a:ln w="9525">
            <a:solidFill>
              <a:schemeClr val="tx1"/>
            </a:solidFill>
            <a:round/>
            <a:headEnd/>
            <a:tailEnd/>
          </a:ln>
          <a:effectLst/>
        </p:spPr>
        <p:txBody>
          <a:bodyPr/>
          <a:lstStyle/>
          <a:p>
            <a:endParaRPr lang="en-US"/>
          </a:p>
        </p:txBody>
      </p:sp>
      <p:sp>
        <p:nvSpPr>
          <p:cNvPr id="1372169" name="Line 9"/>
          <p:cNvSpPr>
            <a:spLocks noChangeShapeType="1"/>
          </p:cNvSpPr>
          <p:nvPr/>
        </p:nvSpPr>
        <p:spPr bwMode="auto">
          <a:xfrm>
            <a:off x="7696200" y="2590800"/>
            <a:ext cx="381000" cy="0"/>
          </a:xfrm>
          <a:prstGeom prst="line">
            <a:avLst/>
          </a:prstGeom>
          <a:noFill/>
          <a:ln w="9525">
            <a:solidFill>
              <a:schemeClr val="tx1"/>
            </a:solidFill>
            <a:round/>
            <a:headEnd/>
            <a:tailEnd/>
          </a:ln>
          <a:effectLst/>
        </p:spPr>
        <p:txBody>
          <a:bodyPr/>
          <a:lstStyle/>
          <a:p>
            <a:endParaRPr lang="en-US"/>
          </a:p>
        </p:txBody>
      </p:sp>
      <p:sp>
        <p:nvSpPr>
          <p:cNvPr id="1372170" name="Rectangle 10"/>
          <p:cNvSpPr>
            <a:spLocks noChangeArrowheads="1"/>
          </p:cNvSpPr>
          <p:nvPr/>
        </p:nvSpPr>
        <p:spPr bwMode="auto">
          <a:xfrm>
            <a:off x="533400" y="2209800"/>
            <a:ext cx="381000" cy="381000"/>
          </a:xfrm>
          <a:prstGeom prst="rect">
            <a:avLst/>
          </a:prstGeom>
          <a:solidFill>
            <a:srgbClr val="FFFF00">
              <a:alpha val="39999"/>
            </a:srgbClr>
          </a:solidFill>
          <a:ln w="9525">
            <a:solidFill>
              <a:schemeClr val="tx1"/>
            </a:solidFill>
            <a:miter lim="800000"/>
            <a:headEnd/>
            <a:tailEnd/>
          </a:ln>
          <a:effectLst/>
        </p:spPr>
        <p:txBody>
          <a:bodyPr wrap="none" anchor="ctr"/>
          <a:lstStyle/>
          <a:p>
            <a:endParaRPr lang="en-US"/>
          </a:p>
        </p:txBody>
      </p:sp>
      <p:sp>
        <p:nvSpPr>
          <p:cNvPr id="1372171" name="Rectangle 11"/>
          <p:cNvSpPr>
            <a:spLocks noChangeArrowheads="1"/>
          </p:cNvSpPr>
          <p:nvPr/>
        </p:nvSpPr>
        <p:spPr bwMode="auto">
          <a:xfrm>
            <a:off x="3886200" y="2209800"/>
            <a:ext cx="381000" cy="381000"/>
          </a:xfrm>
          <a:prstGeom prst="rect">
            <a:avLst/>
          </a:prstGeom>
          <a:solidFill>
            <a:srgbClr val="FFFF00">
              <a:alpha val="39999"/>
            </a:srgbClr>
          </a:solidFill>
          <a:ln w="9525">
            <a:solidFill>
              <a:schemeClr val="tx1"/>
            </a:solidFill>
            <a:miter lim="800000"/>
            <a:headEnd/>
            <a:tailEnd/>
          </a:ln>
          <a:effectLst/>
        </p:spPr>
        <p:txBody>
          <a:bodyPr wrap="none" anchor="ctr"/>
          <a:lstStyle/>
          <a:p>
            <a:endParaRPr lang="en-US"/>
          </a:p>
        </p:txBody>
      </p:sp>
      <p:sp>
        <p:nvSpPr>
          <p:cNvPr id="1372172" name="Rectangle 12"/>
          <p:cNvSpPr>
            <a:spLocks noChangeArrowheads="1"/>
          </p:cNvSpPr>
          <p:nvPr/>
        </p:nvSpPr>
        <p:spPr bwMode="auto">
          <a:xfrm>
            <a:off x="5181600" y="2209800"/>
            <a:ext cx="304800" cy="381000"/>
          </a:xfrm>
          <a:prstGeom prst="rect">
            <a:avLst/>
          </a:prstGeom>
          <a:solidFill>
            <a:srgbClr val="FFFF00">
              <a:alpha val="39999"/>
            </a:srgbClr>
          </a:solidFill>
          <a:ln w="9525">
            <a:solidFill>
              <a:schemeClr val="tx1"/>
            </a:solidFill>
            <a:miter lim="800000"/>
            <a:headEnd/>
            <a:tailEnd/>
          </a:ln>
          <a:effectLst/>
        </p:spPr>
        <p:txBody>
          <a:bodyPr wrap="none" anchor="ctr"/>
          <a:lstStyle/>
          <a:p>
            <a:endParaRPr lang="en-US"/>
          </a:p>
        </p:txBody>
      </p:sp>
      <p:sp>
        <p:nvSpPr>
          <p:cNvPr id="1372173" name="Rectangle 13"/>
          <p:cNvSpPr>
            <a:spLocks noChangeArrowheads="1"/>
          </p:cNvSpPr>
          <p:nvPr/>
        </p:nvSpPr>
        <p:spPr bwMode="auto">
          <a:xfrm>
            <a:off x="6858000" y="2209800"/>
            <a:ext cx="457200" cy="381000"/>
          </a:xfrm>
          <a:prstGeom prst="rect">
            <a:avLst/>
          </a:prstGeom>
          <a:solidFill>
            <a:srgbClr val="FFFF00">
              <a:alpha val="39999"/>
            </a:srgbClr>
          </a:solidFill>
          <a:ln w="9525">
            <a:solidFill>
              <a:schemeClr val="tx1"/>
            </a:solidFill>
            <a:miter lim="800000"/>
            <a:headEnd/>
            <a:tailEnd/>
          </a:ln>
          <a:effectLst/>
        </p:spPr>
        <p:txBody>
          <a:bodyPr wrap="none" anchor="ctr"/>
          <a:lstStyle/>
          <a:p>
            <a:endParaRPr lang="en-US"/>
          </a:p>
        </p:txBody>
      </p:sp>
      <p:sp>
        <p:nvSpPr>
          <p:cNvPr id="1372174" name="Rectangle 14"/>
          <p:cNvSpPr>
            <a:spLocks noChangeArrowheads="1"/>
          </p:cNvSpPr>
          <p:nvPr/>
        </p:nvSpPr>
        <p:spPr bwMode="auto">
          <a:xfrm>
            <a:off x="7620000" y="2209800"/>
            <a:ext cx="533400" cy="381000"/>
          </a:xfrm>
          <a:prstGeom prst="rect">
            <a:avLst/>
          </a:prstGeom>
          <a:solidFill>
            <a:srgbClr val="FFFF00">
              <a:alpha val="39999"/>
            </a:srgbClr>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r>
              <a:rPr lang="en-US" dirty="0" smtClean="0"/>
              <a:t>Inference</a:t>
            </a:r>
            <a:endParaRPr lang="en-US" dirty="0"/>
          </a:p>
        </p:txBody>
      </p:sp>
      <p:sp>
        <p:nvSpPr>
          <p:cNvPr id="135885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An important characteristic of probability samples is that</a:t>
            </a:r>
          </a:p>
          <a:p>
            <a:pPr marL="381000" indent="-381000">
              <a:buFont typeface="Wingdings" pitchFamily="2" charset="2"/>
              <a:buNone/>
            </a:pPr>
            <a:endParaRPr lang="en-US"/>
          </a:p>
          <a:p>
            <a:pPr marL="381000" indent="-381000">
              <a:buFont typeface="Wingdings" pitchFamily="2" charset="2"/>
              <a:buAutoNum type="alphaLcParenR"/>
            </a:pPr>
            <a:r>
              <a:rPr lang="en-US"/>
              <a:t>Results of one sample are usually the same as the results for the entire population.</a:t>
            </a:r>
          </a:p>
          <a:p>
            <a:pPr marL="381000" indent="-381000">
              <a:buFont typeface="Wingdings" pitchFamily="2" charset="2"/>
              <a:buAutoNum type="alphaLcParenR"/>
            </a:pPr>
            <a:r>
              <a:rPr lang="en-US"/>
              <a:t>Results of one sample are usually the same as the results for another sample of the same size.</a:t>
            </a:r>
          </a:p>
          <a:p>
            <a:pPr marL="381000" indent="-381000">
              <a:buFont typeface="Wingdings" pitchFamily="2" charset="2"/>
              <a:buAutoNum type="alphaLcParenR"/>
            </a:pPr>
            <a:r>
              <a:rPr lang="en-US"/>
              <a:t>Principles of chance apply and the size of error due to sampling is measurable.</a:t>
            </a:r>
          </a:p>
          <a:p>
            <a:pPr marL="381000" indent="-381000">
              <a:buFont typeface="Wingdings" pitchFamily="2" charset="2"/>
              <a:buAutoNum type="alphaLcParenR"/>
            </a:pPr>
            <a:r>
              <a:rPr lang="en-US"/>
              <a:t>Smaller samples give more accurate results than larger samples.</a:t>
            </a:r>
          </a:p>
          <a:p>
            <a:pPr marL="381000" indent="-381000">
              <a:buFont typeface="Wingdings" pitchFamily="2" charset="2"/>
              <a:buAutoNum type="alphaLcParenR"/>
            </a:pPr>
            <a:endParaRPr lang="en-US"/>
          </a:p>
          <a:p>
            <a:pPr marL="381000" indent="-381000">
              <a:buFont typeface="Wingdings" pitchFamily="2" charset="2"/>
              <a:buNone/>
            </a:pPr>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dirty="0" smtClean="0"/>
              <a:t>Inference </a:t>
            </a:r>
            <a:r>
              <a:rPr lang="en-US" dirty="0">
                <a:solidFill>
                  <a:srgbClr val="333399"/>
                </a:solidFill>
              </a:rPr>
              <a:t>(answer)</a:t>
            </a:r>
          </a:p>
        </p:txBody>
      </p:sp>
      <p:sp>
        <p:nvSpPr>
          <p:cNvPr id="137830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An important characteristic of probability samples is that</a:t>
            </a:r>
          </a:p>
          <a:p>
            <a:pPr marL="381000" indent="-381000">
              <a:buFont typeface="Wingdings" pitchFamily="2" charset="2"/>
              <a:buNone/>
            </a:pPr>
            <a:endParaRPr lang="en-US"/>
          </a:p>
          <a:p>
            <a:pPr marL="381000" indent="-381000">
              <a:buFont typeface="Wingdings" pitchFamily="2" charset="2"/>
              <a:buAutoNum type="alphaLcParenR"/>
            </a:pPr>
            <a:r>
              <a:rPr lang="en-US"/>
              <a:t>Results of one sample are usually the same as the results for the entire population.</a:t>
            </a:r>
          </a:p>
          <a:p>
            <a:pPr marL="381000" indent="-381000">
              <a:buFont typeface="Wingdings" pitchFamily="2" charset="2"/>
              <a:buAutoNum type="alphaLcParenR"/>
            </a:pPr>
            <a:r>
              <a:rPr lang="en-US"/>
              <a:t>Results of one sample are usually the same as the results for another sample of the same size.</a:t>
            </a:r>
          </a:p>
          <a:p>
            <a:pPr marL="381000" indent="-381000">
              <a:buFont typeface="Wingdings" pitchFamily="2" charset="2"/>
              <a:buAutoNum type="alphaLcParenR"/>
            </a:pPr>
            <a:r>
              <a:rPr lang="en-US" b="1">
                <a:solidFill>
                  <a:srgbClr val="333399"/>
                </a:solidFill>
              </a:rPr>
              <a:t>Principles of chance apply and the size of error due to sampling is measurable.</a:t>
            </a:r>
          </a:p>
          <a:p>
            <a:pPr marL="381000" indent="-381000">
              <a:buFont typeface="Wingdings" pitchFamily="2" charset="2"/>
              <a:buAutoNum type="alphaLcParenR"/>
            </a:pPr>
            <a:r>
              <a:rPr lang="en-US"/>
              <a:t>Smaller samples give more accurate results than larger samples.</a:t>
            </a:r>
          </a:p>
          <a:p>
            <a:pPr marL="381000" indent="-381000">
              <a:buFont typeface="Wingdings" pitchFamily="2" charset="2"/>
              <a:buAutoNum type="alphaLcParenR"/>
            </a:pPr>
            <a:endParaRPr lang="en-US"/>
          </a:p>
          <a:p>
            <a:pPr marL="381000" indent="-381000">
              <a:buFont typeface="Wingdings" pitchFamily="2" charset="2"/>
              <a:buNone/>
            </a:pPr>
            <a:r>
              <a:rPr 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dirty="0" smtClean="0"/>
              <a:t>Inference</a:t>
            </a:r>
            <a:endParaRPr lang="en-US" dirty="0">
              <a:solidFill>
                <a:srgbClr val="333399"/>
              </a:solidFill>
            </a:endParaRPr>
          </a:p>
        </p:txBody>
      </p:sp>
      <p:sp>
        <p:nvSpPr>
          <p:cNvPr id="1378307" name="Rectangle 3"/>
          <p:cNvSpPr>
            <a:spLocks noGrp="1" noChangeArrowheads="1"/>
          </p:cNvSpPr>
          <p:nvPr>
            <p:ph type="body" idx="1"/>
          </p:nvPr>
        </p:nvSpPr>
        <p:spPr>
          <a:xfrm>
            <a:off x="457200" y="990600"/>
            <a:ext cx="8229600" cy="5638800"/>
          </a:xfrm>
        </p:spPr>
        <p:txBody>
          <a:bodyPr/>
          <a:lstStyle/>
          <a:p>
            <a:pPr marL="0" indent="0">
              <a:buFontTx/>
              <a:buNone/>
            </a:pPr>
            <a:r>
              <a:rPr lang="en-US" dirty="0" smtClean="0"/>
              <a:t>Two simple random samples (each consisting of 1000 people) using the </a:t>
            </a:r>
            <a:r>
              <a:rPr lang="en-US" i="1" dirty="0" smtClean="0"/>
              <a:t>same question</a:t>
            </a:r>
            <a:r>
              <a:rPr lang="en-US" dirty="0" smtClean="0"/>
              <a:t> and carried out at the </a:t>
            </a:r>
            <a:r>
              <a:rPr lang="en-US" i="1" dirty="0" smtClean="0"/>
              <a:t>same time</a:t>
            </a:r>
            <a:r>
              <a:rPr lang="en-US" dirty="0" smtClean="0"/>
              <a:t>, will produce the </a:t>
            </a:r>
            <a:r>
              <a:rPr lang="en-US" i="1" dirty="0" smtClean="0"/>
              <a:t>same estimate</a:t>
            </a:r>
            <a:r>
              <a:rPr lang="en-US" dirty="0" smtClean="0"/>
              <a:t> of the population parameter.</a:t>
            </a:r>
          </a:p>
          <a:p>
            <a:pPr marL="381000" indent="-381000">
              <a:buFont typeface="Wingdings" pitchFamily="2" charset="2"/>
              <a:buNone/>
            </a:pPr>
            <a:endParaRPr lang="en-US" dirty="0"/>
          </a:p>
          <a:p>
            <a:pPr marL="457200" indent="-457200">
              <a:buFont typeface="+mj-lt"/>
              <a:buAutoNum type="alphaLcParenR"/>
            </a:pPr>
            <a:r>
              <a:rPr lang="en-US" dirty="0" smtClean="0"/>
              <a:t>T</a:t>
            </a:r>
          </a:p>
          <a:p>
            <a:pPr marL="457200" indent="-457200">
              <a:buFont typeface="+mj-lt"/>
              <a:buAutoNum type="alphaLcParenR"/>
            </a:pPr>
            <a:r>
              <a:rPr lang="en-US" dirty="0" smtClean="0"/>
              <a:t>F</a:t>
            </a:r>
          </a:p>
          <a:p>
            <a:pPr marL="381000" indent="-381000">
              <a:buNone/>
            </a:pPr>
            <a:endParaRPr lang="en-US" dirty="0"/>
          </a:p>
          <a:p>
            <a:pPr marL="381000" indent="-381000">
              <a:buFont typeface="Wingdings" pitchFamily="2" charset="2"/>
              <a:buAutoNum type="alphaLcParenR"/>
            </a:pPr>
            <a:endParaRPr lang="en-US" dirty="0"/>
          </a:p>
          <a:p>
            <a:pPr marL="381000" indent="-381000">
              <a:buFont typeface="Wingdings" pitchFamily="2" charset="2"/>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dirty="0" smtClean="0"/>
              <a:t>Inference </a:t>
            </a:r>
            <a:r>
              <a:rPr lang="en-US" dirty="0">
                <a:solidFill>
                  <a:srgbClr val="333399"/>
                </a:solidFill>
              </a:rPr>
              <a:t>(answer)</a:t>
            </a:r>
          </a:p>
        </p:txBody>
      </p:sp>
      <p:sp>
        <p:nvSpPr>
          <p:cNvPr id="1378307" name="Rectangle 3"/>
          <p:cNvSpPr>
            <a:spLocks noGrp="1" noChangeArrowheads="1"/>
          </p:cNvSpPr>
          <p:nvPr>
            <p:ph type="body" idx="1"/>
          </p:nvPr>
        </p:nvSpPr>
        <p:spPr>
          <a:xfrm>
            <a:off x="457200" y="990600"/>
            <a:ext cx="8229600" cy="5638800"/>
          </a:xfrm>
        </p:spPr>
        <p:txBody>
          <a:bodyPr/>
          <a:lstStyle/>
          <a:p>
            <a:pPr marL="0" indent="0">
              <a:buFontTx/>
              <a:buNone/>
            </a:pPr>
            <a:r>
              <a:rPr lang="en-US" dirty="0" smtClean="0"/>
              <a:t>Two simple random samples (each consisting of 1000 people) using the </a:t>
            </a:r>
            <a:r>
              <a:rPr lang="en-US" i="1" dirty="0" smtClean="0"/>
              <a:t>same question</a:t>
            </a:r>
            <a:r>
              <a:rPr lang="en-US" dirty="0" smtClean="0"/>
              <a:t> and carried out at the </a:t>
            </a:r>
            <a:r>
              <a:rPr lang="en-US" i="1" dirty="0" smtClean="0"/>
              <a:t>same time</a:t>
            </a:r>
            <a:r>
              <a:rPr lang="en-US" dirty="0" smtClean="0"/>
              <a:t>, will produce the </a:t>
            </a:r>
            <a:r>
              <a:rPr lang="en-US" i="1" dirty="0" smtClean="0"/>
              <a:t>same estimate</a:t>
            </a:r>
            <a:r>
              <a:rPr lang="en-US" dirty="0" smtClean="0"/>
              <a:t> of the population parameter.</a:t>
            </a:r>
          </a:p>
          <a:p>
            <a:pPr marL="381000" indent="-381000">
              <a:buFont typeface="Wingdings" pitchFamily="2" charset="2"/>
              <a:buNone/>
            </a:pPr>
            <a:endParaRPr lang="en-US" dirty="0"/>
          </a:p>
          <a:p>
            <a:pPr marL="457200" indent="-457200">
              <a:buFont typeface="+mj-lt"/>
              <a:buAutoNum type="alphaLcParenR"/>
            </a:pPr>
            <a:r>
              <a:rPr lang="en-US" dirty="0" smtClean="0"/>
              <a:t>T</a:t>
            </a:r>
          </a:p>
          <a:p>
            <a:pPr marL="457200" indent="-457200">
              <a:buFont typeface="+mj-lt"/>
              <a:buAutoNum type="alphaLcParenR"/>
            </a:pPr>
            <a:r>
              <a:rPr lang="en-US" b="1" dirty="0" smtClean="0">
                <a:solidFill>
                  <a:srgbClr val="002060"/>
                </a:solidFill>
              </a:rPr>
              <a:t>F</a:t>
            </a:r>
          </a:p>
          <a:p>
            <a:pPr marL="381000" indent="-381000">
              <a:buNone/>
            </a:pPr>
            <a:endParaRPr lang="en-US" dirty="0"/>
          </a:p>
          <a:p>
            <a:pPr marL="381000" indent="-381000">
              <a:buFont typeface="Wingdings" pitchFamily="2" charset="2"/>
              <a:buAutoNum type="alphaLcParenR"/>
            </a:pPr>
            <a:endParaRPr lang="en-US" dirty="0"/>
          </a:p>
          <a:p>
            <a:pPr marL="381000" indent="-381000">
              <a:buFont typeface="Wingdings" pitchFamily="2" charset="2"/>
              <a:buNone/>
            </a:pP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a:lstStyle/>
          <a:p>
            <a:r>
              <a:rPr lang="en-US" dirty="0" smtClean="0"/>
              <a:t>Other Sampling Designs</a:t>
            </a:r>
            <a:endParaRPr lang="en-US" dirty="0"/>
          </a:p>
        </p:txBody>
      </p:sp>
      <p:sp>
        <p:nvSpPr>
          <p:cNvPr id="136909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Suppose you want to estimate the proportion of students at a large university that approve of the new health care bill.  You take an SRS of 200 of the 25,000 undergraduate students and an SRS of the 100 of the 5,000 graduate students.  This overall sample is a </a:t>
            </a:r>
          </a:p>
          <a:p>
            <a:pPr marL="381000" indent="-381000">
              <a:buFont typeface="Wingdings" pitchFamily="2" charset="2"/>
              <a:buNone/>
            </a:pPr>
            <a:endParaRPr lang="en-US"/>
          </a:p>
          <a:p>
            <a:pPr marL="381000" indent="-381000">
              <a:buFont typeface="Wingdings" pitchFamily="2" charset="2"/>
              <a:buNone/>
            </a:pPr>
            <a:endParaRPr lang="en-US">
              <a:sym typeface="Symbol" pitchFamily="18" charset="2"/>
            </a:endParaRPr>
          </a:p>
          <a:p>
            <a:pPr marL="381000" indent="-381000">
              <a:buFont typeface="Wingdings" pitchFamily="2" charset="2"/>
              <a:buAutoNum type="alphaLcParenR"/>
            </a:pPr>
            <a:r>
              <a:rPr lang="en-US">
                <a:sym typeface="Symbol" pitchFamily="18" charset="2"/>
              </a:rPr>
              <a:t>Voluntary response sample</a:t>
            </a:r>
          </a:p>
          <a:p>
            <a:pPr marL="381000" indent="-381000">
              <a:buFont typeface="Wingdings" pitchFamily="2" charset="2"/>
              <a:buAutoNum type="alphaLcParenR"/>
            </a:pPr>
            <a:r>
              <a:rPr lang="en-US">
                <a:sym typeface="Symbol" pitchFamily="18" charset="2"/>
              </a:rPr>
              <a:t>Simple random sample</a:t>
            </a:r>
          </a:p>
          <a:p>
            <a:pPr marL="381000" indent="-381000">
              <a:buFont typeface="Wingdings" pitchFamily="2" charset="2"/>
              <a:buAutoNum type="alphaLcParenR"/>
            </a:pPr>
            <a:r>
              <a:rPr lang="en-US">
                <a:sym typeface="Symbol" pitchFamily="18" charset="2"/>
              </a:rPr>
              <a:t>Stratified sample</a:t>
            </a:r>
          </a:p>
          <a:p>
            <a:pPr marL="381000" indent="-381000">
              <a:buFont typeface="Wingdings" pitchFamily="2" charset="2"/>
              <a:buAutoNum type="alphaLcParenR"/>
            </a:pPr>
            <a:r>
              <a:rPr lang="en-US">
                <a:sym typeface="Symbol" pitchFamily="18" charset="2"/>
              </a:rPr>
              <a:t>Multistage sample</a:t>
            </a:r>
          </a:p>
          <a:p>
            <a:pPr marL="381000" indent="-381000">
              <a:buFont typeface="Wingdings" pitchFamily="2" charset="2"/>
              <a:buAutoNum type="alphaLcParenR"/>
            </a:pPr>
            <a:r>
              <a:rPr lang="en-US">
                <a:sym typeface="Symbol" pitchFamily="18" charset="2"/>
              </a:rPr>
              <a:t>None of the above</a:t>
            </a:r>
          </a:p>
          <a:p>
            <a:pPr marL="381000" indent="-381000">
              <a:buFont typeface="Wingdings" pitchFamily="2" charset="2"/>
              <a:buNone/>
            </a:pPr>
            <a:endParaRPr lang="en-US"/>
          </a:p>
          <a:p>
            <a:pPr marL="381000" indent="-381000"/>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p:txBody>
          <a:bodyPr/>
          <a:lstStyle/>
          <a:p>
            <a:r>
              <a:rPr lang="en-US" dirty="0" smtClean="0"/>
              <a:t>Other Sampling Designs </a:t>
            </a:r>
            <a:r>
              <a:rPr lang="en-US" dirty="0" smtClean="0">
                <a:solidFill>
                  <a:srgbClr val="333399"/>
                </a:solidFill>
              </a:rPr>
              <a:t>(answer</a:t>
            </a:r>
            <a:r>
              <a:rPr lang="en-US" dirty="0">
                <a:solidFill>
                  <a:srgbClr val="333399"/>
                </a:solidFill>
              </a:rPr>
              <a:t>)</a:t>
            </a:r>
          </a:p>
        </p:txBody>
      </p:sp>
      <p:sp>
        <p:nvSpPr>
          <p:cNvPr id="1370115"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Suppose you want to estimate the proportion of students at a large university that approve of the new health care bill.  You take an SRS of 200 of the 25,000 undergraduate students and an SRS of the 100 of the 5,000 graduate students.  This overall sample is a </a:t>
            </a:r>
          </a:p>
          <a:p>
            <a:pPr marL="381000" indent="-381000">
              <a:buFont typeface="Wingdings" pitchFamily="2" charset="2"/>
              <a:buNone/>
            </a:pPr>
            <a:endParaRPr lang="en-US"/>
          </a:p>
          <a:p>
            <a:pPr marL="381000" indent="-381000">
              <a:buFont typeface="Wingdings" pitchFamily="2" charset="2"/>
              <a:buNone/>
            </a:pPr>
            <a:endParaRPr lang="en-US">
              <a:sym typeface="Symbol" pitchFamily="18" charset="2"/>
            </a:endParaRPr>
          </a:p>
          <a:p>
            <a:pPr marL="381000" indent="-381000">
              <a:buFont typeface="Wingdings" pitchFamily="2" charset="2"/>
              <a:buAutoNum type="alphaLcParenR"/>
            </a:pPr>
            <a:r>
              <a:rPr lang="en-US">
                <a:sym typeface="Symbol" pitchFamily="18" charset="2"/>
              </a:rPr>
              <a:t>Voluntary response sample</a:t>
            </a:r>
          </a:p>
          <a:p>
            <a:pPr marL="381000" indent="-381000">
              <a:buFont typeface="Wingdings" pitchFamily="2" charset="2"/>
              <a:buAutoNum type="alphaLcParenR"/>
            </a:pPr>
            <a:r>
              <a:rPr lang="en-US">
                <a:sym typeface="Symbol" pitchFamily="18" charset="2"/>
              </a:rPr>
              <a:t>Simple random sample</a:t>
            </a:r>
          </a:p>
          <a:p>
            <a:pPr marL="381000" indent="-381000">
              <a:buFont typeface="Wingdings" pitchFamily="2" charset="2"/>
              <a:buAutoNum type="alphaLcParenR"/>
            </a:pPr>
            <a:r>
              <a:rPr lang="en-US" b="1">
                <a:solidFill>
                  <a:srgbClr val="333399"/>
                </a:solidFill>
                <a:sym typeface="Symbol" pitchFamily="18" charset="2"/>
              </a:rPr>
              <a:t>Stratified sample</a:t>
            </a:r>
          </a:p>
          <a:p>
            <a:pPr marL="381000" indent="-381000">
              <a:buFont typeface="Wingdings" pitchFamily="2" charset="2"/>
              <a:buAutoNum type="alphaLcParenR"/>
            </a:pPr>
            <a:r>
              <a:rPr lang="en-US">
                <a:sym typeface="Symbol" pitchFamily="18" charset="2"/>
              </a:rPr>
              <a:t>Multistage sample</a:t>
            </a:r>
          </a:p>
          <a:p>
            <a:pPr marL="381000" indent="-381000">
              <a:buFont typeface="Wingdings" pitchFamily="2" charset="2"/>
              <a:buAutoNum type="alphaLcParenR"/>
            </a:pPr>
            <a:r>
              <a:rPr lang="en-US">
                <a:sym typeface="Symbol" pitchFamily="18" charset="2"/>
              </a:rPr>
              <a:t>None of the above</a:t>
            </a:r>
          </a:p>
          <a:p>
            <a:pPr marL="381000" indent="-381000">
              <a:buFont typeface="Wingdings" pitchFamily="2" charset="2"/>
              <a:buNone/>
            </a:pPr>
            <a:endParaRPr lang="en-US"/>
          </a:p>
          <a:p>
            <a:pPr marL="381000" indent="-381000"/>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p:txBody>
          <a:bodyPr/>
          <a:lstStyle/>
          <a:p>
            <a:r>
              <a:rPr lang="en-US" dirty="0" smtClean="0"/>
              <a:t>Other Sampling Designs</a:t>
            </a:r>
            <a:endParaRPr lang="en-US" dirty="0"/>
          </a:p>
        </p:txBody>
      </p:sp>
      <p:sp>
        <p:nvSpPr>
          <p:cNvPr id="130048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Which of the following sampling schemes describes a multistage sample of 200 undergraduate students at a large university? </a:t>
            </a:r>
          </a:p>
          <a:p>
            <a:pPr marL="381000" indent="-381000">
              <a:buFont typeface="Wingdings" pitchFamily="2" charset="2"/>
              <a:buNone/>
            </a:pPr>
            <a:endParaRPr lang="en-US" dirty="0"/>
          </a:p>
          <a:p>
            <a:pPr marL="381000" indent="-381000">
              <a:buFont typeface="Wingdings" pitchFamily="2" charset="2"/>
              <a:buAutoNum type="alphaLcParenR"/>
            </a:pPr>
            <a:endParaRPr lang="en-US" dirty="0"/>
          </a:p>
          <a:p>
            <a:pPr marL="381000" indent="-381000">
              <a:buFont typeface="Wingdings" pitchFamily="2" charset="2"/>
              <a:buAutoNum type="alphaLcParenR"/>
            </a:pPr>
            <a:r>
              <a:rPr lang="en-US" dirty="0"/>
              <a:t>Obtain a list of the undergraduate students at the large university; assign consecutive numbers to the students on the list; use a random number table to select 200 university students.</a:t>
            </a:r>
          </a:p>
          <a:p>
            <a:pPr marL="381000" indent="-381000">
              <a:buFont typeface="Wingdings" pitchFamily="2" charset="2"/>
              <a:buAutoNum type="alphaLcParenR"/>
            </a:pPr>
            <a:r>
              <a:rPr lang="en-US" dirty="0"/>
              <a:t>Obtain a list of all freshmen, sophomores, juniors, and seniors; use a random number table to randomly select 50 students from each class.</a:t>
            </a:r>
          </a:p>
          <a:p>
            <a:pPr marL="381000" indent="-381000">
              <a:buFont typeface="Wingdings" pitchFamily="2" charset="2"/>
              <a:buAutoNum type="alphaLcParenR"/>
            </a:pPr>
            <a:r>
              <a:rPr lang="en-US" dirty="0"/>
              <a:t>Randomly select 10 </a:t>
            </a:r>
            <a:r>
              <a:rPr lang="en-US" dirty="0" smtClean="0"/>
              <a:t>departments; </a:t>
            </a:r>
            <a:r>
              <a:rPr lang="en-US" dirty="0"/>
              <a:t>within each </a:t>
            </a:r>
            <a:r>
              <a:rPr lang="en-US" dirty="0" smtClean="0"/>
              <a:t>department, randomly </a:t>
            </a:r>
            <a:r>
              <a:rPr lang="en-US" dirty="0"/>
              <a:t>select </a:t>
            </a:r>
            <a:r>
              <a:rPr lang="en-US" dirty="0" smtClean="0"/>
              <a:t>20 </a:t>
            </a:r>
            <a:r>
              <a:rPr lang="en-US" dirty="0"/>
              <a:t>undergraduate students.  </a:t>
            </a:r>
          </a:p>
          <a:p>
            <a:pPr marL="381000" indent="-381000">
              <a:buFont typeface="Wingdings" pitchFamily="2" charset="2"/>
              <a:buNone/>
            </a:pP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en-US" dirty="0" smtClean="0"/>
              <a:t>Other Sampling Designs </a:t>
            </a:r>
            <a:r>
              <a:rPr lang="en-US" dirty="0">
                <a:solidFill>
                  <a:srgbClr val="333399"/>
                </a:solidFill>
              </a:rPr>
              <a:t>(answer)</a:t>
            </a:r>
          </a:p>
        </p:txBody>
      </p:sp>
      <p:sp>
        <p:nvSpPr>
          <p:cNvPr id="137318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Which of the following sampling schemes describes a multistage sample of 200 undergraduate students at a large university? </a:t>
            </a:r>
          </a:p>
          <a:p>
            <a:pPr marL="381000" indent="-381000">
              <a:buFont typeface="Wingdings" pitchFamily="2" charset="2"/>
              <a:buNone/>
            </a:pPr>
            <a:endParaRPr lang="en-US" dirty="0"/>
          </a:p>
          <a:p>
            <a:pPr marL="381000" indent="-381000">
              <a:buFont typeface="Wingdings" pitchFamily="2" charset="2"/>
              <a:buAutoNum type="alphaLcParenR"/>
            </a:pPr>
            <a:endParaRPr lang="en-US" dirty="0"/>
          </a:p>
          <a:p>
            <a:pPr marL="381000" indent="-381000">
              <a:buFont typeface="Wingdings" pitchFamily="2" charset="2"/>
              <a:buAutoNum type="alphaLcParenR"/>
            </a:pPr>
            <a:r>
              <a:rPr lang="en-US" dirty="0"/>
              <a:t>Obtain a list of the undergraduate students at the large university; assign consecutive numbers to the students on the list; use a random number table to select 200 university students.</a:t>
            </a:r>
          </a:p>
          <a:p>
            <a:pPr marL="381000" indent="-381000">
              <a:buFont typeface="Wingdings" pitchFamily="2" charset="2"/>
              <a:buAutoNum type="alphaLcParenR"/>
            </a:pPr>
            <a:r>
              <a:rPr lang="en-US" dirty="0"/>
              <a:t>Obtain a list of all freshmen, sophomores, juniors, and seniors; use a random number table to randomly select 50 students from each class.</a:t>
            </a:r>
          </a:p>
          <a:p>
            <a:pPr marL="381000" indent="-381000">
              <a:buFont typeface="Wingdings" pitchFamily="2" charset="2"/>
              <a:buAutoNum type="alphaLcParenR"/>
            </a:pPr>
            <a:r>
              <a:rPr lang="en-US" b="1" dirty="0" smtClean="0">
                <a:solidFill>
                  <a:srgbClr val="002060"/>
                </a:solidFill>
              </a:rPr>
              <a:t>Randomly select 10 departments; within each department, randomly select 20 undergraduate students.  </a:t>
            </a:r>
          </a:p>
          <a:p>
            <a:pPr marL="381000" indent="-381000">
              <a:buFont typeface="Wingdings" pitchFamily="2" charset="2"/>
              <a:buNone/>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t>Population vs. Sample</a:t>
            </a:r>
            <a:endParaRPr lang="en-US" dirty="0"/>
          </a:p>
        </p:txBody>
      </p:sp>
      <p:sp>
        <p:nvSpPr>
          <p:cNvPr id="129945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 45,000-pound truckload of potatoes is considered for purchase by a potato chip company. The company selects 150 pounds of potatoes from 5 points in the shipment for inspection. If the fraction of acceptable potatoes is high enough in the 150-pound selection of potatoes, the shipment will be purchased.</a:t>
            </a:r>
          </a:p>
          <a:p>
            <a:pPr marL="573088" indent="-573088">
              <a:lnSpc>
                <a:spcPct val="90000"/>
              </a:lnSpc>
              <a:buFontTx/>
              <a:buNone/>
            </a:pPr>
            <a:r>
              <a:rPr lang="en-US" dirty="0" smtClean="0"/>
              <a:t>What is the </a:t>
            </a:r>
            <a:r>
              <a:rPr lang="en-US" i="1" dirty="0" smtClean="0"/>
              <a:t>population</a:t>
            </a:r>
            <a:r>
              <a:rPr lang="en-US" dirty="0" smtClean="0"/>
              <a:t> in this example?</a:t>
            </a:r>
          </a:p>
          <a:p>
            <a:pPr marL="573088" indent="-573088">
              <a:lnSpc>
                <a:spcPct val="90000"/>
              </a:lnSpc>
              <a:buFontTx/>
              <a:buNone/>
            </a:pPr>
            <a:endParaRPr lang="en-US" sz="1800" dirty="0" smtClean="0"/>
          </a:p>
          <a:p>
            <a:pPr marL="573088" indent="-573088">
              <a:lnSpc>
                <a:spcPct val="90000"/>
              </a:lnSpc>
              <a:buFont typeface="+mj-lt"/>
              <a:buAutoNum type="alphaLcParenR"/>
            </a:pPr>
            <a:r>
              <a:rPr lang="en-US" dirty="0" smtClean="0"/>
              <a:t>all potatoes in the world</a:t>
            </a:r>
          </a:p>
          <a:p>
            <a:pPr marL="573088" indent="-573088">
              <a:lnSpc>
                <a:spcPct val="90000"/>
              </a:lnSpc>
              <a:buFont typeface="+mj-lt"/>
              <a:buAutoNum type="alphaLcParenR"/>
            </a:pPr>
            <a:r>
              <a:rPr lang="en-US" dirty="0" smtClean="0"/>
              <a:t>all potatoes in the U.S.</a:t>
            </a:r>
          </a:p>
          <a:p>
            <a:pPr marL="573088" indent="-573088">
              <a:lnSpc>
                <a:spcPct val="90000"/>
              </a:lnSpc>
              <a:buFont typeface="+mj-lt"/>
              <a:buAutoNum type="alphaLcParenR"/>
            </a:pPr>
            <a:r>
              <a:rPr lang="en-US" dirty="0" smtClean="0"/>
              <a:t>all potatoes in the truckload</a:t>
            </a:r>
          </a:p>
          <a:p>
            <a:pPr marL="573088" indent="-573088">
              <a:lnSpc>
                <a:spcPct val="90000"/>
              </a:lnSpc>
              <a:buFont typeface="+mj-lt"/>
              <a:buAutoNum type="alphaLcParenR"/>
            </a:pPr>
            <a:r>
              <a:rPr lang="en-US" dirty="0" smtClean="0"/>
              <a:t>all potatoes in the 150-pound selection</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dirty="0" smtClean="0"/>
              <a:t>Other Sampling Designs</a:t>
            </a:r>
            <a:endParaRPr lang="en-US" dirty="0"/>
          </a:p>
        </p:txBody>
      </p:sp>
      <p:sp>
        <p:nvSpPr>
          <p:cNvPr id="136704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Which of the following is NOT </a:t>
            </a:r>
            <a:r>
              <a:rPr lang="en-US" dirty="0" smtClean="0"/>
              <a:t>an example of random sampling?</a:t>
            </a:r>
            <a:endParaRPr lang="en-US" dirty="0"/>
          </a:p>
          <a:p>
            <a:pPr marL="381000" indent="-381000">
              <a:buFont typeface="Wingdings" pitchFamily="2" charset="2"/>
              <a:buNone/>
            </a:pPr>
            <a:endParaRPr lang="en-US" dirty="0"/>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a:sym typeface="Symbol" pitchFamily="18" charset="2"/>
              </a:rPr>
              <a:t>Voluntary response sample</a:t>
            </a:r>
          </a:p>
          <a:p>
            <a:pPr marL="381000" indent="-381000">
              <a:buFont typeface="Wingdings" pitchFamily="2" charset="2"/>
              <a:buAutoNum type="alphaLcParenR"/>
            </a:pPr>
            <a:r>
              <a:rPr lang="en-US" dirty="0">
                <a:sym typeface="Symbol" pitchFamily="18" charset="2"/>
              </a:rPr>
              <a:t>Simple random sample</a:t>
            </a:r>
          </a:p>
          <a:p>
            <a:pPr marL="381000" indent="-381000">
              <a:buFont typeface="Wingdings" pitchFamily="2" charset="2"/>
              <a:buAutoNum type="alphaLcParenR"/>
            </a:pPr>
            <a:r>
              <a:rPr lang="en-US" dirty="0">
                <a:sym typeface="Symbol" pitchFamily="18" charset="2"/>
              </a:rPr>
              <a:t>Stratified sample</a:t>
            </a:r>
          </a:p>
          <a:p>
            <a:pPr marL="381000" indent="-381000">
              <a:buFont typeface="Wingdings" pitchFamily="2" charset="2"/>
              <a:buAutoNum type="alphaLcParenR"/>
            </a:pPr>
            <a:r>
              <a:rPr lang="en-US" dirty="0">
                <a:sym typeface="Symbol" pitchFamily="18" charset="2"/>
              </a:rPr>
              <a:t>Multistage sample</a:t>
            </a:r>
          </a:p>
          <a:p>
            <a:pPr marL="381000" indent="-381000">
              <a:buFont typeface="Wingdings" pitchFamily="2" charset="2"/>
              <a:buAutoNum type="alphaLcParenR"/>
            </a:pPr>
            <a:r>
              <a:rPr lang="en-US" dirty="0">
                <a:sym typeface="Symbol" pitchFamily="18" charset="2"/>
              </a:rPr>
              <a:t>All are </a:t>
            </a:r>
            <a:r>
              <a:rPr lang="en-US" dirty="0" smtClean="0">
                <a:sym typeface="Symbol" pitchFamily="18" charset="2"/>
              </a:rPr>
              <a:t>random samples</a:t>
            </a:r>
            <a:endParaRPr lang="en-US" dirty="0"/>
          </a:p>
          <a:p>
            <a:pPr marL="381000" indent="-381000"/>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title"/>
          </p:nvPr>
        </p:nvSpPr>
        <p:spPr/>
        <p:txBody>
          <a:bodyPr/>
          <a:lstStyle/>
          <a:p>
            <a:r>
              <a:rPr lang="en-US" dirty="0" smtClean="0"/>
              <a:t>Other Sampling Designs </a:t>
            </a:r>
            <a:r>
              <a:rPr lang="en-US" dirty="0">
                <a:solidFill>
                  <a:srgbClr val="333399"/>
                </a:solidFill>
              </a:rPr>
              <a:t>(answer)</a:t>
            </a:r>
          </a:p>
        </p:txBody>
      </p:sp>
      <p:sp>
        <p:nvSpPr>
          <p:cNvPr id="136806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Which of the following is NOT </a:t>
            </a:r>
            <a:r>
              <a:rPr lang="en-US" dirty="0" smtClean="0"/>
              <a:t>an example of random sampling?</a:t>
            </a:r>
            <a:endParaRPr lang="en-US" dirty="0"/>
          </a:p>
          <a:p>
            <a:pPr marL="381000" indent="-381000">
              <a:buFont typeface="Wingdings" pitchFamily="2" charset="2"/>
              <a:buNone/>
            </a:pPr>
            <a:endParaRPr lang="en-US" dirty="0"/>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b="1" dirty="0">
                <a:solidFill>
                  <a:srgbClr val="333399"/>
                </a:solidFill>
                <a:sym typeface="Symbol" pitchFamily="18" charset="2"/>
              </a:rPr>
              <a:t>Voluntary response sample</a:t>
            </a:r>
          </a:p>
          <a:p>
            <a:pPr marL="381000" indent="-381000">
              <a:buFont typeface="Wingdings" pitchFamily="2" charset="2"/>
              <a:buAutoNum type="alphaLcParenR"/>
            </a:pPr>
            <a:r>
              <a:rPr lang="en-US" dirty="0">
                <a:sym typeface="Symbol" pitchFamily="18" charset="2"/>
              </a:rPr>
              <a:t>Simple random sample</a:t>
            </a:r>
          </a:p>
          <a:p>
            <a:pPr marL="381000" indent="-381000">
              <a:buFont typeface="Wingdings" pitchFamily="2" charset="2"/>
              <a:buAutoNum type="alphaLcParenR"/>
            </a:pPr>
            <a:r>
              <a:rPr lang="en-US" dirty="0">
                <a:sym typeface="Symbol" pitchFamily="18" charset="2"/>
              </a:rPr>
              <a:t>Stratified sample</a:t>
            </a:r>
          </a:p>
          <a:p>
            <a:pPr marL="381000" indent="-381000">
              <a:buFont typeface="Wingdings" pitchFamily="2" charset="2"/>
              <a:buAutoNum type="alphaLcParenR"/>
            </a:pPr>
            <a:r>
              <a:rPr lang="en-US" dirty="0">
                <a:sym typeface="Symbol" pitchFamily="18" charset="2"/>
              </a:rPr>
              <a:t>Multistage sample</a:t>
            </a:r>
          </a:p>
          <a:p>
            <a:pPr marL="381000" indent="-381000">
              <a:buFont typeface="Wingdings" pitchFamily="2" charset="2"/>
              <a:buAutoNum type="alphaLcParenR"/>
            </a:pPr>
            <a:r>
              <a:rPr lang="en-US" dirty="0">
                <a:sym typeface="Symbol" pitchFamily="18" charset="2"/>
              </a:rPr>
              <a:t>All are </a:t>
            </a:r>
            <a:r>
              <a:rPr lang="en-US" dirty="0" smtClean="0">
                <a:sym typeface="Symbol" pitchFamily="18" charset="2"/>
              </a:rPr>
              <a:t>random samples</a:t>
            </a:r>
            <a:endParaRPr lang="en-US" dirty="0"/>
          </a:p>
          <a:p>
            <a:pPr marL="381000" indent="-381000"/>
            <a:endParaRPr lang="en-US" dirty="0"/>
          </a:p>
          <a:p>
            <a:pPr marL="381000" indent="-381000"/>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dirty="0" smtClean="0"/>
              <a:t>Cautions</a:t>
            </a:r>
            <a:endParaRPr lang="en-US" dirty="0"/>
          </a:p>
        </p:txBody>
      </p:sp>
      <p:sp>
        <p:nvSpPr>
          <p:cNvPr id="1332227"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A Gallup poll sponsored by the disposable diaper industry asked “It is estimated that disposable diapers account for less than 2% of the trash in today’s landfills.  In contrast, beverage containers, third-class mail, and yard waste are estimated to account for about 21% of the trash in landfills.  Given this, in your opinion, would it be fair to ban disposable diapers?”</a:t>
            </a:r>
          </a:p>
          <a:p>
            <a:pPr marL="381000" indent="-381000">
              <a:buFont typeface="Wingdings" pitchFamily="2" charset="2"/>
              <a:buNone/>
            </a:pPr>
            <a:r>
              <a:rPr lang="en-US" dirty="0">
                <a:sym typeface="Symbol" pitchFamily="18" charset="2"/>
              </a:rPr>
              <a:t>Which type of bias does this poll suffer from?</a:t>
            </a:r>
            <a:endParaRPr lang="en-US" dirty="0"/>
          </a:p>
          <a:p>
            <a:pPr marL="381000" indent="-381000">
              <a:buFont typeface="Wingdings" pitchFamily="2" charset="2"/>
              <a:buNone/>
            </a:pPr>
            <a:endParaRPr lang="en-US" dirty="0"/>
          </a:p>
          <a:p>
            <a:pPr marL="381000" indent="-381000">
              <a:buFont typeface="Wingdings" pitchFamily="2" charset="2"/>
              <a:buAutoNum type="alphaLcParenR"/>
            </a:pPr>
            <a:r>
              <a:rPr lang="en-US" dirty="0"/>
              <a:t>Under-coverage bias</a:t>
            </a:r>
          </a:p>
          <a:p>
            <a:pPr marL="381000" indent="-381000">
              <a:buFont typeface="Wingdings" pitchFamily="2" charset="2"/>
              <a:buAutoNum type="alphaLcParenR"/>
            </a:pPr>
            <a:r>
              <a:rPr lang="en-US" dirty="0"/>
              <a:t>Non-response bias</a:t>
            </a:r>
          </a:p>
          <a:p>
            <a:pPr marL="381000" indent="-381000">
              <a:buFont typeface="Wingdings" pitchFamily="2" charset="2"/>
              <a:buAutoNum type="alphaLcParenR"/>
            </a:pPr>
            <a:r>
              <a:rPr lang="en-US" dirty="0"/>
              <a:t>Response bias</a:t>
            </a:r>
          </a:p>
          <a:p>
            <a:pPr marL="381000" indent="-381000">
              <a:buFont typeface="Wingdings" pitchFamily="2" charset="2"/>
              <a:buAutoNum type="alphaLcParenR"/>
            </a:pPr>
            <a:r>
              <a:rPr lang="en-US" dirty="0"/>
              <a:t>Question wording bias</a:t>
            </a:r>
          </a:p>
          <a:p>
            <a:pPr marL="381000" indent="-381000">
              <a:buFont typeface="Wingdings" pitchFamily="2" charset="2"/>
              <a:buAutoNum type="alphaLcParenR"/>
            </a:pPr>
            <a:r>
              <a:rPr lang="en-US" dirty="0"/>
              <a:t>Interviewer bias</a:t>
            </a:r>
          </a:p>
          <a:p>
            <a:pPr marL="381000" indent="-381000">
              <a:buFont typeface="Wingdings" pitchFamily="2" charset="2"/>
              <a:buNone/>
            </a:pP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en-US" dirty="0" smtClean="0"/>
              <a:t>Cautions </a:t>
            </a:r>
            <a:r>
              <a:rPr lang="en-US" dirty="0">
                <a:solidFill>
                  <a:srgbClr val="333399"/>
                </a:solidFill>
              </a:rPr>
              <a:t>(answer)</a:t>
            </a:r>
          </a:p>
        </p:txBody>
      </p:sp>
      <p:sp>
        <p:nvSpPr>
          <p:cNvPr id="137421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A Gallup poll sponsored by the disposable diaper industry asked “It is estimated that disposable diapers account for less than 2% of the trash in today’s landfills.  In contrast, beverage containers, third-class mail, and yard waste are estimated to account for about 21% of the trash in landfills.  Given this, in your opinion, would it be fair to ban disposable diapers?”</a:t>
            </a:r>
          </a:p>
          <a:p>
            <a:pPr marL="381000" indent="-381000">
              <a:buFont typeface="Wingdings" pitchFamily="2" charset="2"/>
              <a:buNone/>
            </a:pPr>
            <a:r>
              <a:rPr lang="en-US">
                <a:sym typeface="Symbol" pitchFamily="18" charset="2"/>
              </a:rPr>
              <a:t>Which type of bias does this poll suffer from?</a:t>
            </a:r>
            <a:endParaRPr lang="en-US"/>
          </a:p>
          <a:p>
            <a:pPr marL="381000" indent="-381000">
              <a:buFont typeface="Wingdings" pitchFamily="2" charset="2"/>
              <a:buNone/>
            </a:pPr>
            <a:endParaRPr lang="en-US"/>
          </a:p>
          <a:p>
            <a:pPr marL="381000" indent="-381000">
              <a:buFont typeface="Wingdings" pitchFamily="2" charset="2"/>
              <a:buAutoNum type="alphaLcParenR"/>
            </a:pPr>
            <a:r>
              <a:rPr lang="en-US"/>
              <a:t>Under-coverage bias</a:t>
            </a:r>
          </a:p>
          <a:p>
            <a:pPr marL="381000" indent="-381000">
              <a:buFont typeface="Wingdings" pitchFamily="2" charset="2"/>
              <a:buAutoNum type="alphaLcParenR"/>
            </a:pPr>
            <a:r>
              <a:rPr lang="en-US"/>
              <a:t>Non-response bias</a:t>
            </a:r>
          </a:p>
          <a:p>
            <a:pPr marL="381000" indent="-381000">
              <a:buFont typeface="Wingdings" pitchFamily="2" charset="2"/>
              <a:buAutoNum type="alphaLcParenR"/>
            </a:pPr>
            <a:r>
              <a:rPr lang="en-US"/>
              <a:t>Response bias</a:t>
            </a:r>
          </a:p>
          <a:p>
            <a:pPr marL="381000" indent="-381000">
              <a:buFont typeface="Wingdings" pitchFamily="2" charset="2"/>
              <a:buAutoNum type="alphaLcParenR"/>
            </a:pPr>
            <a:r>
              <a:rPr lang="en-US" b="1">
                <a:solidFill>
                  <a:srgbClr val="333399"/>
                </a:solidFill>
              </a:rPr>
              <a:t>Question wording bias</a:t>
            </a:r>
          </a:p>
          <a:p>
            <a:pPr marL="381000" indent="-381000">
              <a:buFont typeface="Wingdings" pitchFamily="2" charset="2"/>
              <a:buAutoNum type="alphaLcParenR"/>
            </a:pPr>
            <a:r>
              <a:rPr lang="en-US"/>
              <a:t>Interviewer bias</a:t>
            </a:r>
          </a:p>
          <a:p>
            <a:pPr marL="381000" indent="-381000">
              <a:buFont typeface="Wingdings" pitchFamily="2" charset="2"/>
              <a:buNone/>
            </a:pPr>
            <a:r>
              <a:rPr 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dirty="0" smtClean="0"/>
              <a:t>Cautions</a:t>
            </a:r>
            <a:endParaRPr lang="en-US" dirty="0"/>
          </a:p>
        </p:txBody>
      </p:sp>
      <p:sp>
        <p:nvSpPr>
          <p:cNvPr id="1308675"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a:t>True or </a:t>
            </a:r>
            <a:r>
              <a:rPr lang="en-US" dirty="0" smtClean="0"/>
              <a:t>False</a:t>
            </a:r>
            <a:r>
              <a:rPr lang="en-US" dirty="0"/>
              <a:t>:  Bias can occur in both </a:t>
            </a:r>
            <a:r>
              <a:rPr lang="en-US" dirty="0" smtClean="0"/>
              <a:t>random </a:t>
            </a:r>
            <a:r>
              <a:rPr lang="en-US" dirty="0"/>
              <a:t>and </a:t>
            </a:r>
            <a:r>
              <a:rPr lang="en-US" dirty="0" smtClean="0"/>
              <a:t>non-random </a:t>
            </a:r>
            <a:r>
              <a:rPr lang="en-US" dirty="0"/>
              <a:t>samples.</a:t>
            </a:r>
          </a:p>
          <a:p>
            <a:pPr marL="381000" indent="-381000">
              <a:buFont typeface="Wingdings" pitchFamily="2" charset="2"/>
              <a:buNone/>
            </a:pPr>
            <a:endParaRPr lang="en-US" dirty="0"/>
          </a:p>
          <a:p>
            <a:pPr marL="381000" indent="-381000">
              <a:buFont typeface="Wingdings" pitchFamily="2" charset="2"/>
              <a:buAutoNum type="alphaLcParenR"/>
            </a:pPr>
            <a:r>
              <a:rPr lang="en-US" dirty="0"/>
              <a:t>True</a:t>
            </a:r>
          </a:p>
          <a:p>
            <a:pPr marL="381000" indent="-381000">
              <a:buFont typeface="Wingdings" pitchFamily="2" charset="2"/>
              <a:buAutoNum type="alphaLcParenR"/>
            </a:pPr>
            <a:r>
              <a:rPr lang="en-US" dirty="0"/>
              <a:t>False</a:t>
            </a:r>
          </a:p>
          <a:p>
            <a:pPr marL="381000" indent="-381000">
              <a:buFont typeface="Wingdings" pitchFamily="2" charset="2"/>
              <a:buNone/>
            </a:pPr>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lstStyle/>
          <a:p>
            <a:r>
              <a:rPr lang="en-US" dirty="0" smtClean="0"/>
              <a:t>Cautions </a:t>
            </a:r>
            <a:r>
              <a:rPr lang="en-US" dirty="0">
                <a:solidFill>
                  <a:srgbClr val="333399"/>
                </a:solidFill>
              </a:rPr>
              <a:t>(answer)</a:t>
            </a:r>
          </a:p>
        </p:txBody>
      </p:sp>
      <p:sp>
        <p:nvSpPr>
          <p:cNvPr id="1375235"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True or False:  Bias can occur in both random and non-random samples.</a:t>
            </a:r>
          </a:p>
          <a:p>
            <a:pPr marL="381000" indent="-381000">
              <a:buFont typeface="Wingdings" pitchFamily="2" charset="2"/>
              <a:buNone/>
            </a:pPr>
            <a:endParaRPr lang="en-US" dirty="0"/>
          </a:p>
          <a:p>
            <a:pPr marL="381000" indent="-381000">
              <a:buFont typeface="Wingdings" pitchFamily="2" charset="2"/>
              <a:buAutoNum type="alphaLcParenR"/>
            </a:pPr>
            <a:r>
              <a:rPr lang="en-US" b="1" dirty="0">
                <a:solidFill>
                  <a:srgbClr val="333399"/>
                </a:solidFill>
              </a:rPr>
              <a:t>True</a:t>
            </a:r>
          </a:p>
          <a:p>
            <a:pPr marL="381000" indent="-381000">
              <a:buFont typeface="Wingdings" pitchFamily="2" charset="2"/>
              <a:buAutoNum type="alphaLcParenR"/>
            </a:pPr>
            <a:r>
              <a:rPr lang="en-US" dirty="0"/>
              <a:t>False</a:t>
            </a:r>
          </a:p>
          <a:p>
            <a:pPr marL="381000" indent="-381000">
              <a:buFont typeface="Wingdings" pitchFamily="2" charset="2"/>
              <a:buNone/>
            </a:pP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en-US" dirty="0" smtClean="0"/>
              <a:t>Cautions</a:t>
            </a:r>
            <a:endParaRPr lang="en-US" dirty="0"/>
          </a:p>
        </p:txBody>
      </p:sp>
      <p:sp>
        <p:nvSpPr>
          <p:cNvPr id="137625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Using a local telephone book to select a simple random sample could introduce what type of bias?</a:t>
            </a:r>
          </a:p>
          <a:p>
            <a:pPr marL="381000" indent="-381000">
              <a:buFont typeface="Wingdings" pitchFamily="2" charset="2"/>
              <a:buNone/>
            </a:pPr>
            <a:endParaRPr lang="en-US"/>
          </a:p>
          <a:p>
            <a:pPr marL="381000" indent="-381000">
              <a:buFont typeface="Wingdings" pitchFamily="2" charset="2"/>
              <a:buAutoNum type="alphaLcParenR"/>
            </a:pPr>
            <a:r>
              <a:rPr lang="en-US"/>
              <a:t>Under-coverage bias</a:t>
            </a:r>
          </a:p>
          <a:p>
            <a:pPr marL="381000" indent="-381000">
              <a:buFont typeface="Wingdings" pitchFamily="2" charset="2"/>
              <a:buAutoNum type="alphaLcParenR"/>
            </a:pPr>
            <a:r>
              <a:rPr lang="en-US"/>
              <a:t>Non-response bias</a:t>
            </a:r>
          </a:p>
          <a:p>
            <a:pPr marL="381000" indent="-381000">
              <a:buFont typeface="Wingdings" pitchFamily="2" charset="2"/>
              <a:buAutoNum type="alphaLcParenR"/>
            </a:pPr>
            <a:r>
              <a:rPr lang="en-US"/>
              <a:t>Response bias</a:t>
            </a:r>
          </a:p>
          <a:p>
            <a:pPr marL="381000" indent="-381000">
              <a:buFont typeface="Wingdings" pitchFamily="2" charset="2"/>
              <a:buAutoNum type="alphaLcParenR"/>
            </a:pPr>
            <a:r>
              <a:rPr lang="en-US"/>
              <a:t>Question wording bias</a:t>
            </a:r>
          </a:p>
          <a:p>
            <a:pPr marL="381000" indent="-381000">
              <a:buFont typeface="Wingdings" pitchFamily="2" charset="2"/>
              <a:buAutoNum type="alphaLcParenR"/>
            </a:pPr>
            <a:r>
              <a:rPr lang="en-US"/>
              <a:t>Interviewer bias</a:t>
            </a:r>
          </a:p>
          <a:p>
            <a:pPr marL="381000" indent="-381000">
              <a:buFont typeface="Wingdings" pitchFamily="2" charset="2"/>
              <a:buNone/>
            </a:pPr>
            <a:r>
              <a:rPr lang="en-US"/>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p:txBody>
          <a:bodyPr/>
          <a:lstStyle/>
          <a:p>
            <a:r>
              <a:rPr lang="en-US" dirty="0" smtClean="0"/>
              <a:t>Cautions </a:t>
            </a:r>
            <a:r>
              <a:rPr lang="en-US" dirty="0">
                <a:solidFill>
                  <a:srgbClr val="333399"/>
                </a:solidFill>
              </a:rPr>
              <a:t>(answer)</a:t>
            </a:r>
          </a:p>
        </p:txBody>
      </p:sp>
      <p:sp>
        <p:nvSpPr>
          <p:cNvPr id="1377283"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Using a local telephone book to select a simple random sample could introduce what type of bias?</a:t>
            </a:r>
          </a:p>
          <a:p>
            <a:pPr marL="381000" indent="-381000">
              <a:buFont typeface="Wingdings" pitchFamily="2" charset="2"/>
              <a:buNone/>
            </a:pPr>
            <a:endParaRPr lang="en-US"/>
          </a:p>
          <a:p>
            <a:pPr marL="381000" indent="-381000">
              <a:buFont typeface="Wingdings" pitchFamily="2" charset="2"/>
              <a:buAutoNum type="alphaLcParenR"/>
            </a:pPr>
            <a:r>
              <a:rPr lang="en-US" b="1">
                <a:solidFill>
                  <a:srgbClr val="333399"/>
                </a:solidFill>
              </a:rPr>
              <a:t>Under-coverage bias</a:t>
            </a:r>
          </a:p>
          <a:p>
            <a:pPr marL="381000" indent="-381000">
              <a:buFont typeface="Wingdings" pitchFamily="2" charset="2"/>
              <a:buAutoNum type="alphaLcParenR"/>
            </a:pPr>
            <a:r>
              <a:rPr lang="en-US"/>
              <a:t>Non-response bias</a:t>
            </a:r>
          </a:p>
          <a:p>
            <a:pPr marL="381000" indent="-381000">
              <a:buFont typeface="Wingdings" pitchFamily="2" charset="2"/>
              <a:buAutoNum type="alphaLcParenR"/>
            </a:pPr>
            <a:r>
              <a:rPr lang="en-US"/>
              <a:t>Response bias</a:t>
            </a:r>
          </a:p>
          <a:p>
            <a:pPr marL="381000" indent="-381000">
              <a:buFont typeface="Wingdings" pitchFamily="2" charset="2"/>
              <a:buAutoNum type="alphaLcParenR"/>
            </a:pPr>
            <a:r>
              <a:rPr lang="en-US"/>
              <a:t>Question wording bias</a:t>
            </a:r>
          </a:p>
          <a:p>
            <a:pPr marL="381000" indent="-381000">
              <a:buFont typeface="Wingdings" pitchFamily="2" charset="2"/>
              <a:buAutoNum type="alphaLcParenR"/>
            </a:pPr>
            <a:r>
              <a:rPr lang="en-US"/>
              <a:t>Interviewer bias</a:t>
            </a:r>
          </a:p>
          <a:p>
            <a:pPr marL="381000" indent="-381000">
              <a:buFont typeface="Wingdings" pitchFamily="2" charset="2"/>
              <a:buNone/>
            </a:pPr>
            <a:r>
              <a:rPr 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en-US" dirty="0" smtClean="0"/>
              <a:t>Cautions</a:t>
            </a:r>
            <a:endParaRPr lang="en-US" dirty="0"/>
          </a:p>
        </p:txBody>
      </p:sp>
      <p:sp>
        <p:nvSpPr>
          <p:cNvPr id="1379331"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If people tend to respond differently to a question depending on whether the interviewer is male or female, which type of bias is present?</a:t>
            </a:r>
          </a:p>
          <a:p>
            <a:pPr marL="381000" indent="-381000">
              <a:buFont typeface="Wingdings" pitchFamily="2" charset="2"/>
              <a:buNone/>
            </a:pPr>
            <a:endParaRPr lang="en-US"/>
          </a:p>
          <a:p>
            <a:pPr marL="381000" indent="-381000">
              <a:buFont typeface="Wingdings" pitchFamily="2" charset="2"/>
              <a:buAutoNum type="alphaLcParenR"/>
            </a:pPr>
            <a:r>
              <a:rPr lang="en-US"/>
              <a:t>Under-coverage bias</a:t>
            </a:r>
          </a:p>
          <a:p>
            <a:pPr marL="381000" indent="-381000">
              <a:buFont typeface="Wingdings" pitchFamily="2" charset="2"/>
              <a:buAutoNum type="alphaLcParenR"/>
            </a:pPr>
            <a:r>
              <a:rPr lang="en-US"/>
              <a:t>Non-response bias</a:t>
            </a:r>
          </a:p>
          <a:p>
            <a:pPr marL="381000" indent="-381000">
              <a:buFont typeface="Wingdings" pitchFamily="2" charset="2"/>
              <a:buAutoNum type="alphaLcParenR"/>
            </a:pPr>
            <a:r>
              <a:rPr lang="en-US"/>
              <a:t>Response bias</a:t>
            </a:r>
          </a:p>
          <a:p>
            <a:pPr marL="381000" indent="-381000">
              <a:buFont typeface="Wingdings" pitchFamily="2" charset="2"/>
              <a:buAutoNum type="alphaLcParenR"/>
            </a:pPr>
            <a:r>
              <a:rPr lang="en-US"/>
              <a:t>Question wording bias</a:t>
            </a:r>
          </a:p>
          <a:p>
            <a:pPr marL="381000" indent="-381000">
              <a:buFont typeface="Wingdings" pitchFamily="2" charset="2"/>
              <a:buAutoNum type="alphaLcParenR"/>
            </a:pPr>
            <a:r>
              <a:rPr lang="en-US"/>
              <a:t>Interviewer bias</a:t>
            </a:r>
          </a:p>
          <a:p>
            <a:pPr marL="381000" indent="-381000">
              <a:buFont typeface="Wingdings" pitchFamily="2" charset="2"/>
              <a:buNone/>
            </a:pPr>
            <a:r>
              <a:rPr 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dirty="0" smtClean="0"/>
              <a:t>Cautions </a:t>
            </a:r>
            <a:r>
              <a:rPr lang="en-US" dirty="0">
                <a:solidFill>
                  <a:srgbClr val="333399"/>
                </a:solidFill>
              </a:rPr>
              <a:t>(answer)</a:t>
            </a:r>
          </a:p>
        </p:txBody>
      </p:sp>
      <p:sp>
        <p:nvSpPr>
          <p:cNvPr id="1380355"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If people tend to respond differently to a question depending on whether the interviewer is male or female, which type of bias is present?</a:t>
            </a:r>
          </a:p>
          <a:p>
            <a:pPr marL="381000" indent="-381000">
              <a:buFont typeface="Wingdings" pitchFamily="2" charset="2"/>
              <a:buNone/>
            </a:pPr>
            <a:endParaRPr lang="en-US"/>
          </a:p>
          <a:p>
            <a:pPr marL="381000" indent="-381000">
              <a:buFont typeface="Wingdings" pitchFamily="2" charset="2"/>
              <a:buAutoNum type="alphaLcParenR"/>
            </a:pPr>
            <a:r>
              <a:rPr lang="en-US"/>
              <a:t>Under-coverage bias</a:t>
            </a:r>
          </a:p>
          <a:p>
            <a:pPr marL="381000" indent="-381000">
              <a:buFont typeface="Wingdings" pitchFamily="2" charset="2"/>
              <a:buAutoNum type="alphaLcParenR"/>
            </a:pPr>
            <a:r>
              <a:rPr lang="en-US"/>
              <a:t>Non-response bias</a:t>
            </a:r>
          </a:p>
          <a:p>
            <a:pPr marL="381000" indent="-381000">
              <a:buFont typeface="Wingdings" pitchFamily="2" charset="2"/>
              <a:buAutoNum type="alphaLcParenR"/>
            </a:pPr>
            <a:r>
              <a:rPr lang="en-US"/>
              <a:t>Response bias</a:t>
            </a:r>
          </a:p>
          <a:p>
            <a:pPr marL="381000" indent="-381000">
              <a:buFont typeface="Wingdings" pitchFamily="2" charset="2"/>
              <a:buAutoNum type="alphaLcParenR"/>
            </a:pPr>
            <a:r>
              <a:rPr lang="en-US"/>
              <a:t>Question wording bias</a:t>
            </a:r>
          </a:p>
          <a:p>
            <a:pPr marL="381000" indent="-381000">
              <a:buFont typeface="Wingdings" pitchFamily="2" charset="2"/>
              <a:buAutoNum type="alphaLcParenR"/>
            </a:pPr>
            <a:r>
              <a:rPr lang="en-US" b="1">
                <a:solidFill>
                  <a:srgbClr val="333399"/>
                </a:solidFill>
              </a:rPr>
              <a:t>Interviewer bias</a:t>
            </a:r>
          </a:p>
          <a:p>
            <a:pPr marL="381000" indent="-381000">
              <a:buFont typeface="Wingdings" pitchFamily="2" charset="2"/>
              <a:buNone/>
            </a:pPr>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t>Population vs. Sample</a:t>
            </a:r>
            <a:r>
              <a:rPr lang="en-US" dirty="0" smtClean="0">
                <a:solidFill>
                  <a:srgbClr val="333399"/>
                </a:solidFill>
              </a:rPr>
              <a:t> (answer)</a:t>
            </a:r>
            <a:endParaRPr lang="en-US" dirty="0"/>
          </a:p>
        </p:txBody>
      </p:sp>
      <p:sp>
        <p:nvSpPr>
          <p:cNvPr id="129945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smtClean="0"/>
              <a:t>A 45,000-pound truckload of potatoes is considered for purchase by a potato chip company. The company selects 150 pounds of potatoes from 5 points in the shipment for inspection. If the fraction of acceptable potatoes is high enough in the 150-pound selection of potatoes, the shipment will be purchased.</a:t>
            </a:r>
          </a:p>
          <a:p>
            <a:pPr marL="573088" indent="-573088">
              <a:lnSpc>
                <a:spcPct val="90000"/>
              </a:lnSpc>
              <a:buFontTx/>
              <a:buNone/>
            </a:pPr>
            <a:r>
              <a:rPr lang="en-US" dirty="0" smtClean="0"/>
              <a:t>What is the </a:t>
            </a:r>
            <a:r>
              <a:rPr lang="en-US" i="1" dirty="0" smtClean="0"/>
              <a:t>population</a:t>
            </a:r>
            <a:r>
              <a:rPr lang="en-US" dirty="0" smtClean="0"/>
              <a:t> in this example?</a:t>
            </a:r>
          </a:p>
          <a:p>
            <a:pPr marL="573088" indent="-573088">
              <a:lnSpc>
                <a:spcPct val="90000"/>
              </a:lnSpc>
              <a:buFontTx/>
              <a:buNone/>
            </a:pPr>
            <a:endParaRPr lang="en-US" sz="1800" dirty="0" smtClean="0"/>
          </a:p>
          <a:p>
            <a:pPr marL="573088" indent="-573088">
              <a:lnSpc>
                <a:spcPct val="90000"/>
              </a:lnSpc>
              <a:buFont typeface="+mj-lt"/>
              <a:buAutoNum type="alphaLcParenR"/>
            </a:pPr>
            <a:r>
              <a:rPr lang="en-US" dirty="0" smtClean="0"/>
              <a:t>all potatoes in the world</a:t>
            </a:r>
          </a:p>
          <a:p>
            <a:pPr marL="573088" indent="-573088">
              <a:lnSpc>
                <a:spcPct val="90000"/>
              </a:lnSpc>
              <a:buFont typeface="+mj-lt"/>
              <a:buAutoNum type="alphaLcParenR"/>
            </a:pPr>
            <a:r>
              <a:rPr lang="en-US" dirty="0" smtClean="0"/>
              <a:t>all potatoes in the U.S.</a:t>
            </a:r>
          </a:p>
          <a:p>
            <a:pPr marL="573088" indent="-573088">
              <a:lnSpc>
                <a:spcPct val="90000"/>
              </a:lnSpc>
              <a:buFont typeface="+mj-lt"/>
              <a:buAutoNum type="alphaLcParenR"/>
            </a:pPr>
            <a:r>
              <a:rPr lang="en-US" b="1" dirty="0" smtClean="0">
                <a:solidFill>
                  <a:srgbClr val="002060"/>
                </a:solidFill>
              </a:rPr>
              <a:t>all potatoes in the truckload</a:t>
            </a:r>
          </a:p>
          <a:p>
            <a:pPr marL="573088" indent="-573088">
              <a:lnSpc>
                <a:spcPct val="90000"/>
              </a:lnSpc>
              <a:buFont typeface="+mj-lt"/>
              <a:buAutoNum type="alphaLcParenR"/>
            </a:pPr>
            <a:r>
              <a:rPr lang="en-US" dirty="0" smtClean="0"/>
              <a:t>all potatoes in the 150-pound selection</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t>Population vs. Sample</a:t>
            </a:r>
            <a:endParaRPr lang="en-US" dirty="0"/>
          </a:p>
        </p:txBody>
      </p:sp>
      <p:sp>
        <p:nvSpPr>
          <p:cNvPr id="129945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 45,000-pound truckload of potatoes is considered for purchase by a potato chip company. The company selects 150 pounds of potatoes from 5 points in the shipment for inspection. If the fraction of acceptable potatoes is high enough in the 150-pound selection of potatoes, the shipment will be purchased.</a:t>
            </a:r>
          </a:p>
          <a:p>
            <a:pPr marL="573088" indent="-573088">
              <a:lnSpc>
                <a:spcPct val="90000"/>
              </a:lnSpc>
              <a:buFontTx/>
              <a:buNone/>
            </a:pPr>
            <a:r>
              <a:rPr lang="en-US" dirty="0" smtClean="0"/>
              <a:t>What is the </a:t>
            </a:r>
            <a:r>
              <a:rPr lang="en-US" i="1" dirty="0" smtClean="0"/>
              <a:t>sample</a:t>
            </a:r>
            <a:r>
              <a:rPr lang="en-US" dirty="0" smtClean="0"/>
              <a:t> in this example?</a:t>
            </a:r>
          </a:p>
          <a:p>
            <a:pPr marL="573088" indent="-573088">
              <a:lnSpc>
                <a:spcPct val="90000"/>
              </a:lnSpc>
              <a:buFontTx/>
              <a:buNone/>
            </a:pPr>
            <a:endParaRPr lang="en-US" sz="1800" dirty="0" smtClean="0"/>
          </a:p>
          <a:p>
            <a:pPr marL="573088" indent="-573088">
              <a:lnSpc>
                <a:spcPct val="90000"/>
              </a:lnSpc>
              <a:buFont typeface="+mj-lt"/>
              <a:buAutoNum type="alphaLcParenR"/>
            </a:pPr>
            <a:r>
              <a:rPr lang="en-US" dirty="0" smtClean="0"/>
              <a:t>all potatoes in the world</a:t>
            </a:r>
          </a:p>
          <a:p>
            <a:pPr marL="573088" indent="-573088">
              <a:lnSpc>
                <a:spcPct val="90000"/>
              </a:lnSpc>
              <a:buFont typeface="+mj-lt"/>
              <a:buAutoNum type="alphaLcParenR"/>
            </a:pPr>
            <a:r>
              <a:rPr lang="en-US" dirty="0" smtClean="0"/>
              <a:t>all potatoes in the U.S.</a:t>
            </a:r>
          </a:p>
          <a:p>
            <a:pPr marL="573088" indent="-573088">
              <a:lnSpc>
                <a:spcPct val="90000"/>
              </a:lnSpc>
              <a:buFont typeface="+mj-lt"/>
              <a:buAutoNum type="alphaLcParenR"/>
            </a:pPr>
            <a:r>
              <a:rPr lang="en-US" dirty="0" smtClean="0"/>
              <a:t>all potatoes in the truckload</a:t>
            </a:r>
          </a:p>
          <a:p>
            <a:pPr marL="573088" indent="-573088">
              <a:lnSpc>
                <a:spcPct val="90000"/>
              </a:lnSpc>
              <a:buFont typeface="+mj-lt"/>
              <a:buAutoNum type="alphaLcParenR"/>
            </a:pPr>
            <a:r>
              <a:rPr lang="en-US" dirty="0" smtClean="0"/>
              <a:t>all potatoes in the 150-pound selection</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t>Population vs. Sample</a:t>
            </a:r>
            <a:r>
              <a:rPr lang="en-US" dirty="0" smtClean="0">
                <a:solidFill>
                  <a:srgbClr val="333399"/>
                </a:solidFill>
              </a:rPr>
              <a:t> (answer)</a:t>
            </a:r>
            <a:endParaRPr lang="en-US" dirty="0"/>
          </a:p>
        </p:txBody>
      </p:sp>
      <p:sp>
        <p:nvSpPr>
          <p:cNvPr id="1299459" name="Rectangle 3"/>
          <p:cNvSpPr>
            <a:spLocks noGrp="1" noChangeArrowheads="1"/>
          </p:cNvSpPr>
          <p:nvPr>
            <p:ph type="body" idx="1"/>
          </p:nvPr>
        </p:nvSpPr>
        <p:spPr>
          <a:xfrm>
            <a:off x="457200" y="990600"/>
            <a:ext cx="8229600" cy="5638800"/>
          </a:xfrm>
        </p:spPr>
        <p:txBody>
          <a:bodyPr/>
          <a:lstStyle/>
          <a:p>
            <a:pPr marL="381000" indent="-381000">
              <a:buNone/>
            </a:pPr>
            <a:r>
              <a:rPr lang="en-US" dirty="0" smtClean="0"/>
              <a:t>A 45,000-pound truckload of potatoes is considered for purchase by a potato chip company. The company selects 150 pounds of potatoes from 5 points in the shipment for inspection. If the fraction of acceptable potatoes is high enough in the 150-pound selection of potatoes, the shipment will be purchased.</a:t>
            </a:r>
          </a:p>
          <a:p>
            <a:pPr marL="573088" indent="-573088">
              <a:lnSpc>
                <a:spcPct val="90000"/>
              </a:lnSpc>
              <a:buFontTx/>
              <a:buNone/>
            </a:pPr>
            <a:r>
              <a:rPr lang="en-US" dirty="0" smtClean="0"/>
              <a:t>What is the </a:t>
            </a:r>
            <a:r>
              <a:rPr lang="en-US" i="1" dirty="0" smtClean="0"/>
              <a:t>sample</a:t>
            </a:r>
            <a:r>
              <a:rPr lang="en-US" dirty="0" smtClean="0"/>
              <a:t> </a:t>
            </a:r>
            <a:r>
              <a:rPr lang="en-US" dirty="0" smtClean="0"/>
              <a:t>in this example?</a:t>
            </a:r>
          </a:p>
          <a:p>
            <a:pPr marL="573088" indent="-573088">
              <a:lnSpc>
                <a:spcPct val="90000"/>
              </a:lnSpc>
              <a:buFontTx/>
              <a:buNone/>
            </a:pPr>
            <a:endParaRPr lang="en-US" sz="1800" dirty="0" smtClean="0"/>
          </a:p>
          <a:p>
            <a:pPr marL="573088" indent="-573088">
              <a:lnSpc>
                <a:spcPct val="90000"/>
              </a:lnSpc>
              <a:buFont typeface="+mj-lt"/>
              <a:buAutoNum type="alphaLcParenR"/>
            </a:pPr>
            <a:r>
              <a:rPr lang="en-US" dirty="0" smtClean="0"/>
              <a:t>all potatoes in the world</a:t>
            </a:r>
          </a:p>
          <a:p>
            <a:pPr marL="573088" indent="-573088">
              <a:lnSpc>
                <a:spcPct val="90000"/>
              </a:lnSpc>
              <a:buFont typeface="+mj-lt"/>
              <a:buAutoNum type="alphaLcParenR"/>
            </a:pPr>
            <a:r>
              <a:rPr lang="en-US" dirty="0" smtClean="0"/>
              <a:t>all potatoes in the U.S.</a:t>
            </a:r>
          </a:p>
          <a:p>
            <a:pPr marL="573088" indent="-573088">
              <a:lnSpc>
                <a:spcPct val="90000"/>
              </a:lnSpc>
              <a:buFont typeface="+mj-lt"/>
              <a:buAutoNum type="alphaLcParenR"/>
            </a:pPr>
            <a:r>
              <a:rPr lang="en-US" dirty="0" smtClean="0"/>
              <a:t>all potatoes in the truckload</a:t>
            </a:r>
          </a:p>
          <a:p>
            <a:pPr marL="573088" indent="-573088">
              <a:lnSpc>
                <a:spcPct val="90000"/>
              </a:lnSpc>
              <a:buFont typeface="+mj-lt"/>
              <a:buAutoNum type="alphaLcParenR"/>
            </a:pPr>
            <a:r>
              <a:rPr lang="en-US" b="1" dirty="0" smtClean="0">
                <a:solidFill>
                  <a:srgbClr val="002060"/>
                </a:solidFill>
              </a:rPr>
              <a:t>all potatoes in the 150-pound selection</a:t>
            </a:r>
          </a:p>
          <a:p>
            <a:pPr marL="381000" indent="-381000">
              <a:buFont typeface="Wingdings" pitchFamily="2" charset="2"/>
              <a:buAutoNum type="alphaLcParenR"/>
            </a:pPr>
            <a:endParaRPr lang="en-US" dirty="0"/>
          </a:p>
          <a:p>
            <a:pPr marL="381000" indent="-381000">
              <a:buFont typeface="Wingdings" pitchFamily="2" charset="2"/>
              <a:buAutoNum type="alphaLcParen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t>Sampling Badly</a:t>
            </a:r>
            <a:endParaRPr lang="en-US" dirty="0"/>
          </a:p>
        </p:txBody>
      </p:sp>
      <p:sp>
        <p:nvSpPr>
          <p:cNvPr id="129945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In 1993, presidential candidate Ross Perot appeared on television to voice his opinions on government reform.  To gauge public opinion, Perot urged viewers to fill out the survey appearing in that week’s issue of </a:t>
            </a:r>
            <a:r>
              <a:rPr lang="en-US" i="1"/>
              <a:t>TV Guide</a:t>
            </a:r>
            <a:r>
              <a:rPr lang="en-US"/>
              <a:t>.  Of the approximately 1.4 million respondents, 98%  agreed with Ross Perot’s platform on health care reform.  </a:t>
            </a:r>
          </a:p>
          <a:p>
            <a:pPr marL="381000" indent="-381000">
              <a:buFont typeface="Wingdings" pitchFamily="2" charset="2"/>
              <a:buNone/>
            </a:pPr>
            <a:r>
              <a:rPr lang="en-US"/>
              <a:t>What type of sampling method was used?</a:t>
            </a:r>
          </a:p>
          <a:p>
            <a:pPr marL="381000" indent="-381000">
              <a:buFont typeface="Wingdings" pitchFamily="2" charset="2"/>
              <a:buNone/>
            </a:pPr>
            <a:endParaRPr lang="en-US"/>
          </a:p>
          <a:p>
            <a:pPr marL="381000" indent="-381000">
              <a:buFont typeface="Wingdings" pitchFamily="2" charset="2"/>
              <a:buAutoNum type="alphaLcParenR"/>
            </a:pPr>
            <a:r>
              <a:rPr lang="en-US">
                <a:sym typeface="Symbol" pitchFamily="18" charset="2"/>
              </a:rPr>
              <a:t>Convenience sample</a:t>
            </a:r>
          </a:p>
          <a:p>
            <a:pPr marL="381000" indent="-381000">
              <a:buFont typeface="Wingdings" pitchFamily="2" charset="2"/>
              <a:buAutoNum type="alphaLcParenR"/>
            </a:pPr>
            <a:r>
              <a:rPr lang="en-US">
                <a:sym typeface="Symbol" pitchFamily="18" charset="2"/>
              </a:rPr>
              <a:t>Voluntary response sample</a:t>
            </a:r>
          </a:p>
          <a:p>
            <a:pPr marL="381000" indent="-381000">
              <a:buFont typeface="Wingdings" pitchFamily="2" charset="2"/>
              <a:buAutoNum type="alphaLcParenR"/>
            </a:pPr>
            <a:r>
              <a:rPr lang="en-US">
                <a:sym typeface="Symbol" pitchFamily="18" charset="2"/>
              </a:rPr>
              <a:t>Simple random sample</a:t>
            </a:r>
          </a:p>
          <a:p>
            <a:pPr marL="381000" indent="-381000">
              <a:buFont typeface="Wingdings" pitchFamily="2" charset="2"/>
              <a:buAutoNum type="alphaLcParenR"/>
            </a:pPr>
            <a:r>
              <a:rPr lang="en-US">
                <a:sym typeface="Symbol" pitchFamily="18" charset="2"/>
              </a:rPr>
              <a:t>Stratified sample</a:t>
            </a:r>
          </a:p>
          <a:p>
            <a:pPr marL="381000" indent="-381000">
              <a:buFont typeface="Wingdings" pitchFamily="2" charset="2"/>
              <a:buAutoNum type="alphaLcParenR"/>
            </a:pPr>
            <a:r>
              <a:rPr lang="en-US">
                <a:sym typeface="Symbol" pitchFamily="18" charset="2"/>
              </a:rPr>
              <a:t>Multistage sample</a:t>
            </a:r>
            <a:endParaRPr lang="en-US"/>
          </a:p>
          <a:p>
            <a:pPr marL="381000" indent="-381000">
              <a:buFont typeface="Wingdings" pitchFamily="2" charset="2"/>
              <a:buAutoNum type="alphaLcParenR"/>
            </a:pPr>
            <a:endParaRPr lang="en-US"/>
          </a:p>
          <a:p>
            <a:pPr marL="381000" indent="-381000">
              <a:buFont typeface="Wingdings" pitchFamily="2" charset="2"/>
              <a:buAutoNum type="alphaLcParenR"/>
            </a:pP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r>
              <a:rPr lang="en-US" dirty="0" smtClean="0"/>
              <a:t>Sampling Badly </a:t>
            </a:r>
            <a:r>
              <a:rPr lang="en-US" dirty="0">
                <a:solidFill>
                  <a:srgbClr val="333399"/>
                </a:solidFill>
              </a:rPr>
              <a:t>(answer)</a:t>
            </a:r>
          </a:p>
        </p:txBody>
      </p:sp>
      <p:sp>
        <p:nvSpPr>
          <p:cNvPr id="136601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a:t>In 1993, presidential candidate Ross Perot appeared on television to voice his opinions on government reform.  To gauge public opinion, Perot urged viewers to fill out the survey appearing in that week’s issue of </a:t>
            </a:r>
            <a:r>
              <a:rPr lang="en-US" i="1"/>
              <a:t>TV Guide</a:t>
            </a:r>
            <a:r>
              <a:rPr lang="en-US"/>
              <a:t>.  Of the approximately 1.4 million respondents, 98%  agreed with Ross Perot’s platform on health care reform.  </a:t>
            </a:r>
          </a:p>
          <a:p>
            <a:pPr marL="381000" indent="-381000">
              <a:buFont typeface="Wingdings" pitchFamily="2" charset="2"/>
              <a:buNone/>
            </a:pPr>
            <a:r>
              <a:rPr lang="en-US"/>
              <a:t>What type of sampling method was used?</a:t>
            </a:r>
          </a:p>
          <a:p>
            <a:pPr marL="381000" indent="-381000">
              <a:buFont typeface="Wingdings" pitchFamily="2" charset="2"/>
              <a:buNone/>
            </a:pPr>
            <a:endParaRPr lang="en-US"/>
          </a:p>
          <a:p>
            <a:pPr marL="381000" indent="-381000">
              <a:buFont typeface="Wingdings" pitchFamily="2" charset="2"/>
              <a:buAutoNum type="alphaLcParenR"/>
            </a:pPr>
            <a:r>
              <a:rPr lang="en-US">
                <a:sym typeface="Symbol" pitchFamily="18" charset="2"/>
              </a:rPr>
              <a:t>Convenience sample</a:t>
            </a:r>
          </a:p>
          <a:p>
            <a:pPr marL="381000" indent="-381000">
              <a:buFont typeface="Wingdings" pitchFamily="2" charset="2"/>
              <a:buAutoNum type="alphaLcParenR"/>
            </a:pPr>
            <a:r>
              <a:rPr lang="en-US" b="1">
                <a:solidFill>
                  <a:srgbClr val="333399"/>
                </a:solidFill>
                <a:sym typeface="Symbol" pitchFamily="18" charset="2"/>
              </a:rPr>
              <a:t>Voluntary response sample</a:t>
            </a:r>
          </a:p>
          <a:p>
            <a:pPr marL="381000" indent="-381000">
              <a:buFont typeface="Wingdings" pitchFamily="2" charset="2"/>
              <a:buAutoNum type="alphaLcParenR"/>
            </a:pPr>
            <a:r>
              <a:rPr lang="en-US">
                <a:sym typeface="Symbol" pitchFamily="18" charset="2"/>
              </a:rPr>
              <a:t>Simple random sample</a:t>
            </a:r>
          </a:p>
          <a:p>
            <a:pPr marL="381000" indent="-381000">
              <a:buFont typeface="Wingdings" pitchFamily="2" charset="2"/>
              <a:buAutoNum type="alphaLcParenR"/>
            </a:pPr>
            <a:r>
              <a:rPr lang="en-US">
                <a:sym typeface="Symbol" pitchFamily="18" charset="2"/>
              </a:rPr>
              <a:t>Stratified sample</a:t>
            </a:r>
          </a:p>
          <a:p>
            <a:pPr marL="381000" indent="-381000">
              <a:buFont typeface="Wingdings" pitchFamily="2" charset="2"/>
              <a:buAutoNum type="alphaLcParenR"/>
            </a:pPr>
            <a:r>
              <a:rPr lang="en-US">
                <a:sym typeface="Symbol" pitchFamily="18" charset="2"/>
              </a:rPr>
              <a:t>Multistage sample</a:t>
            </a:r>
            <a:endParaRPr lang="en-US"/>
          </a:p>
          <a:p>
            <a:pPr marL="381000" indent="-381000">
              <a:buFont typeface="Wingdings" pitchFamily="2" charset="2"/>
              <a:buAutoNum type="alphaLcParenR"/>
            </a:pPr>
            <a:endParaRPr lang="en-US"/>
          </a:p>
          <a:p>
            <a:pPr marL="381000" indent="-381000">
              <a:buFont typeface="Wingdings" pitchFamily="2" charset="2"/>
              <a:buAutoNum type="alphaLcParenR"/>
            </a:pP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dirty="0" smtClean="0"/>
              <a:t>Simple Random Sample</a:t>
            </a:r>
            <a:endParaRPr lang="en-US" dirty="0"/>
          </a:p>
        </p:txBody>
      </p:sp>
      <p:sp>
        <p:nvSpPr>
          <p:cNvPr id="137113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smtClean="0"/>
              <a:t>We want to select a simple random sample of 5% of voters exiting a polling station. Which of the following does </a:t>
            </a:r>
            <a:r>
              <a:rPr lang="en-US" i="1" dirty="0" smtClean="0"/>
              <a:t>not</a:t>
            </a:r>
            <a:r>
              <a:rPr lang="en-US" dirty="0" smtClean="0"/>
              <a:t> produce a simple random sample of people exiting from a polling station?</a:t>
            </a:r>
            <a:endParaRPr lang="en-US" dirty="0"/>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dirty="0">
                <a:sym typeface="Symbol" pitchFamily="18" charset="2"/>
              </a:rPr>
              <a:t>s</a:t>
            </a:r>
            <a:r>
              <a:rPr lang="en-US" dirty="0" smtClean="0">
                <a:sym typeface="Symbol" pitchFamily="18" charset="2"/>
              </a:rPr>
              <a:t>tarting with a randomly chosen first voter, stop every 20</a:t>
            </a:r>
            <a:r>
              <a:rPr lang="en-US" baseline="30000" dirty="0" smtClean="0">
                <a:sym typeface="Symbol" pitchFamily="18" charset="2"/>
              </a:rPr>
              <a:t>th</a:t>
            </a:r>
            <a:r>
              <a:rPr lang="en-US" dirty="0" smtClean="0">
                <a:sym typeface="Symbol" pitchFamily="18" charset="2"/>
              </a:rPr>
              <a:t> person exiting from the station; ask them to fill out a survey</a:t>
            </a:r>
            <a:endParaRPr lang="en-US" dirty="0">
              <a:sym typeface="Symbol" pitchFamily="18" charset="2"/>
            </a:endParaRPr>
          </a:p>
          <a:p>
            <a:pPr marL="381000" indent="-381000">
              <a:buFont typeface="Wingdings" pitchFamily="2" charset="2"/>
              <a:buAutoNum type="alphaLcParenR"/>
            </a:pPr>
            <a:r>
              <a:rPr lang="en-US" dirty="0">
                <a:sym typeface="Symbol" pitchFamily="18" charset="2"/>
              </a:rPr>
              <a:t>f</a:t>
            </a:r>
            <a:r>
              <a:rPr lang="en-US" dirty="0" smtClean="0">
                <a:sym typeface="Symbol" pitchFamily="18" charset="2"/>
              </a:rPr>
              <a:t>or each person exiting the station, randomly draw a number between 1 and 20; if the number drawn is 1, ask the person to fill out a survey</a:t>
            </a:r>
            <a:endParaRPr lang="en-US" dirty="0">
              <a:sym typeface="Symbol" pitchFamily="18" charset="2"/>
            </a:endParaRPr>
          </a:p>
          <a:p>
            <a:pPr marL="381000" indent="-381000">
              <a:buFont typeface="Wingdings" pitchFamily="2" charset="2"/>
              <a:buAutoNum type="alphaLcParenR"/>
            </a:pPr>
            <a:r>
              <a:rPr lang="en-US" dirty="0">
                <a:sym typeface="Symbol" pitchFamily="18" charset="2"/>
              </a:rPr>
              <a:t>p</a:t>
            </a:r>
            <a:r>
              <a:rPr lang="en-US" dirty="0" smtClean="0">
                <a:sym typeface="Symbol" pitchFamily="18" charset="2"/>
              </a:rPr>
              <a:t>ut the names of all registered voters in a box; stir the box; draw out 5% of the names; ask people whose names are on the list to fill out a survey</a:t>
            </a:r>
          </a:p>
          <a:p>
            <a:pPr marL="381000" indent="-381000">
              <a:buFont typeface="Wingdings" pitchFamily="2" charset="2"/>
              <a:buAutoNum type="alphaLcParenR"/>
            </a:pPr>
            <a:r>
              <a:rPr lang="en-US" dirty="0">
                <a:sym typeface="Symbol" pitchFamily="18" charset="2"/>
              </a:rPr>
              <a:t>a</a:t>
            </a:r>
            <a:r>
              <a:rPr lang="en-US" dirty="0" smtClean="0">
                <a:sym typeface="Symbol" pitchFamily="18" charset="2"/>
              </a:rPr>
              <a:t>sk all voters to fill out a survey; shuffle the surveys ten times; select the 5% of the surveys that are on the top of the pile</a:t>
            </a:r>
            <a:endParaRPr lang="en-US" dirty="0">
              <a:sym typeface="Symbol" pitchFamily="18" charset="2"/>
            </a:endParaRPr>
          </a:p>
          <a:p>
            <a:pPr marL="381000" indent="-381000">
              <a:buFont typeface="Wingdings" pitchFamily="2" charset="2"/>
              <a:buAutoNum type="alphaLcParenR"/>
            </a:pPr>
            <a:endParaRPr lang="en-US" dirty="0">
              <a:sym typeface="Symbol" pitchFamily="18" charset="2"/>
            </a:endParaRPr>
          </a:p>
          <a:p>
            <a:pPr marL="381000" indent="-381000">
              <a:buFont typeface="Wingdings" pitchFamily="2" charset="2"/>
              <a:buNone/>
            </a:pPr>
            <a:endParaRPr lang="en-US" dirty="0"/>
          </a:p>
          <a:p>
            <a:pPr marL="381000" indent="-381000"/>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dirty="0" smtClean="0"/>
              <a:t>Simple Random Sample</a:t>
            </a:r>
            <a:r>
              <a:rPr lang="en-US" dirty="0" smtClean="0">
                <a:solidFill>
                  <a:srgbClr val="333399"/>
                </a:solidFill>
              </a:rPr>
              <a:t> (answer)</a:t>
            </a:r>
            <a:endParaRPr lang="en-US" dirty="0"/>
          </a:p>
        </p:txBody>
      </p:sp>
      <p:sp>
        <p:nvSpPr>
          <p:cNvPr id="1371139" name="Rectangle 3"/>
          <p:cNvSpPr>
            <a:spLocks noGrp="1" noChangeArrowheads="1"/>
          </p:cNvSpPr>
          <p:nvPr>
            <p:ph type="body" idx="1"/>
          </p:nvPr>
        </p:nvSpPr>
        <p:spPr>
          <a:xfrm>
            <a:off x="457200" y="990600"/>
            <a:ext cx="8229600" cy="5638800"/>
          </a:xfrm>
        </p:spPr>
        <p:txBody>
          <a:bodyPr/>
          <a:lstStyle/>
          <a:p>
            <a:pPr marL="381000" indent="-381000">
              <a:buFont typeface="Wingdings" pitchFamily="2" charset="2"/>
              <a:buNone/>
            </a:pPr>
            <a:r>
              <a:rPr lang="en-US" dirty="0" smtClean="0"/>
              <a:t>We want to select a simple random sample of 5% of voters exiting a polling station. Which of the following does </a:t>
            </a:r>
            <a:r>
              <a:rPr lang="en-US" i="1" dirty="0" smtClean="0"/>
              <a:t>not</a:t>
            </a:r>
            <a:r>
              <a:rPr lang="en-US" dirty="0" smtClean="0"/>
              <a:t> produce a simple random sample of people exiting from a polling station?</a:t>
            </a:r>
            <a:endParaRPr lang="en-US" dirty="0"/>
          </a:p>
          <a:p>
            <a:pPr marL="381000" indent="-381000">
              <a:buFont typeface="Wingdings" pitchFamily="2" charset="2"/>
              <a:buNone/>
            </a:pPr>
            <a:endParaRPr lang="en-US" dirty="0">
              <a:sym typeface="Symbol" pitchFamily="18" charset="2"/>
            </a:endParaRPr>
          </a:p>
          <a:p>
            <a:pPr marL="381000" indent="-381000">
              <a:buFont typeface="Wingdings" pitchFamily="2" charset="2"/>
              <a:buAutoNum type="alphaLcParenR"/>
            </a:pPr>
            <a:r>
              <a:rPr lang="en-US" b="1" dirty="0">
                <a:solidFill>
                  <a:srgbClr val="002060"/>
                </a:solidFill>
                <a:sym typeface="Symbol" pitchFamily="18" charset="2"/>
              </a:rPr>
              <a:t>s</a:t>
            </a:r>
            <a:r>
              <a:rPr lang="en-US" b="1" dirty="0" smtClean="0">
                <a:solidFill>
                  <a:srgbClr val="002060"/>
                </a:solidFill>
                <a:sym typeface="Symbol" pitchFamily="18" charset="2"/>
              </a:rPr>
              <a:t>tarting with a randomly chosen first voter, stop every 20</a:t>
            </a:r>
            <a:r>
              <a:rPr lang="en-US" b="1" baseline="30000" dirty="0" smtClean="0">
                <a:solidFill>
                  <a:srgbClr val="002060"/>
                </a:solidFill>
                <a:sym typeface="Symbol" pitchFamily="18" charset="2"/>
              </a:rPr>
              <a:t>th</a:t>
            </a:r>
            <a:r>
              <a:rPr lang="en-US" b="1" dirty="0" smtClean="0">
                <a:solidFill>
                  <a:srgbClr val="002060"/>
                </a:solidFill>
                <a:sym typeface="Symbol" pitchFamily="18" charset="2"/>
              </a:rPr>
              <a:t> person exiting from the station; ask them to fill out a survey</a:t>
            </a:r>
            <a:endParaRPr lang="en-US" b="1" dirty="0">
              <a:solidFill>
                <a:srgbClr val="002060"/>
              </a:solidFill>
              <a:sym typeface="Symbol" pitchFamily="18" charset="2"/>
            </a:endParaRPr>
          </a:p>
          <a:p>
            <a:pPr marL="381000" indent="-381000">
              <a:buFont typeface="Wingdings" pitchFamily="2" charset="2"/>
              <a:buAutoNum type="alphaLcParenR"/>
            </a:pPr>
            <a:r>
              <a:rPr lang="en-US" dirty="0">
                <a:sym typeface="Symbol" pitchFamily="18" charset="2"/>
              </a:rPr>
              <a:t>f</a:t>
            </a:r>
            <a:r>
              <a:rPr lang="en-US" dirty="0" smtClean="0">
                <a:sym typeface="Symbol" pitchFamily="18" charset="2"/>
              </a:rPr>
              <a:t>or each person exiting the station, randomly draw a number between 1 and 20; if the number drawn is 1, ask the person to fill out a survey</a:t>
            </a:r>
            <a:endParaRPr lang="en-US" dirty="0">
              <a:sym typeface="Symbol" pitchFamily="18" charset="2"/>
            </a:endParaRPr>
          </a:p>
          <a:p>
            <a:pPr marL="381000" indent="-381000">
              <a:buFont typeface="Wingdings" pitchFamily="2" charset="2"/>
              <a:buAutoNum type="alphaLcParenR"/>
            </a:pPr>
            <a:r>
              <a:rPr lang="en-US" dirty="0">
                <a:sym typeface="Symbol" pitchFamily="18" charset="2"/>
              </a:rPr>
              <a:t>p</a:t>
            </a:r>
            <a:r>
              <a:rPr lang="en-US" dirty="0" smtClean="0">
                <a:sym typeface="Symbol" pitchFamily="18" charset="2"/>
              </a:rPr>
              <a:t>ut the names of all registered voters in a box; stir the box; draw out 5% of the names; ask people whose names are on the list to fill out a survey</a:t>
            </a:r>
          </a:p>
          <a:p>
            <a:pPr marL="381000" indent="-381000">
              <a:buFont typeface="Wingdings" pitchFamily="2" charset="2"/>
              <a:buAutoNum type="alphaLcParenR"/>
            </a:pPr>
            <a:r>
              <a:rPr lang="en-US" dirty="0">
                <a:sym typeface="Symbol" pitchFamily="18" charset="2"/>
              </a:rPr>
              <a:t>a</a:t>
            </a:r>
            <a:r>
              <a:rPr lang="en-US" dirty="0" smtClean="0">
                <a:sym typeface="Symbol" pitchFamily="18" charset="2"/>
              </a:rPr>
              <a:t>sk all voters to fill out a survey; shuffle the surveys ten times; select the 5% of the surveys that are on the top of the pile</a:t>
            </a:r>
            <a:endParaRPr lang="en-US" dirty="0">
              <a:sym typeface="Symbol" pitchFamily="18" charset="2"/>
            </a:endParaRPr>
          </a:p>
          <a:p>
            <a:pPr marL="381000" indent="-381000">
              <a:buFont typeface="Wingdings" pitchFamily="2" charset="2"/>
              <a:buAutoNum type="alphaLcParenR"/>
            </a:pPr>
            <a:endParaRPr lang="en-US" dirty="0">
              <a:sym typeface="Symbol" pitchFamily="18" charset="2"/>
            </a:endParaRPr>
          </a:p>
          <a:p>
            <a:pPr marL="381000" indent="-381000">
              <a:buFont typeface="Wingdings" pitchFamily="2" charset="2"/>
              <a:buNone/>
            </a:pPr>
            <a:endParaRPr lang="en-US" dirty="0"/>
          </a:p>
          <a:p>
            <a:pPr marL="381000" indent="-381000"/>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13357</TotalTime>
  <Words>2076</Words>
  <Application>Microsoft Macintosh PowerPoint</Application>
  <PresentationFormat>On-screen Show (4:3)</PresentationFormat>
  <Paragraphs>247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Edge</vt:lpstr>
      <vt:lpstr>Producing Data:  Sampling</vt:lpstr>
      <vt:lpstr>Population vs. Sample</vt:lpstr>
      <vt:lpstr>Population vs. Sample (answer)</vt:lpstr>
      <vt:lpstr>Population vs. Sample</vt:lpstr>
      <vt:lpstr>Population vs. Sample (answer)</vt:lpstr>
      <vt:lpstr>Sampling Badly</vt:lpstr>
      <vt:lpstr>Sampling Badly (answer)</vt:lpstr>
      <vt:lpstr>Simple Random Sample</vt:lpstr>
      <vt:lpstr>Simple Random Sample (answer)</vt:lpstr>
      <vt:lpstr>Simple Random Sample</vt:lpstr>
      <vt:lpstr>Simple Random Sample (answer)</vt:lpstr>
      <vt:lpstr>Inference</vt:lpstr>
      <vt:lpstr>Inference (answer)</vt:lpstr>
      <vt:lpstr>Inference</vt:lpstr>
      <vt:lpstr>Inference (answer)</vt:lpstr>
      <vt:lpstr>Other Sampling Designs</vt:lpstr>
      <vt:lpstr>Other Sampling Designs (answer)</vt:lpstr>
      <vt:lpstr>Other Sampling Designs</vt:lpstr>
      <vt:lpstr>Other Sampling Designs (answer)</vt:lpstr>
      <vt:lpstr>Other Sampling Designs</vt:lpstr>
      <vt:lpstr>Other Sampling Designs (answer)</vt:lpstr>
      <vt:lpstr>Cautions</vt:lpstr>
      <vt:lpstr>Cautions (answer)</vt:lpstr>
      <vt:lpstr>Cautions</vt:lpstr>
      <vt:lpstr>Cautions (answer)</vt:lpstr>
      <vt:lpstr>Cautions</vt:lpstr>
      <vt:lpstr>Cautions (answer)</vt:lpstr>
      <vt:lpstr>Cautions</vt:lpstr>
      <vt:lpstr>Cautions (answer)</vt:lpstr>
    </vt:vector>
  </TitlesOfParts>
  <Company>UCI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Lisa Over</cp:lastModifiedBy>
  <cp:revision>754</cp:revision>
  <cp:lastPrinted>2003-07-12T15:26:38Z</cp:lastPrinted>
  <dcterms:created xsi:type="dcterms:W3CDTF">2003-05-27T03:45:36Z</dcterms:created>
  <dcterms:modified xsi:type="dcterms:W3CDTF">2015-01-07T03:32:41Z</dcterms:modified>
</cp:coreProperties>
</file>