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1137" r:id="rId2"/>
    <p:sldId id="1316" r:id="rId3"/>
    <p:sldId id="1317" r:id="rId4"/>
    <p:sldId id="1287" r:id="rId5"/>
    <p:sldId id="1288" r:id="rId6"/>
    <p:sldId id="1322" r:id="rId7"/>
    <p:sldId id="1321" r:id="rId8"/>
    <p:sldId id="1178" r:id="rId9"/>
    <p:sldId id="1258" r:id="rId10"/>
    <p:sldId id="1259" r:id="rId11"/>
    <p:sldId id="1261" r:id="rId12"/>
    <p:sldId id="1260" r:id="rId13"/>
    <p:sldId id="1262" r:id="rId14"/>
    <p:sldId id="1294" r:id="rId15"/>
    <p:sldId id="1295" r:id="rId16"/>
    <p:sldId id="1296" r:id="rId17"/>
    <p:sldId id="1297" r:id="rId18"/>
    <p:sldId id="1298" r:id="rId19"/>
    <p:sldId id="1299" r:id="rId20"/>
    <p:sldId id="1300" r:id="rId21"/>
    <p:sldId id="1301" r:id="rId22"/>
    <p:sldId id="1304" r:id="rId23"/>
    <p:sldId id="1305" r:id="rId24"/>
    <p:sldId id="1302" r:id="rId25"/>
    <p:sldId id="1303" r:id="rId26"/>
    <p:sldId id="1308" r:id="rId27"/>
    <p:sldId id="1309" r:id="rId28"/>
    <p:sldId id="1265" r:id="rId29"/>
    <p:sldId id="1266" r:id="rId30"/>
    <p:sldId id="1267" r:id="rId31"/>
    <p:sldId id="1268" r:id="rId32"/>
    <p:sldId id="1306" r:id="rId33"/>
    <p:sldId id="1307" r:id="rId34"/>
    <p:sldId id="1318" r:id="rId35"/>
    <p:sldId id="1319" r:id="rId36"/>
    <p:sldId id="1312" r:id="rId37"/>
    <p:sldId id="1313" r:id="rId38"/>
    <p:sldId id="1324" r:id="rId39"/>
    <p:sldId id="1325" r:id="rId40"/>
    <p:sldId id="1314" r:id="rId41"/>
    <p:sldId id="1315" r:id="rId42"/>
    <p:sldId id="1270" r:id="rId43"/>
    <p:sldId id="1271" r:id="rId44"/>
    <p:sldId id="1310" r:id="rId45"/>
    <p:sldId id="1311" r:id="rId46"/>
    <p:sldId id="1246" r:id="rId47"/>
    <p:sldId id="1274" r:id="rId48"/>
    <p:sldId id="1248" r:id="rId49"/>
    <p:sldId id="1275" r:id="rId50"/>
    <p:sldId id="1179" r:id="rId51"/>
    <p:sldId id="1276" r:id="rId52"/>
    <p:sldId id="1210" r:id="rId53"/>
    <p:sldId id="1277" r:id="rId54"/>
    <p:sldId id="1187" r:id="rId55"/>
    <p:sldId id="1278" r:id="rId56"/>
    <p:sldId id="1279" r:id="rId57"/>
    <p:sldId id="1280"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66CCFF"/>
    <a:srgbClr val="CCFFFF"/>
    <a:srgbClr val="FFFF66"/>
    <a:srgbClr val="FFFF99"/>
    <a:srgbClr val="333399"/>
    <a:srgbClr val="FF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0" autoAdjust="0"/>
    <p:restoredTop sz="94660"/>
  </p:normalViewPr>
  <p:slideViewPr>
    <p:cSldViewPr>
      <p:cViewPr>
        <p:scale>
          <a:sx n="74" d="100"/>
          <a:sy n="74" d="100"/>
        </p:scale>
        <p:origin x="-130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C627AEE-B227-4363-B983-9E24B613C3CC}" type="slidenum">
              <a:rPr lang="en-US"/>
              <a:pPr/>
              <a:t>‹#›</a:t>
            </a:fld>
            <a:endParaRPr lang="en-US"/>
          </a:p>
        </p:txBody>
      </p:sp>
    </p:spTree>
    <p:extLst>
      <p:ext uri="{BB962C8B-B14F-4D97-AF65-F5344CB8AC3E}">
        <p14:creationId xmlns:p14="http://schemas.microsoft.com/office/powerpoint/2010/main" val="16690079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1524000"/>
            <a:ext cx="7623175" cy="1752600"/>
          </a:xfrm>
        </p:spPr>
        <p:txBody>
          <a:bodyPr/>
          <a:lstStyle>
            <a:lvl1pPr>
              <a:defRPr sz="4800"/>
            </a:lvl1pPr>
          </a:lstStyle>
          <a:p>
            <a:r>
              <a:rPr lang="en-US"/>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a:lvl1pPr>
          </a:lstStyle>
          <a:p>
            <a:r>
              <a:rPr lang="en-US"/>
              <a:t>Click to edit Master subtitle style</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p>
        </p:txBody>
      </p:sp>
      <p:sp>
        <p:nvSpPr>
          <p:cNvPr id="6149" name="Rectangle 5"/>
          <p:cNvSpPr>
            <a:spLocks noGrp="1" noChangeArrowheads="1"/>
          </p:cNvSpPr>
          <p:nvPr>
            <p:ph type="ftr" sz="quarter" idx="3"/>
          </p:nvPr>
        </p:nvSpPr>
        <p:spPr bwMode="auto">
          <a:xfrm>
            <a:off x="3124200" y="6243638"/>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1200">
                <a:latin typeface="+mj-lt"/>
              </a:defRPr>
            </a:lvl1pPr>
          </a:lstStyle>
          <a:p>
            <a:fld id="{6990EFAC-A449-42B5-BF2C-E9059E599753}" type="slidenum">
              <a:rPr lang="en-US"/>
              <a:pPr/>
              <a:t>‹#›</a:t>
            </a:fld>
            <a:endParaRPr lang="en-US"/>
          </a:p>
        </p:txBody>
      </p:sp>
      <p:sp>
        <p:nvSpPr>
          <p:cNvPr id="615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00CC99"/>
            </a:solidFill>
            <a:prstDash val="solid"/>
            <a:miter lim="800000"/>
            <a:headEnd/>
            <a:tailEnd/>
          </a:ln>
        </p:spPr>
        <p:txBody>
          <a:bodyPr/>
          <a:lstStyle/>
          <a:p>
            <a:endParaRPr lang="en-US"/>
          </a:p>
        </p:txBody>
      </p:sp>
      <p:sp>
        <p:nvSpPr>
          <p:cNvPr id="6152" name="Line 8"/>
          <p:cNvSpPr>
            <a:spLocks noChangeShapeType="1"/>
          </p:cNvSpPr>
          <p:nvPr/>
        </p:nvSpPr>
        <p:spPr bwMode="auto">
          <a:xfrm>
            <a:off x="1981200" y="3962400"/>
            <a:ext cx="6511925" cy="0"/>
          </a:xfrm>
          <a:prstGeom prst="line">
            <a:avLst/>
          </a:prstGeom>
          <a:noFill/>
          <a:ln w="28575">
            <a:solidFill>
              <a:srgbClr val="00CC99"/>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143000"/>
            <a:ext cx="8229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userDrawn="1"/>
        </p:nvSpPr>
        <p:spPr bwMode="auto">
          <a:xfrm>
            <a:off x="419100" y="76200"/>
            <a:ext cx="8305800" cy="152400"/>
          </a:xfrm>
          <a:prstGeom prst="rect">
            <a:avLst/>
          </a:prstGeom>
          <a:gradFill rotWithShape="1">
            <a:gsLst>
              <a:gs pos="0">
                <a:srgbClr val="00CC99"/>
              </a:gs>
              <a:gs pos="100000">
                <a:srgbClr val="00CC99">
                  <a:gamma/>
                  <a:tint val="40784"/>
                  <a:invGamma/>
                </a:srgbClr>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000">
          <a:solidFill>
            <a:srgbClr val="CC0000"/>
          </a:solidFill>
          <a:latin typeface="+mj-lt"/>
          <a:ea typeface="+mj-ea"/>
          <a:cs typeface="+mj-cs"/>
        </a:defRPr>
      </a:lvl1pPr>
      <a:lvl2pPr algn="l" rtl="0" fontAlgn="base">
        <a:spcBef>
          <a:spcPct val="0"/>
        </a:spcBef>
        <a:spcAft>
          <a:spcPct val="0"/>
        </a:spcAft>
        <a:defRPr sz="4000">
          <a:solidFill>
            <a:srgbClr val="CC0000"/>
          </a:solidFill>
          <a:latin typeface="Garamond" pitchFamily="18" charset="0"/>
        </a:defRPr>
      </a:lvl2pPr>
      <a:lvl3pPr algn="l" rtl="0" fontAlgn="base">
        <a:spcBef>
          <a:spcPct val="0"/>
        </a:spcBef>
        <a:spcAft>
          <a:spcPct val="0"/>
        </a:spcAft>
        <a:defRPr sz="4000">
          <a:solidFill>
            <a:srgbClr val="CC0000"/>
          </a:solidFill>
          <a:latin typeface="Garamond" pitchFamily="18" charset="0"/>
        </a:defRPr>
      </a:lvl3pPr>
      <a:lvl4pPr algn="l" rtl="0" fontAlgn="base">
        <a:spcBef>
          <a:spcPct val="0"/>
        </a:spcBef>
        <a:spcAft>
          <a:spcPct val="0"/>
        </a:spcAft>
        <a:defRPr sz="4000">
          <a:solidFill>
            <a:srgbClr val="CC0000"/>
          </a:solidFill>
          <a:latin typeface="Garamond" pitchFamily="18" charset="0"/>
        </a:defRPr>
      </a:lvl4pPr>
      <a:lvl5pPr algn="l" rtl="0" fontAlgn="base">
        <a:spcBef>
          <a:spcPct val="0"/>
        </a:spcBef>
        <a:spcAft>
          <a:spcPct val="0"/>
        </a:spcAft>
        <a:defRPr sz="4000">
          <a:solidFill>
            <a:srgbClr val="CC0000"/>
          </a:solidFill>
          <a:latin typeface="Garamond" pitchFamily="18" charset="0"/>
        </a:defRPr>
      </a:lvl5pPr>
      <a:lvl6pPr marL="457200" algn="l" rtl="0" fontAlgn="base">
        <a:spcBef>
          <a:spcPct val="0"/>
        </a:spcBef>
        <a:spcAft>
          <a:spcPct val="0"/>
        </a:spcAft>
        <a:defRPr sz="4000">
          <a:solidFill>
            <a:srgbClr val="CC0000"/>
          </a:solidFill>
          <a:latin typeface="Garamond" pitchFamily="18" charset="0"/>
        </a:defRPr>
      </a:lvl6pPr>
      <a:lvl7pPr marL="914400" algn="l" rtl="0" fontAlgn="base">
        <a:spcBef>
          <a:spcPct val="0"/>
        </a:spcBef>
        <a:spcAft>
          <a:spcPct val="0"/>
        </a:spcAft>
        <a:defRPr sz="4000">
          <a:solidFill>
            <a:srgbClr val="CC0000"/>
          </a:solidFill>
          <a:latin typeface="Garamond" pitchFamily="18" charset="0"/>
        </a:defRPr>
      </a:lvl7pPr>
      <a:lvl8pPr marL="1371600" algn="l" rtl="0" fontAlgn="base">
        <a:spcBef>
          <a:spcPct val="0"/>
        </a:spcBef>
        <a:spcAft>
          <a:spcPct val="0"/>
        </a:spcAft>
        <a:defRPr sz="4000">
          <a:solidFill>
            <a:srgbClr val="CC0000"/>
          </a:solidFill>
          <a:latin typeface="Garamond" pitchFamily="18" charset="0"/>
        </a:defRPr>
      </a:lvl8pPr>
      <a:lvl9pPr marL="1828800" algn="l" rtl="0" fontAlgn="base">
        <a:spcBef>
          <a:spcPct val="0"/>
        </a:spcBef>
        <a:spcAft>
          <a:spcPct val="0"/>
        </a:spcAft>
        <a:defRPr sz="4000">
          <a:solidFill>
            <a:srgbClr val="CC0000"/>
          </a:solidFill>
          <a:latin typeface="Garamond" pitchFamily="18" charset="0"/>
        </a:defRPr>
      </a:lvl9pPr>
    </p:titleStyle>
    <p:bodyStyle>
      <a:lvl1pPr marL="342900" indent="-342900" algn="l" rtl="0" fontAlgn="base">
        <a:spcBef>
          <a:spcPct val="20000"/>
        </a:spcBef>
        <a:spcAft>
          <a:spcPct val="0"/>
        </a:spcAft>
        <a:buClr>
          <a:srgbClr val="00CC99"/>
        </a:buClr>
        <a:buSzPct val="65000"/>
        <a:buFont typeface="Wingdings" pitchFamily="2" charset="2"/>
        <a:buChar char="p"/>
        <a:defRPr sz="2000">
          <a:solidFill>
            <a:schemeClr val="tx1"/>
          </a:solidFill>
          <a:latin typeface="+mn-lt"/>
          <a:ea typeface="+mn-ea"/>
          <a:cs typeface="+mn-cs"/>
        </a:defRPr>
      </a:lvl1pPr>
      <a:lvl2pPr marL="669925" indent="-325438" algn="l" rtl="0" fontAlgn="base">
        <a:spcBef>
          <a:spcPct val="20000"/>
        </a:spcBef>
        <a:spcAft>
          <a:spcPct val="0"/>
        </a:spcAft>
        <a:buClr>
          <a:srgbClr val="CC0000"/>
        </a:buClr>
        <a:buSzPct val="60000"/>
        <a:buFont typeface="Wingdings" pitchFamily="2" charset="2"/>
        <a:buChar char="p"/>
        <a:defRPr>
          <a:solidFill>
            <a:schemeClr val="tx1"/>
          </a:solidFill>
          <a:latin typeface="+mn-lt"/>
        </a:defRPr>
      </a:lvl2pPr>
      <a:lvl3pPr marL="1022350" indent="-350838" algn="l" rtl="0" fontAlgn="base">
        <a:spcBef>
          <a:spcPct val="20000"/>
        </a:spcBef>
        <a:spcAft>
          <a:spcPct val="0"/>
        </a:spcAft>
        <a:buClr>
          <a:srgbClr val="00CC99"/>
        </a:buClr>
        <a:buSzPct val="65000"/>
        <a:buFont typeface="Wingdings" pitchFamily="2" charset="2"/>
        <a:buChar char="§"/>
        <a:defRPr>
          <a:solidFill>
            <a:schemeClr val="tx1"/>
          </a:solidFill>
          <a:latin typeface="+mn-lt"/>
        </a:defRPr>
      </a:lvl3pPr>
      <a:lvl4pPr marL="1339850" indent="-315913" algn="l" rtl="0" fontAlgn="base">
        <a:spcBef>
          <a:spcPct val="20000"/>
        </a:spcBef>
        <a:spcAft>
          <a:spcPct val="0"/>
        </a:spcAft>
        <a:buClr>
          <a:srgbClr val="CC0000"/>
        </a:buClr>
        <a:buSzPct val="70000"/>
        <a:buFont typeface="Wingdings" pitchFamily="2" charset="2"/>
        <a:buChar char="§"/>
        <a:defRPr>
          <a:solidFill>
            <a:schemeClr val="tx1"/>
          </a:solidFill>
          <a:latin typeface="+mn-lt"/>
        </a:defRPr>
      </a:lvl4pPr>
      <a:lvl5pPr marL="16811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ctrTitle"/>
          </p:nvPr>
        </p:nvSpPr>
        <p:spPr/>
        <p:txBody>
          <a:bodyPr/>
          <a:lstStyle/>
          <a:p>
            <a:r>
              <a:rPr lang="en-US"/>
              <a:t>Producing Data:  Experiments</a:t>
            </a:r>
          </a:p>
        </p:txBody>
      </p:sp>
      <p:sp>
        <p:nvSpPr>
          <p:cNvPr id="1246211" name="Rectangle 3"/>
          <p:cNvSpPr>
            <a:spLocks noGrp="1" noChangeArrowheads="1"/>
          </p:cNvSpPr>
          <p:nvPr>
            <p:ph type="subTitle" idx="1"/>
          </p:nvPr>
        </p:nvSpPr>
        <p:spPr/>
        <p:txBody>
          <a:bodyPr/>
          <a:lstStyle/>
          <a:p>
            <a:r>
              <a:rPr lang="en-US"/>
              <a:t>BPS chapter 9</a:t>
            </a:r>
          </a:p>
        </p:txBody>
      </p:sp>
      <p:sp>
        <p:nvSpPr>
          <p:cNvPr id="1246212" name="Text Box 4"/>
          <p:cNvSpPr txBox="1">
            <a:spLocks noChangeArrowheads="1"/>
          </p:cNvSpPr>
          <p:nvPr/>
        </p:nvSpPr>
        <p:spPr bwMode="auto">
          <a:xfrm>
            <a:off x="5715000" y="6223000"/>
            <a:ext cx="3181350" cy="304800"/>
          </a:xfrm>
          <a:prstGeom prst="rect">
            <a:avLst/>
          </a:prstGeom>
          <a:noFill/>
          <a:ln w="9525">
            <a:noFill/>
            <a:miter lim="800000"/>
            <a:headEnd/>
            <a:tailEnd/>
          </a:ln>
          <a:effectLst/>
        </p:spPr>
        <p:txBody>
          <a:bodyPr>
            <a:spAutoFit/>
          </a:bodyPr>
          <a:lstStyle/>
          <a:p>
            <a:r>
              <a:rPr lang="en-US" sz="1400" i="1" dirty="0">
                <a:solidFill>
                  <a:schemeClr val="bg2"/>
                </a:solidFill>
              </a:rPr>
              <a:t>© </a:t>
            </a:r>
            <a:r>
              <a:rPr lang="en-US" sz="1400" i="1" dirty="0" smtClean="0">
                <a:solidFill>
                  <a:schemeClr val="bg2"/>
                </a:solidFill>
              </a:rPr>
              <a:t>2013 </a:t>
            </a:r>
            <a:r>
              <a:rPr lang="en-US" sz="1400" i="1" dirty="0">
                <a:solidFill>
                  <a:schemeClr val="bg2"/>
                </a:solidFill>
              </a:rPr>
              <a:t>W.H. Freeman and Company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lstStyle/>
          <a:p>
            <a:r>
              <a:rPr lang="en-US" dirty="0" smtClean="0"/>
              <a:t>Subjects, Factors, Treatments</a:t>
            </a:r>
            <a:endParaRPr lang="en-US" dirty="0"/>
          </a:p>
        </p:txBody>
      </p:sp>
      <p:sp>
        <p:nvSpPr>
          <p:cNvPr id="138240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What </a:t>
            </a:r>
            <a:r>
              <a:rPr lang="en-US" dirty="0"/>
              <a:t>is the response variable?</a:t>
            </a:r>
          </a:p>
          <a:p>
            <a:pPr marL="381000" indent="-381000">
              <a:buFont typeface="Wingdings" pitchFamily="2" charset="2"/>
              <a:buNone/>
            </a:pPr>
            <a:endParaRPr lang="en-US" dirty="0"/>
          </a:p>
          <a:p>
            <a:pPr marL="381000" indent="-381000">
              <a:buFont typeface="Wingdings" pitchFamily="2" charset="2"/>
              <a:buAutoNum type="alphaLcParenR"/>
            </a:pPr>
            <a:r>
              <a:rPr lang="en-US" dirty="0"/>
              <a:t>The amount of scent.</a:t>
            </a:r>
          </a:p>
          <a:p>
            <a:pPr marL="381000" indent="-381000">
              <a:buFont typeface="Wingdings" pitchFamily="2" charset="2"/>
              <a:buAutoNum type="alphaLcParenR"/>
            </a:pPr>
            <a:r>
              <a:rPr lang="en-US" dirty="0"/>
              <a:t>Presence or absence of the floral scent.</a:t>
            </a:r>
          </a:p>
          <a:p>
            <a:pPr marL="381000" indent="-381000">
              <a:buFont typeface="Wingdings" pitchFamily="2" charset="2"/>
              <a:buAutoNum type="alphaLcParenR"/>
            </a:pPr>
            <a:r>
              <a:rPr lang="en-US" dirty="0"/>
              <a:t>Time to complete the </a:t>
            </a:r>
            <a:r>
              <a:rPr lang="en-US" dirty="0" smtClean="0"/>
              <a:t>mazes</a:t>
            </a:r>
            <a:r>
              <a:rPr lang="en-US" dirty="0"/>
              <a:t>.</a:t>
            </a:r>
          </a:p>
          <a:p>
            <a:pPr marL="381000" indent="-381000">
              <a:buFont typeface="Wingdings" pitchFamily="2" charset="2"/>
              <a:buAutoNum type="alphaLcParenR"/>
            </a:pPr>
            <a:r>
              <a:rPr lang="en-US" dirty="0"/>
              <a:t>Whether the subject was able to complete the mazes quicker while wearing the floral-scented mask.</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lstStyle/>
          <a:p>
            <a:r>
              <a:rPr lang="en-US" dirty="0" smtClean="0"/>
              <a:t>Subjects, Factors, Treatments </a:t>
            </a:r>
            <a:r>
              <a:rPr lang="en-US" dirty="0" smtClean="0">
                <a:solidFill>
                  <a:srgbClr val="333399"/>
                </a:solidFill>
              </a:rPr>
              <a:t>(answer</a:t>
            </a:r>
            <a:r>
              <a:rPr lang="en-US" dirty="0">
                <a:solidFill>
                  <a:srgbClr val="333399"/>
                </a:solidFill>
              </a:rPr>
              <a:t>)</a:t>
            </a:r>
          </a:p>
        </p:txBody>
      </p:sp>
      <p:sp>
        <p:nvSpPr>
          <p:cNvPr id="1384451"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What </a:t>
            </a:r>
            <a:r>
              <a:rPr lang="en-US" dirty="0"/>
              <a:t>is the response variable?</a:t>
            </a:r>
          </a:p>
          <a:p>
            <a:pPr marL="381000" indent="-381000">
              <a:buFont typeface="Wingdings" pitchFamily="2" charset="2"/>
              <a:buNone/>
            </a:pPr>
            <a:endParaRPr lang="en-US" dirty="0"/>
          </a:p>
          <a:p>
            <a:pPr marL="381000" indent="-381000">
              <a:buFont typeface="Wingdings" pitchFamily="2" charset="2"/>
              <a:buAutoNum type="alphaLcParenR"/>
            </a:pPr>
            <a:r>
              <a:rPr lang="en-US" dirty="0"/>
              <a:t>The amount of scent.</a:t>
            </a:r>
          </a:p>
          <a:p>
            <a:pPr marL="381000" indent="-381000">
              <a:buFont typeface="Wingdings" pitchFamily="2" charset="2"/>
              <a:buAutoNum type="alphaLcParenR"/>
            </a:pPr>
            <a:r>
              <a:rPr lang="en-US" dirty="0"/>
              <a:t>Presence or absence of the floral scent.</a:t>
            </a:r>
          </a:p>
          <a:p>
            <a:pPr marL="381000" indent="-381000">
              <a:buFont typeface="Wingdings" pitchFamily="2" charset="2"/>
              <a:buAutoNum type="alphaLcParenR"/>
            </a:pPr>
            <a:r>
              <a:rPr lang="en-US" b="1" dirty="0">
                <a:solidFill>
                  <a:srgbClr val="333399"/>
                </a:solidFill>
              </a:rPr>
              <a:t>Time to complete </a:t>
            </a:r>
            <a:r>
              <a:rPr lang="en-US" b="1" dirty="0" smtClean="0">
                <a:solidFill>
                  <a:srgbClr val="333399"/>
                </a:solidFill>
              </a:rPr>
              <a:t>the </a:t>
            </a:r>
            <a:r>
              <a:rPr lang="en-US" b="1" dirty="0">
                <a:solidFill>
                  <a:srgbClr val="333399"/>
                </a:solidFill>
              </a:rPr>
              <a:t>mazes.</a:t>
            </a:r>
          </a:p>
          <a:p>
            <a:pPr marL="381000" indent="-381000">
              <a:buFont typeface="Wingdings" pitchFamily="2" charset="2"/>
              <a:buAutoNum type="alphaLcParenR"/>
            </a:pPr>
            <a:r>
              <a:rPr lang="en-US" dirty="0"/>
              <a:t>Whether the subject was able to complete the mazes quicker while wearing the floral-scented mask.</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p:txBody>
          <a:bodyPr/>
          <a:lstStyle/>
          <a:p>
            <a:r>
              <a:rPr lang="en-US" dirty="0" smtClean="0"/>
              <a:t>Subjects, Factors, Treatments</a:t>
            </a:r>
            <a:endParaRPr lang="en-US" dirty="0"/>
          </a:p>
        </p:txBody>
      </p:sp>
      <p:sp>
        <p:nvSpPr>
          <p:cNvPr id="1383427"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What </a:t>
            </a:r>
            <a:r>
              <a:rPr lang="en-US" dirty="0"/>
              <a:t>are the individuals?</a:t>
            </a:r>
          </a:p>
          <a:p>
            <a:pPr marL="381000" indent="-381000">
              <a:buFont typeface="Wingdings" pitchFamily="2" charset="2"/>
              <a:buNone/>
            </a:pPr>
            <a:endParaRPr lang="en-US" dirty="0"/>
          </a:p>
          <a:p>
            <a:pPr marL="381000" indent="-381000">
              <a:buFont typeface="Wingdings" pitchFamily="2" charset="2"/>
              <a:buAutoNum type="alphaLcParenR"/>
            </a:pPr>
            <a:r>
              <a:rPr lang="en-US" dirty="0"/>
              <a:t>The masks (floral-scented or unscented).</a:t>
            </a:r>
          </a:p>
          <a:p>
            <a:pPr marL="381000" indent="-381000">
              <a:buFont typeface="Wingdings" pitchFamily="2" charset="2"/>
              <a:buAutoNum type="alphaLcParenR"/>
            </a:pPr>
            <a:r>
              <a:rPr lang="en-US" dirty="0"/>
              <a:t>The 22 subjects.</a:t>
            </a:r>
          </a:p>
          <a:p>
            <a:pPr marL="381000" indent="-381000">
              <a:buFont typeface="Wingdings" pitchFamily="2" charset="2"/>
              <a:buAutoNum type="alphaLcParenR"/>
            </a:pPr>
            <a:r>
              <a:rPr lang="en-US" dirty="0"/>
              <a:t>The mazes.</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lstStyle/>
          <a:p>
            <a:r>
              <a:rPr lang="en-US" dirty="0" smtClean="0"/>
              <a:t>Subjects, Factors, Treatments </a:t>
            </a:r>
            <a:r>
              <a:rPr lang="en-US" dirty="0">
                <a:solidFill>
                  <a:srgbClr val="333399"/>
                </a:solidFill>
              </a:rPr>
              <a:t>(answer)</a:t>
            </a:r>
          </a:p>
        </p:txBody>
      </p:sp>
      <p:sp>
        <p:nvSpPr>
          <p:cNvPr id="1385475"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What </a:t>
            </a:r>
            <a:r>
              <a:rPr lang="en-US" dirty="0"/>
              <a:t>are the individuals?</a:t>
            </a:r>
          </a:p>
          <a:p>
            <a:pPr marL="381000" indent="-381000">
              <a:buFont typeface="Wingdings" pitchFamily="2" charset="2"/>
              <a:buNone/>
            </a:pPr>
            <a:endParaRPr lang="en-US" dirty="0"/>
          </a:p>
          <a:p>
            <a:pPr marL="381000" indent="-381000">
              <a:buFont typeface="Wingdings" pitchFamily="2" charset="2"/>
              <a:buAutoNum type="alphaLcParenR"/>
            </a:pPr>
            <a:r>
              <a:rPr lang="en-US" dirty="0"/>
              <a:t>The masks (floral-scented or unscented).</a:t>
            </a:r>
          </a:p>
          <a:p>
            <a:pPr marL="381000" indent="-381000">
              <a:buFont typeface="Wingdings" pitchFamily="2" charset="2"/>
              <a:buAutoNum type="alphaLcParenR"/>
            </a:pPr>
            <a:r>
              <a:rPr lang="en-US" b="1" dirty="0">
                <a:solidFill>
                  <a:srgbClr val="333399"/>
                </a:solidFill>
              </a:rPr>
              <a:t>The 22 subjects.</a:t>
            </a:r>
          </a:p>
          <a:p>
            <a:pPr marL="381000" indent="-381000">
              <a:buFont typeface="Wingdings" pitchFamily="2" charset="2"/>
              <a:buAutoNum type="alphaLcParenR"/>
            </a:pPr>
            <a:r>
              <a:rPr lang="en-US" dirty="0"/>
              <a:t>The mazes.</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381000" indent="-381000">
              <a:buNone/>
            </a:pPr>
            <a:r>
              <a:rPr lang="en-US" b="0" dirty="0" smtClean="0"/>
              <a:t>Who are the </a:t>
            </a:r>
            <a:r>
              <a:rPr lang="en-US" b="0" i="1" dirty="0" smtClean="0"/>
              <a:t>subjects</a:t>
            </a:r>
            <a:r>
              <a:rPr lang="en-US" b="0" dirty="0" smtClean="0"/>
              <a:t> in the Salk vaccine experiment?</a:t>
            </a:r>
          </a:p>
          <a:p>
            <a:pPr marL="381000" indent="-381000">
              <a:buNone/>
            </a:pPr>
            <a:endParaRPr lang="en-US" dirty="0"/>
          </a:p>
          <a:p>
            <a:pPr marL="457200" indent="-457200">
              <a:buFont typeface="+mj-lt"/>
              <a:buAutoNum type="alphaLcParenR"/>
              <a:tabLst>
                <a:tab pos="60325" algn="l"/>
              </a:tabLst>
            </a:pPr>
            <a:r>
              <a:rPr lang="en-US" dirty="0" smtClean="0"/>
              <a:t>400,000 children who participated in the study</a:t>
            </a:r>
          </a:p>
          <a:p>
            <a:pPr marL="457200" indent="-457200">
              <a:buFont typeface="+mj-lt"/>
              <a:buAutoNum type="alphaLcParenR"/>
              <a:tabLst>
                <a:tab pos="60325" algn="l"/>
              </a:tabLst>
            </a:pPr>
            <a:r>
              <a:rPr lang="en-US" dirty="0" smtClean="0"/>
              <a:t>200,000 children who received the vaccine</a:t>
            </a:r>
          </a:p>
          <a:p>
            <a:pPr marL="457200" indent="-457200">
              <a:buFont typeface="+mj-lt"/>
              <a:buAutoNum type="alphaLcParenR"/>
              <a:tabLst>
                <a:tab pos="60325" algn="l"/>
              </a:tabLst>
            </a:pPr>
            <a:r>
              <a:rPr lang="en-US" dirty="0" smtClean="0"/>
              <a:t>American children in grades 1-3</a:t>
            </a:r>
          </a:p>
          <a:p>
            <a:pPr marL="457200" indent="-457200">
              <a:buFont typeface="+mj-lt"/>
              <a:buAutoNum type="alphaLcParenR"/>
              <a:tabLst>
                <a:tab pos="60325" algn="l"/>
              </a:tabLst>
            </a:pPr>
            <a:r>
              <a:rPr lang="en-US" dirty="0" smtClean="0"/>
              <a:t>all American children</a:t>
            </a:r>
            <a:endParaRPr lang="en-US" dirty="0"/>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 </a:t>
            </a:r>
            <a:r>
              <a:rPr lang="en-US" dirty="0">
                <a:solidFill>
                  <a:srgbClr val="333399"/>
                </a:solidFill>
              </a:rPr>
              <a:t>(answer)</a:t>
            </a: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381000" indent="-381000">
              <a:buNone/>
            </a:pPr>
            <a:r>
              <a:rPr lang="en-US" b="0" dirty="0" smtClean="0"/>
              <a:t>Who are the </a:t>
            </a:r>
            <a:r>
              <a:rPr lang="en-US" b="0" i="1" dirty="0" smtClean="0"/>
              <a:t>subjects</a:t>
            </a:r>
            <a:r>
              <a:rPr lang="en-US" b="0" dirty="0" smtClean="0"/>
              <a:t> in the Salk vaccine experiment?</a:t>
            </a:r>
          </a:p>
          <a:p>
            <a:pPr marL="381000" indent="-381000">
              <a:buNone/>
            </a:pPr>
            <a:endParaRPr lang="en-US" dirty="0"/>
          </a:p>
          <a:p>
            <a:pPr marL="457200" indent="-457200">
              <a:buFont typeface="+mj-lt"/>
              <a:buAutoNum type="alphaLcParenR"/>
              <a:tabLst>
                <a:tab pos="60325" algn="l"/>
              </a:tabLst>
            </a:pPr>
            <a:r>
              <a:rPr lang="en-US" b="1" dirty="0" smtClean="0">
                <a:solidFill>
                  <a:srgbClr val="002060"/>
                </a:solidFill>
              </a:rPr>
              <a:t>400,000 children who participated in the study</a:t>
            </a:r>
          </a:p>
          <a:p>
            <a:pPr marL="457200" indent="-457200">
              <a:buFont typeface="+mj-lt"/>
              <a:buAutoNum type="alphaLcParenR"/>
              <a:tabLst>
                <a:tab pos="60325" algn="l"/>
              </a:tabLst>
            </a:pPr>
            <a:r>
              <a:rPr lang="en-US" dirty="0" smtClean="0"/>
              <a:t>200,000 children who received the vaccine</a:t>
            </a:r>
          </a:p>
          <a:p>
            <a:pPr marL="457200" indent="-457200">
              <a:buFont typeface="+mj-lt"/>
              <a:buAutoNum type="alphaLcParenR"/>
              <a:tabLst>
                <a:tab pos="60325" algn="l"/>
              </a:tabLst>
            </a:pPr>
            <a:r>
              <a:rPr lang="en-US" dirty="0" smtClean="0"/>
              <a:t>American children in grades 1-3</a:t>
            </a:r>
          </a:p>
          <a:p>
            <a:pPr marL="457200" indent="-457200">
              <a:buFont typeface="+mj-lt"/>
              <a:buAutoNum type="alphaLcParenR"/>
              <a:tabLst>
                <a:tab pos="60325" algn="l"/>
              </a:tabLst>
            </a:pPr>
            <a:r>
              <a:rPr lang="en-US" dirty="0" smtClean="0"/>
              <a:t>all American children</a:t>
            </a:r>
            <a:endParaRPr lang="en-US" dirty="0"/>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0" indent="0">
              <a:buFontTx/>
              <a:buNone/>
            </a:pPr>
            <a:r>
              <a:rPr lang="en-US" dirty="0" smtClean="0"/>
              <a:t>What is the </a:t>
            </a:r>
            <a:r>
              <a:rPr lang="en-US" i="1" dirty="0" smtClean="0"/>
              <a:t>factor</a:t>
            </a:r>
            <a:r>
              <a:rPr lang="en-US" dirty="0" smtClean="0"/>
              <a:t> in the Salk vaccine experiment?</a:t>
            </a:r>
          </a:p>
          <a:p>
            <a:pPr marL="381000" indent="-381000">
              <a:buNone/>
            </a:pPr>
            <a:endParaRPr lang="en-US" dirty="0"/>
          </a:p>
          <a:p>
            <a:pPr marL="457200" indent="-457200">
              <a:buFont typeface="+mj-lt"/>
              <a:buAutoNum type="alphaLcParenR"/>
            </a:pPr>
            <a:r>
              <a:rPr lang="en-US" dirty="0" smtClean="0"/>
              <a:t>type of injection</a:t>
            </a:r>
          </a:p>
          <a:p>
            <a:pPr marL="457200" indent="-457200">
              <a:buFont typeface="+mj-lt"/>
              <a:buAutoNum type="alphaLcParenR"/>
            </a:pPr>
            <a:r>
              <a:rPr lang="en-US" dirty="0"/>
              <a:t>v</a:t>
            </a:r>
            <a:r>
              <a:rPr lang="en-US" dirty="0" smtClean="0"/>
              <a:t>accine</a:t>
            </a:r>
          </a:p>
          <a:p>
            <a:pPr marL="457200" indent="-457200">
              <a:buFont typeface="+mj-lt"/>
              <a:buAutoNum type="alphaLcParenR"/>
            </a:pPr>
            <a:r>
              <a:rPr lang="en-US" dirty="0"/>
              <a:t>p</a:t>
            </a:r>
            <a:r>
              <a:rPr lang="en-US" dirty="0" smtClean="0"/>
              <a:t>lacebo</a:t>
            </a:r>
          </a:p>
          <a:p>
            <a:pPr marL="457200" indent="-457200">
              <a:buFont typeface="+mj-lt"/>
              <a:buAutoNum type="alphaLcParenR"/>
            </a:pPr>
            <a:r>
              <a:rPr lang="en-US" dirty="0" smtClean="0"/>
              <a:t>polio status</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 </a:t>
            </a:r>
            <a:r>
              <a:rPr lang="en-US" dirty="0">
                <a:solidFill>
                  <a:srgbClr val="333399"/>
                </a:solidFill>
              </a:rPr>
              <a:t>(answer)</a:t>
            </a: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0" indent="0">
              <a:buFontTx/>
              <a:buNone/>
            </a:pPr>
            <a:r>
              <a:rPr lang="en-US" dirty="0" smtClean="0"/>
              <a:t>What is the </a:t>
            </a:r>
            <a:r>
              <a:rPr lang="en-US" i="1" dirty="0" smtClean="0"/>
              <a:t>factor</a:t>
            </a:r>
            <a:r>
              <a:rPr lang="en-US" dirty="0" smtClean="0"/>
              <a:t> in the Salk vaccine experiment?</a:t>
            </a:r>
          </a:p>
          <a:p>
            <a:pPr marL="381000" indent="-381000">
              <a:buNone/>
            </a:pPr>
            <a:endParaRPr lang="en-US" dirty="0"/>
          </a:p>
          <a:p>
            <a:pPr marL="457200" indent="-457200">
              <a:buFont typeface="+mj-lt"/>
              <a:buAutoNum type="alphaLcParenR"/>
            </a:pPr>
            <a:r>
              <a:rPr lang="en-US" b="1" dirty="0" smtClean="0">
                <a:solidFill>
                  <a:srgbClr val="002060"/>
                </a:solidFill>
              </a:rPr>
              <a:t>type of injection</a:t>
            </a:r>
          </a:p>
          <a:p>
            <a:pPr marL="457200" indent="-457200">
              <a:buFont typeface="+mj-lt"/>
              <a:buAutoNum type="alphaLcParenR"/>
            </a:pPr>
            <a:r>
              <a:rPr lang="en-US" dirty="0"/>
              <a:t>v</a:t>
            </a:r>
            <a:r>
              <a:rPr lang="en-US" dirty="0" smtClean="0"/>
              <a:t>accine</a:t>
            </a:r>
          </a:p>
          <a:p>
            <a:pPr marL="457200" indent="-457200">
              <a:buFont typeface="+mj-lt"/>
              <a:buAutoNum type="alphaLcParenR"/>
            </a:pPr>
            <a:r>
              <a:rPr lang="en-US" dirty="0"/>
              <a:t>p</a:t>
            </a:r>
            <a:r>
              <a:rPr lang="en-US" dirty="0" smtClean="0"/>
              <a:t>lacebo</a:t>
            </a:r>
          </a:p>
          <a:p>
            <a:pPr marL="457200" indent="-457200">
              <a:buFont typeface="+mj-lt"/>
              <a:buAutoNum type="alphaLcParenR"/>
            </a:pPr>
            <a:r>
              <a:rPr lang="en-US" dirty="0" smtClean="0"/>
              <a:t>polio status</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0" indent="0">
              <a:buFontTx/>
              <a:buNone/>
            </a:pPr>
            <a:r>
              <a:rPr lang="en-US" dirty="0" smtClean="0"/>
              <a:t>What are the </a:t>
            </a:r>
            <a:r>
              <a:rPr lang="en-US" i="1" dirty="0" smtClean="0"/>
              <a:t>treatments</a:t>
            </a:r>
            <a:r>
              <a:rPr lang="en-US" dirty="0" smtClean="0"/>
              <a:t> in the Salk vaccine experiment?</a:t>
            </a:r>
          </a:p>
          <a:p>
            <a:pPr marL="0" indent="0">
              <a:buFontTx/>
              <a:buNone/>
            </a:pPr>
            <a:endParaRPr lang="en-US" dirty="0"/>
          </a:p>
          <a:p>
            <a:pPr marL="457200" indent="-457200">
              <a:buFont typeface="+mj-lt"/>
              <a:buAutoNum type="alphaLcParenR"/>
            </a:pPr>
            <a:r>
              <a:rPr lang="en-US" dirty="0" smtClean="0"/>
              <a:t>syringe, school nurse</a:t>
            </a:r>
          </a:p>
          <a:p>
            <a:pPr marL="457200" indent="-457200">
              <a:buFont typeface="+mj-lt"/>
              <a:buAutoNum type="alphaLcParenR"/>
            </a:pPr>
            <a:r>
              <a:rPr lang="en-US" dirty="0" smtClean="0"/>
              <a:t>polio, vaccine</a:t>
            </a:r>
          </a:p>
          <a:p>
            <a:pPr marL="457200" indent="-457200">
              <a:buFont typeface="+mj-lt"/>
              <a:buAutoNum type="alphaLcParenR"/>
            </a:pPr>
            <a:r>
              <a:rPr lang="en-US" dirty="0" smtClean="0"/>
              <a:t>polio status</a:t>
            </a:r>
          </a:p>
          <a:p>
            <a:pPr marL="457200" indent="-457200">
              <a:buFont typeface="+mj-lt"/>
              <a:buAutoNum type="alphaLcParenR"/>
            </a:pPr>
            <a:r>
              <a:rPr lang="en-US" dirty="0" smtClean="0"/>
              <a:t>vaccine, placebo</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 </a:t>
            </a:r>
            <a:r>
              <a:rPr lang="en-US" dirty="0">
                <a:solidFill>
                  <a:srgbClr val="333399"/>
                </a:solidFill>
              </a:rPr>
              <a:t>(answer)</a:t>
            </a: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0" indent="0">
              <a:buFontTx/>
              <a:buNone/>
            </a:pPr>
            <a:r>
              <a:rPr lang="en-US" dirty="0" smtClean="0"/>
              <a:t>What are the </a:t>
            </a:r>
            <a:r>
              <a:rPr lang="en-US" i="1" dirty="0" smtClean="0"/>
              <a:t>treatments</a:t>
            </a:r>
            <a:r>
              <a:rPr lang="en-US" dirty="0" smtClean="0"/>
              <a:t> in the Salk vaccine experiment?</a:t>
            </a:r>
          </a:p>
          <a:p>
            <a:pPr marL="0" indent="0">
              <a:buFontTx/>
              <a:buNone/>
            </a:pPr>
            <a:endParaRPr lang="en-US" dirty="0"/>
          </a:p>
          <a:p>
            <a:pPr marL="457200" indent="-457200">
              <a:buFont typeface="+mj-lt"/>
              <a:buAutoNum type="alphaLcParenR"/>
            </a:pPr>
            <a:r>
              <a:rPr lang="en-US" dirty="0" smtClean="0"/>
              <a:t>syringe, school nurse</a:t>
            </a:r>
          </a:p>
          <a:p>
            <a:pPr marL="457200" indent="-457200">
              <a:buFont typeface="+mj-lt"/>
              <a:buAutoNum type="alphaLcParenR"/>
            </a:pPr>
            <a:r>
              <a:rPr lang="en-US" dirty="0" smtClean="0"/>
              <a:t>polio, vaccine</a:t>
            </a:r>
          </a:p>
          <a:p>
            <a:pPr marL="457200" indent="-457200">
              <a:buFont typeface="+mj-lt"/>
              <a:buAutoNum type="alphaLcParenR"/>
            </a:pPr>
            <a:r>
              <a:rPr lang="en-US" dirty="0" smtClean="0"/>
              <a:t>polio status</a:t>
            </a:r>
          </a:p>
          <a:p>
            <a:pPr marL="457200" indent="-457200">
              <a:buFont typeface="+mj-lt"/>
              <a:buAutoNum type="alphaLcParenR"/>
            </a:pPr>
            <a:r>
              <a:rPr lang="en-US" b="1" dirty="0" smtClean="0">
                <a:solidFill>
                  <a:srgbClr val="002060"/>
                </a:solidFill>
              </a:rPr>
              <a:t>vaccine, placebo</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en-US" dirty="0" smtClean="0"/>
              <a:t>Observation vs. Experiment</a:t>
            </a:r>
            <a:endParaRPr lang="en-US" dirty="0"/>
          </a:p>
        </p:txBody>
      </p:sp>
      <p:sp>
        <p:nvSpPr>
          <p:cNvPr id="137933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An advantage of experiments over observational studies is </a:t>
            </a:r>
          </a:p>
          <a:p>
            <a:pPr marL="381000" indent="-381000">
              <a:buFont typeface="Wingdings" pitchFamily="2" charset="2"/>
              <a:buNone/>
            </a:pPr>
            <a:endParaRPr lang="en-US"/>
          </a:p>
          <a:p>
            <a:pPr marL="381000" indent="-381000">
              <a:buFont typeface="Wingdings" pitchFamily="2" charset="2"/>
              <a:buAutoNum type="alphaLcParenR"/>
            </a:pPr>
            <a:r>
              <a:rPr lang="en-US"/>
              <a:t>An experiment can provide evidence of cause and effect.</a:t>
            </a:r>
          </a:p>
          <a:p>
            <a:pPr marL="381000" indent="-381000">
              <a:buFont typeface="Wingdings" pitchFamily="2" charset="2"/>
              <a:buAutoNum type="alphaLcParenR"/>
            </a:pPr>
            <a:r>
              <a:rPr lang="en-US"/>
              <a:t>An experiment can compare two or more groups.</a:t>
            </a:r>
          </a:p>
          <a:p>
            <a:pPr marL="381000" indent="-381000">
              <a:buFont typeface="Wingdings" pitchFamily="2" charset="2"/>
              <a:buAutoNum type="alphaLcParenR"/>
            </a:pPr>
            <a:r>
              <a:rPr lang="en-US"/>
              <a:t>An experiment can include explanatory and response variables.</a:t>
            </a:r>
          </a:p>
          <a:p>
            <a:pPr marL="381000" indent="-381000">
              <a:buFont typeface="Wingdings" pitchFamily="2" charset="2"/>
              <a:buNone/>
            </a:pPr>
            <a:r>
              <a:rPr 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0" indent="0">
              <a:buNone/>
            </a:pPr>
            <a:r>
              <a:rPr lang="en-US" b="0" dirty="0" smtClean="0"/>
              <a:t>What is the </a:t>
            </a:r>
            <a:r>
              <a:rPr lang="en-US" b="0" i="1" dirty="0" smtClean="0"/>
              <a:t>response variable</a:t>
            </a:r>
            <a:r>
              <a:rPr lang="en-US" b="0" dirty="0" smtClean="0"/>
              <a:t> in the Salk vaccine experiment?</a:t>
            </a:r>
            <a:endParaRPr lang="en-US" dirty="0" smtClean="0"/>
          </a:p>
          <a:p>
            <a:pPr marL="0" indent="0">
              <a:buFontTx/>
              <a:buNone/>
            </a:pPr>
            <a:endParaRPr lang="en-US" dirty="0"/>
          </a:p>
          <a:p>
            <a:pPr marL="457200" indent="-457200">
              <a:buFont typeface="+mj-lt"/>
              <a:buAutoNum type="alphaLcParenR"/>
            </a:pPr>
            <a:r>
              <a:rPr lang="en-US" dirty="0" smtClean="0"/>
              <a:t>type of inoculation</a:t>
            </a:r>
          </a:p>
          <a:p>
            <a:pPr marL="457200" indent="-457200">
              <a:buFont typeface="+mj-lt"/>
              <a:buAutoNum type="alphaLcParenR"/>
            </a:pPr>
            <a:r>
              <a:rPr lang="en-US" dirty="0" smtClean="0"/>
              <a:t>polio, vaccine</a:t>
            </a:r>
          </a:p>
          <a:p>
            <a:pPr marL="457200" indent="-457200">
              <a:buFont typeface="+mj-lt"/>
              <a:buAutoNum type="alphaLcParenR"/>
            </a:pPr>
            <a:r>
              <a:rPr lang="en-US" dirty="0" smtClean="0"/>
              <a:t>polio status</a:t>
            </a:r>
          </a:p>
          <a:p>
            <a:pPr marL="457200" indent="-457200">
              <a:buFont typeface="+mj-lt"/>
              <a:buAutoNum type="alphaLcParenR"/>
            </a:pPr>
            <a:r>
              <a:rPr lang="en-US" dirty="0" smtClean="0"/>
              <a:t>vaccine, placebo</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Subjects, Factors, Treatments </a:t>
            </a:r>
            <a:r>
              <a:rPr lang="en-US" dirty="0">
                <a:solidFill>
                  <a:srgbClr val="333399"/>
                </a:solidFill>
              </a:rPr>
              <a:t>(answer)</a:t>
            </a: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0" indent="0">
              <a:buNone/>
            </a:pPr>
            <a:r>
              <a:rPr lang="en-US" b="0" dirty="0" smtClean="0"/>
              <a:t>What is the </a:t>
            </a:r>
            <a:r>
              <a:rPr lang="en-US" b="0" i="1" dirty="0" smtClean="0"/>
              <a:t>response variable</a:t>
            </a:r>
            <a:r>
              <a:rPr lang="en-US" b="0" dirty="0" smtClean="0"/>
              <a:t> in the Salk vaccine experiment?</a:t>
            </a:r>
            <a:endParaRPr lang="en-US" dirty="0" smtClean="0"/>
          </a:p>
          <a:p>
            <a:pPr marL="0" indent="0">
              <a:buFontTx/>
              <a:buNone/>
            </a:pPr>
            <a:endParaRPr lang="en-US" dirty="0"/>
          </a:p>
          <a:p>
            <a:pPr marL="457200" indent="-457200">
              <a:buFont typeface="+mj-lt"/>
              <a:buAutoNum type="alphaLcParenR"/>
            </a:pPr>
            <a:r>
              <a:rPr lang="en-US" dirty="0" smtClean="0"/>
              <a:t>type of inoculation</a:t>
            </a:r>
          </a:p>
          <a:p>
            <a:pPr marL="457200" indent="-457200">
              <a:buFont typeface="+mj-lt"/>
              <a:buAutoNum type="alphaLcParenR"/>
            </a:pPr>
            <a:r>
              <a:rPr lang="en-US" dirty="0" smtClean="0"/>
              <a:t>polio, vaccine</a:t>
            </a:r>
          </a:p>
          <a:p>
            <a:pPr marL="457200" indent="-457200">
              <a:buFont typeface="+mj-lt"/>
              <a:buAutoNum type="alphaLcParenR"/>
            </a:pPr>
            <a:r>
              <a:rPr lang="en-US" b="1" dirty="0" smtClean="0">
                <a:solidFill>
                  <a:srgbClr val="002060"/>
                </a:solidFill>
              </a:rPr>
              <a:t>polio status</a:t>
            </a:r>
          </a:p>
          <a:p>
            <a:pPr marL="457200" indent="-457200">
              <a:buFont typeface="+mj-lt"/>
              <a:buAutoNum type="alphaLcParenR"/>
            </a:pPr>
            <a:r>
              <a:rPr lang="en-US" dirty="0" smtClean="0"/>
              <a:t>vaccine, placebo</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p:txBody>
          <a:bodyPr/>
          <a:lstStyle/>
          <a:p>
            <a:r>
              <a:rPr lang="en-US" dirty="0" smtClean="0"/>
              <a:t>Randomized Experiments</a:t>
            </a:r>
            <a:endParaRPr lang="en-US" dirty="0"/>
          </a:p>
        </p:txBody>
      </p:sp>
      <p:sp>
        <p:nvSpPr>
          <p:cNvPr id="138649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The </a:t>
            </a:r>
            <a:r>
              <a:rPr lang="en-US" dirty="0"/>
              <a:t>researchers </a:t>
            </a:r>
            <a:r>
              <a:rPr lang="en-US" dirty="0" smtClean="0"/>
              <a:t>controlled influences of lurking variables by</a:t>
            </a: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smtClean="0"/>
              <a:t>giving each subject a floral-scented and an unscented mask.</a:t>
            </a:r>
          </a:p>
          <a:p>
            <a:pPr marL="381000" indent="-381000">
              <a:buFont typeface="Wingdings" pitchFamily="2" charset="2"/>
              <a:buAutoNum type="alphaLcParenR"/>
            </a:pPr>
            <a:r>
              <a:rPr lang="en-US" dirty="0" smtClean="0"/>
              <a:t>randomly assigning half of the subjects to wear a floral-scented mask only and the other half to wear the unscented mask only.</a:t>
            </a:r>
          </a:p>
          <a:p>
            <a:pPr marL="381000" indent="-381000">
              <a:buFont typeface="Wingdings" pitchFamily="2" charset="2"/>
              <a:buAutoNum type="alphaLcParenR"/>
            </a:pPr>
            <a:r>
              <a:rPr lang="en-US" dirty="0" smtClean="0"/>
              <a:t>giving each subject two sets of mazes.</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Randomized Experiments </a:t>
            </a:r>
            <a:r>
              <a:rPr lang="en-US" dirty="0" smtClean="0">
                <a:solidFill>
                  <a:srgbClr val="333399"/>
                </a:solidFill>
              </a:rPr>
              <a:t>(answer</a:t>
            </a:r>
            <a:r>
              <a:rPr lang="en-US" dirty="0">
                <a:solidFill>
                  <a:srgbClr val="333399"/>
                </a:solidFill>
              </a:rPr>
              <a:t>)</a:t>
            </a: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None/>
            </a:pPr>
            <a:r>
              <a:rPr lang="en-US" dirty="0" smtClean="0"/>
              <a:t>The researchers controlled influences of lurking variables by</a:t>
            </a:r>
          </a:p>
          <a:p>
            <a:pPr marL="381000" indent="-381000">
              <a:buFont typeface="Wingdings" pitchFamily="2" charset="2"/>
              <a:buNone/>
            </a:pPr>
            <a:endParaRPr lang="en-US" dirty="0"/>
          </a:p>
          <a:p>
            <a:pPr marL="381000" indent="-381000">
              <a:buFont typeface="Wingdings" pitchFamily="2" charset="2"/>
              <a:buAutoNum type="alphaLcParenR"/>
            </a:pPr>
            <a:r>
              <a:rPr lang="en-US" b="1" dirty="0" smtClean="0">
                <a:solidFill>
                  <a:srgbClr val="333399"/>
                </a:solidFill>
              </a:rPr>
              <a:t>giving each subject a floral-scented and an unscented mask.</a:t>
            </a:r>
          </a:p>
          <a:p>
            <a:pPr marL="381000" indent="-381000">
              <a:buFont typeface="Wingdings" pitchFamily="2" charset="2"/>
              <a:buAutoNum type="alphaLcParenR"/>
            </a:pPr>
            <a:r>
              <a:rPr lang="en-US" dirty="0" smtClean="0"/>
              <a:t>randomly assigning half of the subjects to wear a floral-scented mask only and the other half to wear the unscented mask only.</a:t>
            </a:r>
          </a:p>
          <a:p>
            <a:pPr marL="381000" indent="-381000">
              <a:buFont typeface="Wingdings" pitchFamily="2" charset="2"/>
              <a:buAutoNum type="alphaLcParenR"/>
            </a:pPr>
            <a:r>
              <a:rPr lang="en-US" dirty="0" smtClean="0"/>
              <a:t>giving each subject two sets of mazes.</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Logic of Experiments</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eaLnBrk="0" hangingPunct="0">
              <a:buNone/>
            </a:pPr>
            <a:r>
              <a:rPr lang="en-US" b="0" dirty="0" smtClean="0"/>
              <a:t>Which of the following might be a </a:t>
            </a:r>
            <a:r>
              <a:rPr lang="en-US" b="0" i="1" dirty="0" smtClean="0"/>
              <a:t>lurking variable</a:t>
            </a:r>
            <a:r>
              <a:rPr lang="en-US" b="0" dirty="0" smtClean="0"/>
              <a:t> in the Salk vaccine experiment?</a:t>
            </a:r>
          </a:p>
          <a:p>
            <a:pPr marL="0" indent="0">
              <a:buFontTx/>
              <a:buNone/>
            </a:pPr>
            <a:endParaRPr lang="en-US" dirty="0"/>
          </a:p>
          <a:p>
            <a:pPr marL="457200" indent="-457200">
              <a:buFont typeface="+mj-lt"/>
              <a:buAutoNum type="alphaLcParenR"/>
            </a:pPr>
            <a:r>
              <a:rPr lang="en-US" dirty="0" smtClean="0"/>
              <a:t>area of residence</a:t>
            </a:r>
          </a:p>
          <a:p>
            <a:pPr marL="457200" indent="-457200">
              <a:buFont typeface="+mj-lt"/>
              <a:buAutoNum type="alphaLcParenR"/>
            </a:pPr>
            <a:r>
              <a:rPr lang="en-US" dirty="0" smtClean="0"/>
              <a:t>socio-economic status</a:t>
            </a:r>
          </a:p>
          <a:p>
            <a:pPr marL="457200" indent="-457200">
              <a:buFont typeface="+mj-lt"/>
              <a:buAutoNum type="alphaLcParenR"/>
            </a:pPr>
            <a:r>
              <a:rPr lang="en-US" dirty="0" smtClean="0"/>
              <a:t>fear of needles</a:t>
            </a:r>
          </a:p>
          <a:p>
            <a:pPr marL="457200" indent="-457200">
              <a:buFont typeface="+mj-lt"/>
              <a:buAutoNum type="alphaLcParenR"/>
            </a:pPr>
            <a:r>
              <a:rPr lang="en-US" dirty="0" smtClean="0"/>
              <a:t>all of the above</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Logic of Experiments </a:t>
            </a:r>
            <a:r>
              <a:rPr lang="en-US" dirty="0">
                <a:solidFill>
                  <a:srgbClr val="333399"/>
                </a:solidFill>
              </a:rPr>
              <a:t>(answer)</a:t>
            </a: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eaLnBrk="0" hangingPunct="0">
              <a:buNone/>
            </a:pPr>
            <a:r>
              <a:rPr lang="en-US" b="0" dirty="0" smtClean="0"/>
              <a:t>Which of the following might be a </a:t>
            </a:r>
            <a:r>
              <a:rPr lang="en-US" b="0" i="1" dirty="0" smtClean="0"/>
              <a:t>lurking variable</a:t>
            </a:r>
            <a:r>
              <a:rPr lang="en-US" b="0" dirty="0" smtClean="0"/>
              <a:t> in the Salk vaccine experiment?</a:t>
            </a:r>
          </a:p>
          <a:p>
            <a:pPr marL="0" indent="0">
              <a:buFontTx/>
              <a:buNone/>
            </a:pPr>
            <a:endParaRPr lang="en-US" dirty="0"/>
          </a:p>
          <a:p>
            <a:pPr marL="457200" indent="-457200">
              <a:buFont typeface="+mj-lt"/>
              <a:buAutoNum type="alphaLcParenR"/>
            </a:pPr>
            <a:r>
              <a:rPr lang="en-US" dirty="0" smtClean="0"/>
              <a:t>area of residence</a:t>
            </a:r>
          </a:p>
          <a:p>
            <a:pPr marL="457200" indent="-457200">
              <a:buFont typeface="+mj-lt"/>
              <a:buAutoNum type="alphaLcParenR"/>
            </a:pPr>
            <a:r>
              <a:rPr lang="en-US" dirty="0" smtClean="0"/>
              <a:t>socio-economic status</a:t>
            </a:r>
          </a:p>
          <a:p>
            <a:pPr marL="457200" indent="-457200">
              <a:buFont typeface="+mj-lt"/>
              <a:buAutoNum type="alphaLcParenR"/>
            </a:pPr>
            <a:r>
              <a:rPr lang="en-US" dirty="0" smtClean="0"/>
              <a:t>fear of needles</a:t>
            </a:r>
          </a:p>
          <a:p>
            <a:pPr marL="457200" indent="-457200">
              <a:buFont typeface="+mj-lt"/>
              <a:buAutoNum type="alphaLcParenR"/>
            </a:pPr>
            <a:r>
              <a:rPr lang="en-US" b="1" dirty="0" smtClean="0">
                <a:solidFill>
                  <a:srgbClr val="002060"/>
                </a:solidFill>
              </a:rPr>
              <a:t>all of the above</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r>
              <a:rPr lang="en-US" dirty="0" smtClean="0"/>
              <a:t>Logic of Experiments</a:t>
            </a:r>
            <a:endParaRPr lang="en-US" dirty="0"/>
          </a:p>
        </p:txBody>
      </p:sp>
      <p:sp>
        <p:nvSpPr>
          <p:cNvPr id="1395715"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If </a:t>
            </a:r>
            <a:r>
              <a:rPr lang="en-US" dirty="0"/>
              <a:t>age affects whether the presence of a floral scent improves learning ability and was not included among the variables studied in the experiment, then age is  </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an explanatory variable.</a:t>
            </a:r>
          </a:p>
          <a:p>
            <a:pPr marL="381000" indent="-381000">
              <a:buFont typeface="Wingdings" pitchFamily="2" charset="2"/>
              <a:buAutoNum type="alphaLcParenR"/>
            </a:pPr>
            <a:r>
              <a:rPr lang="en-US" dirty="0" smtClean="0"/>
              <a:t>a response variable.</a:t>
            </a:r>
          </a:p>
          <a:p>
            <a:pPr marL="381000" indent="-381000">
              <a:buFont typeface="Wingdings" pitchFamily="2" charset="2"/>
              <a:buAutoNum type="alphaLcParenR"/>
            </a:pPr>
            <a:r>
              <a:rPr lang="en-US" dirty="0" smtClean="0"/>
              <a:t>a lurking variable.</a:t>
            </a:r>
          </a:p>
          <a:p>
            <a:pPr marL="381000" indent="-381000">
              <a:buFont typeface="Wingdings" pitchFamily="2" charset="2"/>
              <a:buAutoNum type="alphaLcParenR"/>
            </a:pPr>
            <a:r>
              <a:rPr lang="en-US" dirty="0" smtClean="0"/>
              <a:t>confounded with floral scent.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ChangeArrowheads="1"/>
          </p:cNvSpPr>
          <p:nvPr>
            <p:ph type="title"/>
          </p:nvPr>
        </p:nvSpPr>
        <p:spPr/>
        <p:txBody>
          <a:bodyPr/>
          <a:lstStyle/>
          <a:p>
            <a:r>
              <a:rPr lang="en-US" dirty="0" smtClean="0"/>
              <a:t>Logic of Experiments </a:t>
            </a:r>
            <a:r>
              <a:rPr lang="en-US" dirty="0">
                <a:solidFill>
                  <a:srgbClr val="333399"/>
                </a:solidFill>
              </a:rPr>
              <a:t>(answer)</a:t>
            </a:r>
          </a:p>
        </p:txBody>
      </p:sp>
      <p:sp>
        <p:nvSpPr>
          <p:cNvPr id="139673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If </a:t>
            </a:r>
            <a:r>
              <a:rPr lang="en-US" dirty="0"/>
              <a:t>age affects whether the presence of a floral scent improves learning ability and was not included among the variables studied in the experiment, then age is  </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an explanatory variable.</a:t>
            </a:r>
          </a:p>
          <a:p>
            <a:pPr marL="381000" indent="-381000">
              <a:buFont typeface="Wingdings" pitchFamily="2" charset="2"/>
              <a:buAutoNum type="alphaLcParenR"/>
            </a:pPr>
            <a:r>
              <a:rPr lang="en-US" dirty="0" smtClean="0"/>
              <a:t>a response variable.</a:t>
            </a:r>
          </a:p>
          <a:p>
            <a:pPr marL="381000" indent="-381000">
              <a:buFont typeface="Wingdings" pitchFamily="2" charset="2"/>
              <a:buAutoNum type="alphaLcParenR"/>
            </a:pPr>
            <a:r>
              <a:rPr lang="en-US" b="1" dirty="0" smtClean="0">
                <a:solidFill>
                  <a:srgbClr val="333399"/>
                </a:solidFill>
              </a:rPr>
              <a:t>a lurking variable.</a:t>
            </a:r>
          </a:p>
          <a:p>
            <a:pPr marL="381000" indent="-381000">
              <a:buFont typeface="Wingdings" pitchFamily="2" charset="2"/>
              <a:buAutoNum type="alphaLcParenR"/>
            </a:pPr>
            <a:r>
              <a:rPr lang="en-US" dirty="0" smtClean="0"/>
              <a:t>confounded with floral scent.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ChangeArrowheads="1"/>
          </p:cNvSpPr>
          <p:nvPr>
            <p:ph type="title"/>
          </p:nvPr>
        </p:nvSpPr>
        <p:spPr/>
        <p:txBody>
          <a:bodyPr/>
          <a:lstStyle/>
          <a:p>
            <a:r>
              <a:rPr lang="en-US" dirty="0" smtClean="0"/>
              <a:t>Logic of Experiments</a:t>
            </a:r>
            <a:endParaRPr lang="en-US" dirty="0"/>
          </a:p>
        </p:txBody>
      </p:sp>
      <p:sp>
        <p:nvSpPr>
          <p:cNvPr id="1388547"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The </a:t>
            </a:r>
            <a:r>
              <a:rPr lang="en-US" dirty="0"/>
              <a:t>researchers incorporated randomization by</a:t>
            </a:r>
          </a:p>
          <a:p>
            <a:pPr marL="381000" indent="-381000">
              <a:buFont typeface="Wingdings" pitchFamily="2" charset="2"/>
              <a:buNone/>
            </a:pPr>
            <a:endParaRPr lang="en-US" dirty="0"/>
          </a:p>
          <a:p>
            <a:pPr marL="381000" indent="-381000">
              <a:buFont typeface="Wingdings" pitchFamily="2" charset="2"/>
              <a:buAutoNum type="alphaLcParenR"/>
            </a:pPr>
            <a:r>
              <a:rPr lang="en-US" dirty="0"/>
              <a:t>Randomly selecting the subjects to participate in the study.</a:t>
            </a:r>
          </a:p>
          <a:p>
            <a:pPr marL="381000" indent="-381000">
              <a:buFont typeface="Wingdings" pitchFamily="2" charset="2"/>
              <a:buAutoNum type="alphaLcParenR"/>
            </a:pPr>
            <a:r>
              <a:rPr lang="en-US" dirty="0"/>
              <a:t>Randomly assigning half of the subjects to wear the floral-scented mask and the other half to wear an unscented mask.</a:t>
            </a:r>
          </a:p>
          <a:p>
            <a:pPr marL="381000" indent="-381000">
              <a:buFont typeface="Wingdings" pitchFamily="2" charset="2"/>
              <a:buAutoNum type="alphaLcParenR"/>
            </a:pPr>
            <a:r>
              <a:rPr lang="en-US" dirty="0"/>
              <a:t>Randomly assigning the order that each subject receives the floral-scented and unscented masks.</a:t>
            </a:r>
          </a:p>
          <a:p>
            <a:pPr marL="381000" indent="-381000">
              <a:buFont typeface="Wingdings" pitchFamily="2" charset="2"/>
              <a:buAutoNum type="alphaLcParen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p:txBody>
          <a:bodyPr/>
          <a:lstStyle/>
          <a:p>
            <a:r>
              <a:rPr lang="en-US" dirty="0" smtClean="0"/>
              <a:t>Logic of Experiments </a:t>
            </a:r>
            <a:r>
              <a:rPr lang="en-US" dirty="0">
                <a:solidFill>
                  <a:srgbClr val="333399"/>
                </a:solidFill>
              </a:rPr>
              <a:t>(answer)</a:t>
            </a:r>
          </a:p>
        </p:txBody>
      </p:sp>
      <p:sp>
        <p:nvSpPr>
          <p:cNvPr id="1389571"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The </a:t>
            </a:r>
            <a:r>
              <a:rPr lang="en-US" dirty="0"/>
              <a:t>researchers incorporated randomization by</a:t>
            </a:r>
          </a:p>
          <a:p>
            <a:pPr marL="381000" indent="-381000">
              <a:buFont typeface="Wingdings" pitchFamily="2" charset="2"/>
              <a:buNone/>
            </a:pPr>
            <a:endParaRPr lang="en-US" dirty="0"/>
          </a:p>
          <a:p>
            <a:pPr marL="381000" indent="-381000">
              <a:buFont typeface="Wingdings" pitchFamily="2" charset="2"/>
              <a:buAutoNum type="alphaLcParenR"/>
            </a:pPr>
            <a:r>
              <a:rPr lang="en-US" dirty="0"/>
              <a:t>Randomly selecting the subjects to participate in the study.</a:t>
            </a:r>
          </a:p>
          <a:p>
            <a:pPr marL="381000" indent="-381000">
              <a:buFont typeface="Wingdings" pitchFamily="2" charset="2"/>
              <a:buAutoNum type="alphaLcParenR"/>
            </a:pPr>
            <a:r>
              <a:rPr lang="en-US" dirty="0"/>
              <a:t>Randomly assigning half of the subjects to wear the floral-scented mask and the other half to wear an unscented mask.</a:t>
            </a:r>
          </a:p>
          <a:p>
            <a:pPr marL="381000" indent="-381000">
              <a:buFont typeface="Wingdings" pitchFamily="2" charset="2"/>
              <a:buAutoNum type="alphaLcParenR"/>
            </a:pPr>
            <a:r>
              <a:rPr lang="en-US" b="1" dirty="0">
                <a:solidFill>
                  <a:srgbClr val="333399"/>
                </a:solidFill>
              </a:rPr>
              <a:t>Randomly assigning the order that each subject receives the floral-scented and unscented masks.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ChangeArrowheads="1"/>
          </p:cNvSpPr>
          <p:nvPr>
            <p:ph type="title"/>
          </p:nvPr>
        </p:nvSpPr>
        <p:spPr/>
        <p:txBody>
          <a:bodyPr/>
          <a:lstStyle/>
          <a:p>
            <a:r>
              <a:rPr lang="en-US" dirty="0" smtClean="0"/>
              <a:t>Observation vs. Experiment </a:t>
            </a:r>
            <a:r>
              <a:rPr lang="en-US" dirty="0">
                <a:solidFill>
                  <a:srgbClr val="333399"/>
                </a:solidFill>
              </a:rPr>
              <a:t>(answer)</a:t>
            </a:r>
          </a:p>
        </p:txBody>
      </p:sp>
      <p:sp>
        <p:nvSpPr>
          <p:cNvPr id="140697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An advantage of experiments over observational studies is </a:t>
            </a:r>
          </a:p>
          <a:p>
            <a:pPr marL="381000" indent="-381000">
              <a:buFont typeface="Wingdings" pitchFamily="2" charset="2"/>
              <a:buNone/>
            </a:pPr>
            <a:endParaRPr lang="en-US"/>
          </a:p>
          <a:p>
            <a:pPr marL="381000" indent="-381000">
              <a:buFont typeface="Wingdings" pitchFamily="2" charset="2"/>
              <a:buAutoNum type="alphaLcParenR"/>
            </a:pPr>
            <a:r>
              <a:rPr lang="en-US" b="1">
                <a:solidFill>
                  <a:srgbClr val="333399"/>
                </a:solidFill>
              </a:rPr>
              <a:t>An experiment can provide evidence of cause and effect.</a:t>
            </a:r>
          </a:p>
          <a:p>
            <a:pPr marL="381000" indent="-381000">
              <a:buFont typeface="Wingdings" pitchFamily="2" charset="2"/>
              <a:buAutoNum type="alphaLcParenR"/>
            </a:pPr>
            <a:r>
              <a:rPr lang="en-US"/>
              <a:t>An experiment can compare two or more groups.</a:t>
            </a:r>
          </a:p>
          <a:p>
            <a:pPr marL="381000" indent="-381000">
              <a:buFont typeface="Wingdings" pitchFamily="2" charset="2"/>
              <a:buAutoNum type="alphaLcParenR"/>
            </a:pPr>
            <a:r>
              <a:rPr lang="en-US"/>
              <a:t>An experiment can include explanatory and response variables.</a:t>
            </a:r>
          </a:p>
          <a:p>
            <a:pPr marL="381000" indent="-381000">
              <a:buFont typeface="Wingdings" pitchFamily="2" charset="2"/>
              <a:buNone/>
            </a:pPr>
            <a:r>
              <a:rPr 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p:txBody>
          <a:bodyPr/>
          <a:lstStyle/>
          <a:p>
            <a:r>
              <a:rPr lang="en-US" dirty="0" smtClean="0"/>
              <a:t>Logic of Experiments</a:t>
            </a:r>
            <a:endParaRPr lang="en-US" dirty="0"/>
          </a:p>
        </p:txBody>
      </p:sp>
      <p:sp>
        <p:nvSpPr>
          <p:cNvPr id="5" name="Rectangle 3"/>
          <p:cNvSpPr txBox="1">
            <a:spLocks noChangeArrowheads="1"/>
          </p:cNvSpPr>
          <p:nvPr/>
        </p:nvSpPr>
        <p:spPr bwMode="auto">
          <a:xfrm>
            <a:off x="457200" y="990600"/>
            <a:ext cx="8229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researchers reduced chance variation in the results by</a:t>
            </a:r>
          </a:p>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AutoNum type="alphaLcParenR"/>
              <a:tabLst/>
              <a:defRPr/>
            </a:pPr>
            <a:r>
              <a:rPr kumimoji="0" lang="en-US" sz="2000" i="0" u="none" strike="noStrike" kern="0" cap="none" spc="0" normalizeH="0" baseline="0" noProof="0" dirty="0" smtClean="0">
                <a:ln>
                  <a:noFill/>
                </a:ln>
                <a:solidFill>
                  <a:schemeClr val="tx1"/>
                </a:solidFill>
                <a:effectLst/>
                <a:uLnTx/>
                <a:uFillTx/>
                <a:latin typeface="+mn-lt"/>
                <a:ea typeface="+mn-ea"/>
                <a:cs typeface="+mn-cs"/>
              </a:rPr>
              <a:t>Using two types of mask.</a:t>
            </a:r>
          </a:p>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AutoNum type="alphaLcParenR"/>
              <a:tabLst/>
              <a:defRPr/>
            </a:pPr>
            <a:r>
              <a:rPr kumimoji="0" lang="en-US" sz="2000" i="0" u="none" strike="noStrike" kern="0" cap="none" spc="0" normalizeH="0" baseline="0" noProof="0" dirty="0" smtClean="0">
                <a:ln>
                  <a:noFill/>
                </a:ln>
                <a:solidFill>
                  <a:schemeClr val="tx1"/>
                </a:solidFill>
                <a:effectLst/>
                <a:uLnTx/>
                <a:uFillTx/>
                <a:latin typeface="+mn-lt"/>
                <a:ea typeface="+mn-ea"/>
                <a:cs typeface="+mn-cs"/>
              </a:rPr>
              <a:t>Using different sets of mazes.</a:t>
            </a:r>
          </a:p>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AutoNum type="alphaLcParenR"/>
              <a:tabLst/>
              <a:defRPr/>
            </a:pPr>
            <a:r>
              <a:rPr kumimoji="0" lang="en-US" sz="2000" i="0" u="none" strike="noStrike" kern="0" cap="none" spc="0" normalizeH="0" baseline="0" noProof="0" dirty="0" smtClean="0">
                <a:ln>
                  <a:noFill/>
                </a:ln>
                <a:effectLst/>
                <a:uLnTx/>
                <a:uFillTx/>
                <a:latin typeface="+mn-lt"/>
                <a:ea typeface="+mn-ea"/>
                <a:cs typeface="+mn-cs"/>
              </a:rPr>
              <a:t>Using twenty-two subjects.</a:t>
            </a:r>
          </a:p>
          <a:p>
            <a:pPr marL="381000" marR="0" lvl="0" indent="-381000" algn="l" defTabSz="914400" rtl="0" eaLnBrk="1" fontAlgn="base" latinLnBrk="0" hangingPunct="1">
              <a:lnSpc>
                <a:spcPct val="100000"/>
              </a:lnSpc>
              <a:spcBef>
                <a:spcPct val="20000"/>
              </a:spcBef>
              <a:spcAft>
                <a:spcPct val="0"/>
              </a:spcAft>
              <a:buClr>
                <a:srgbClr val="00CC99"/>
              </a:buClr>
              <a:buSzPct val="65000"/>
              <a:buFont typeface="Wingdings" pitchFamily="2" charset="2"/>
              <a:buAutoNum type="alphaLcParen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Randomizing the mask order.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lstStyle/>
          <a:p>
            <a:r>
              <a:rPr lang="en-US" dirty="0" smtClean="0"/>
              <a:t>Logic of Experiments </a:t>
            </a:r>
            <a:r>
              <a:rPr lang="en-US" dirty="0">
                <a:solidFill>
                  <a:srgbClr val="333399"/>
                </a:solidFill>
              </a:rPr>
              <a:t>(answer)</a:t>
            </a:r>
          </a:p>
        </p:txBody>
      </p:sp>
      <p:sp>
        <p:nvSpPr>
          <p:cNvPr id="139161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The </a:t>
            </a:r>
            <a:r>
              <a:rPr lang="en-US" dirty="0"/>
              <a:t>researchers </a:t>
            </a:r>
            <a:r>
              <a:rPr lang="en-US" dirty="0" smtClean="0"/>
              <a:t>reduced chance variation in the results </a:t>
            </a:r>
            <a:r>
              <a:rPr lang="en-US" dirty="0"/>
              <a:t>by</a:t>
            </a:r>
          </a:p>
          <a:p>
            <a:pPr marL="381000" indent="-381000">
              <a:buFont typeface="Wingdings" pitchFamily="2" charset="2"/>
              <a:buNone/>
            </a:pPr>
            <a:endParaRPr lang="en-US" dirty="0"/>
          </a:p>
          <a:p>
            <a:pPr marL="381000" indent="-381000">
              <a:buFont typeface="Wingdings" pitchFamily="2" charset="2"/>
              <a:buAutoNum type="alphaLcParenR"/>
            </a:pPr>
            <a:r>
              <a:rPr lang="en-US" dirty="0"/>
              <a:t>Using two </a:t>
            </a:r>
            <a:r>
              <a:rPr lang="en-US" dirty="0" smtClean="0"/>
              <a:t>types of mask.</a:t>
            </a:r>
            <a:endParaRPr lang="en-US" dirty="0"/>
          </a:p>
          <a:p>
            <a:pPr marL="381000" indent="-381000">
              <a:buFont typeface="Wingdings" pitchFamily="2" charset="2"/>
              <a:buAutoNum type="alphaLcParenR"/>
            </a:pPr>
            <a:r>
              <a:rPr lang="en-US" dirty="0"/>
              <a:t>Using </a:t>
            </a:r>
            <a:r>
              <a:rPr lang="en-US" dirty="0" smtClean="0"/>
              <a:t>different </a:t>
            </a:r>
            <a:r>
              <a:rPr lang="en-US" dirty="0"/>
              <a:t>sets of </a:t>
            </a:r>
            <a:r>
              <a:rPr lang="en-US" dirty="0" smtClean="0"/>
              <a:t>mazes.</a:t>
            </a:r>
            <a:endParaRPr lang="en-US" dirty="0"/>
          </a:p>
          <a:p>
            <a:pPr marL="381000" indent="-381000">
              <a:buFont typeface="Wingdings" pitchFamily="2" charset="2"/>
              <a:buAutoNum type="alphaLcParenR"/>
            </a:pPr>
            <a:r>
              <a:rPr lang="en-US" b="1" dirty="0">
                <a:solidFill>
                  <a:srgbClr val="333399"/>
                </a:solidFill>
              </a:rPr>
              <a:t>Using twenty-two subjects.</a:t>
            </a:r>
          </a:p>
          <a:p>
            <a:pPr marL="381000" indent="-381000">
              <a:buFont typeface="Wingdings" pitchFamily="2" charset="2"/>
              <a:buAutoNum type="alphaLcParenR"/>
            </a:pPr>
            <a:r>
              <a:rPr lang="en-US" dirty="0" smtClean="0"/>
              <a:t>Randomizing the mask order.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dirty="0" smtClean="0"/>
              <a:t>Logic of Experiments</a:t>
            </a:r>
            <a:endParaRPr lang="en-US" dirty="0"/>
          </a:p>
        </p:txBody>
      </p:sp>
      <p:sp>
        <p:nvSpPr>
          <p:cNvPr id="136704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If there is a </a:t>
            </a:r>
            <a:r>
              <a:rPr lang="en-US" i="1" dirty="0"/>
              <a:t>statistically significant </a:t>
            </a:r>
            <a:r>
              <a:rPr lang="en-US" dirty="0"/>
              <a:t>difference between the average times to complete the mazes while wearing the floral-scented mask and the unscented mask, then the difference in average times to complete the mazes between the floral-scented mask and the unscented mask is</a:t>
            </a:r>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smtClean="0">
                <a:sym typeface="Symbol" pitchFamily="18" charset="2"/>
              </a:rPr>
              <a:t>too large to be due to chance alone.</a:t>
            </a:r>
          </a:p>
          <a:p>
            <a:pPr marL="381000" indent="-381000">
              <a:buFont typeface="Wingdings" pitchFamily="2" charset="2"/>
              <a:buAutoNum type="alphaLcParenR"/>
            </a:pPr>
            <a:r>
              <a:rPr lang="en-US" dirty="0" smtClean="0">
                <a:sym typeface="Symbol" pitchFamily="18" charset="2"/>
              </a:rPr>
              <a:t>too small to be due to chance alone.</a:t>
            </a:r>
          </a:p>
          <a:p>
            <a:pPr marL="381000" indent="-381000">
              <a:buFont typeface="Wingdings" pitchFamily="2" charset="2"/>
              <a:buAutoNum type="alphaLcParenR"/>
            </a:pPr>
            <a:r>
              <a:rPr lang="en-US" dirty="0" smtClean="0">
                <a:sym typeface="Symbol" pitchFamily="18" charset="2"/>
              </a:rPr>
              <a:t>so large that we can reasonably attribute it to chance.</a:t>
            </a:r>
          </a:p>
          <a:p>
            <a:pPr marL="381000" indent="-381000">
              <a:buFont typeface="Wingdings" pitchFamily="2" charset="2"/>
              <a:buAutoNum type="alphaLcParenR"/>
            </a:pPr>
            <a:r>
              <a:rPr lang="en-US" dirty="0" smtClean="0">
                <a:sym typeface="Symbol" pitchFamily="18" charset="2"/>
              </a:rPr>
              <a:t>so small that it is likely due to chance.</a:t>
            </a:r>
            <a:endParaRPr lang="en-US" dirty="0" smtClean="0"/>
          </a:p>
          <a:p>
            <a:pPr marL="381000" indent="-381000"/>
            <a:endParaRPr lang="en-US" dirty="0"/>
          </a:p>
          <a:p>
            <a:pPr marL="381000" indent="-381000"/>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p:txBody>
          <a:bodyPr/>
          <a:lstStyle/>
          <a:p>
            <a:r>
              <a:rPr lang="en-US" dirty="0" smtClean="0"/>
              <a:t>Logic of Experiments </a:t>
            </a:r>
            <a:r>
              <a:rPr lang="en-US" dirty="0" smtClean="0">
                <a:solidFill>
                  <a:srgbClr val="333399"/>
                </a:solidFill>
              </a:rPr>
              <a:t>(answer</a:t>
            </a:r>
            <a:r>
              <a:rPr lang="en-US" dirty="0">
                <a:solidFill>
                  <a:srgbClr val="333399"/>
                </a:solidFill>
              </a:rPr>
              <a:t>)</a:t>
            </a:r>
          </a:p>
        </p:txBody>
      </p:sp>
      <p:sp>
        <p:nvSpPr>
          <p:cNvPr id="139264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If there is a </a:t>
            </a:r>
            <a:r>
              <a:rPr lang="en-US" i="1" dirty="0"/>
              <a:t>statistically significant </a:t>
            </a:r>
            <a:r>
              <a:rPr lang="en-US" dirty="0"/>
              <a:t>difference between the average times to complete the mazes while wearing the floral-scented mask and the unscented mask, then the difference in average times to complete the mazes between the floral-scented mask and the unscented mask is</a:t>
            </a:r>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b="1" dirty="0" smtClean="0">
                <a:solidFill>
                  <a:srgbClr val="333399"/>
                </a:solidFill>
                <a:sym typeface="Symbol" pitchFamily="18" charset="2"/>
              </a:rPr>
              <a:t>too large to be due to chance alone.</a:t>
            </a:r>
          </a:p>
          <a:p>
            <a:pPr marL="381000" indent="-381000">
              <a:buFont typeface="Wingdings" pitchFamily="2" charset="2"/>
              <a:buAutoNum type="alphaLcParenR"/>
            </a:pPr>
            <a:r>
              <a:rPr lang="en-US" dirty="0" smtClean="0">
                <a:sym typeface="Symbol" pitchFamily="18" charset="2"/>
              </a:rPr>
              <a:t>too small to be due to chance alone.</a:t>
            </a:r>
          </a:p>
          <a:p>
            <a:pPr marL="381000" indent="-381000">
              <a:buFont typeface="Wingdings" pitchFamily="2" charset="2"/>
              <a:buAutoNum type="alphaLcParenR"/>
            </a:pPr>
            <a:r>
              <a:rPr lang="en-US" dirty="0" smtClean="0">
                <a:sym typeface="Symbol" pitchFamily="18" charset="2"/>
              </a:rPr>
              <a:t>so large that we can reasonably attribute it to chance.</a:t>
            </a:r>
          </a:p>
          <a:p>
            <a:pPr marL="381000" indent="-381000">
              <a:buFont typeface="Wingdings" pitchFamily="2" charset="2"/>
              <a:buAutoNum type="alphaLcParenR"/>
            </a:pPr>
            <a:r>
              <a:rPr lang="en-US" dirty="0" smtClean="0">
                <a:sym typeface="Symbol" pitchFamily="18" charset="2"/>
              </a:rPr>
              <a:t>so small that it is likely due to chance.</a:t>
            </a:r>
            <a:endParaRPr lang="en-US" dirty="0" smtClean="0"/>
          </a:p>
          <a:p>
            <a:pPr marL="381000" indent="-381000"/>
            <a:endParaRPr lang="en-US" dirty="0"/>
          </a:p>
          <a:p>
            <a:pPr marL="381000" indent="-381000"/>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p:txBody>
          <a:bodyPr/>
          <a:lstStyle/>
          <a:p>
            <a:r>
              <a:rPr lang="en-US" dirty="0" smtClean="0"/>
              <a:t>Logic of Experiments</a:t>
            </a:r>
            <a:endParaRPr lang="en-US" dirty="0"/>
          </a:p>
        </p:txBody>
      </p:sp>
      <p:sp>
        <p:nvSpPr>
          <p:cNvPr id="140902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Which of the following principles of good experimentation does an observational study not incorporate? </a:t>
            </a:r>
          </a:p>
          <a:p>
            <a:pPr marL="381000" indent="-381000">
              <a:buFont typeface="Wingdings" pitchFamily="2" charset="2"/>
              <a:buNone/>
            </a:pPr>
            <a:endParaRPr lang="en-US"/>
          </a:p>
          <a:p>
            <a:pPr marL="381000" indent="-381000">
              <a:buFont typeface="Wingdings" pitchFamily="2" charset="2"/>
              <a:buAutoNum type="alphaLcParenR"/>
            </a:pPr>
            <a:r>
              <a:rPr lang="en-US"/>
              <a:t>Control or comparison</a:t>
            </a:r>
          </a:p>
          <a:p>
            <a:pPr marL="381000" indent="-381000">
              <a:buFont typeface="Wingdings" pitchFamily="2" charset="2"/>
              <a:buAutoNum type="alphaLcParenR"/>
            </a:pPr>
            <a:r>
              <a:rPr lang="en-US"/>
              <a:t>Random assignment to treatments</a:t>
            </a:r>
          </a:p>
          <a:p>
            <a:pPr marL="381000" indent="-381000">
              <a:buFont typeface="Wingdings" pitchFamily="2" charset="2"/>
              <a:buAutoNum type="alphaLcParenR"/>
            </a:pPr>
            <a:r>
              <a:rPr lang="en-US"/>
              <a:t>Replication</a:t>
            </a:r>
          </a:p>
          <a:p>
            <a:pPr marL="381000" indent="-381000">
              <a:buFont typeface="Wingdings" pitchFamily="2" charset="2"/>
              <a:buNone/>
            </a:pPr>
            <a:endParaRPr lang="en-US"/>
          </a:p>
          <a:p>
            <a:pPr marL="381000" indent="-381000">
              <a:buFont typeface="Wingdings" pitchFamily="2" charset="2"/>
              <a:buNone/>
            </a:pPr>
            <a:r>
              <a:rPr 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p:txBody>
          <a:bodyPr/>
          <a:lstStyle/>
          <a:p>
            <a:r>
              <a:rPr lang="en-US" dirty="0" smtClean="0"/>
              <a:t>Logic of Experiments </a:t>
            </a:r>
            <a:r>
              <a:rPr lang="en-US" dirty="0">
                <a:solidFill>
                  <a:srgbClr val="333399"/>
                </a:solidFill>
              </a:rPr>
              <a:t>(answer)</a:t>
            </a:r>
          </a:p>
        </p:txBody>
      </p:sp>
      <p:sp>
        <p:nvSpPr>
          <p:cNvPr id="141005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Which of the following principles of good experimentation does an observational study not incorporate? </a:t>
            </a:r>
          </a:p>
          <a:p>
            <a:pPr marL="381000" indent="-381000">
              <a:buFont typeface="Wingdings" pitchFamily="2" charset="2"/>
              <a:buNone/>
            </a:pPr>
            <a:endParaRPr lang="en-US" dirty="0"/>
          </a:p>
          <a:p>
            <a:pPr marL="381000" indent="-381000">
              <a:buFont typeface="Wingdings" pitchFamily="2" charset="2"/>
              <a:buAutoNum type="alphaLcParenR"/>
            </a:pPr>
            <a:r>
              <a:rPr lang="en-US" dirty="0"/>
              <a:t>Control or comparison</a:t>
            </a:r>
          </a:p>
          <a:p>
            <a:pPr marL="381000" indent="-381000">
              <a:buFont typeface="Wingdings" pitchFamily="2" charset="2"/>
              <a:buAutoNum type="alphaLcParenR"/>
            </a:pPr>
            <a:r>
              <a:rPr lang="en-US" b="1" dirty="0">
                <a:solidFill>
                  <a:srgbClr val="333399"/>
                </a:solidFill>
              </a:rPr>
              <a:t>Random assignment to treatments</a:t>
            </a:r>
          </a:p>
          <a:p>
            <a:pPr marL="381000" indent="-381000">
              <a:buFont typeface="Wingdings" pitchFamily="2" charset="2"/>
              <a:buAutoNum type="alphaLcParenR"/>
            </a:pPr>
            <a:r>
              <a:rPr lang="en-US" dirty="0"/>
              <a:t>Replication</a:t>
            </a:r>
          </a:p>
          <a:p>
            <a:pPr marL="381000" indent="-381000">
              <a:buFont typeface="Wingdings" pitchFamily="2" charset="2"/>
              <a:buNone/>
            </a:pPr>
            <a:endParaRPr lang="en-US" dirty="0"/>
          </a:p>
          <a:p>
            <a:pPr marL="381000" indent="-381000">
              <a:buFont typeface="Wingdings" pitchFamily="2" charset="2"/>
              <a:buNone/>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en-US" dirty="0" smtClean="0"/>
              <a:t>Cautions </a:t>
            </a:r>
            <a:r>
              <a:rPr lang="en-US" dirty="0"/>
              <a:t>A</a:t>
            </a:r>
            <a:r>
              <a:rPr lang="en-US" dirty="0" smtClean="0"/>
              <a:t>bout Experiments</a:t>
            </a:r>
            <a:endParaRPr lang="en-US" dirty="0"/>
          </a:p>
        </p:txBody>
      </p:sp>
      <p:sp>
        <p:nvSpPr>
          <p:cNvPr id="137625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A study claims that patients who receive surgery for intestinal cancer live much longer after treatment than patients who are treated without surgery.  However, doctors operated only on patients in relatively good condition so we cannot conclude from this study that surgery lengthens intestinal cancer patients’ lives.  </a:t>
            </a:r>
          </a:p>
          <a:p>
            <a:pPr marL="381000" indent="-381000">
              <a:buFont typeface="Wingdings" pitchFamily="2" charset="2"/>
              <a:buNone/>
            </a:pPr>
            <a:r>
              <a:rPr lang="en-US" dirty="0"/>
              <a:t>This is an example of</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confounding.</a:t>
            </a:r>
          </a:p>
          <a:p>
            <a:pPr marL="381000" indent="-381000">
              <a:buFont typeface="Wingdings" pitchFamily="2" charset="2"/>
              <a:buAutoNum type="alphaLcParenR"/>
            </a:pPr>
            <a:r>
              <a:rPr lang="en-US" dirty="0" smtClean="0"/>
              <a:t>a lurking variable.</a:t>
            </a:r>
          </a:p>
          <a:p>
            <a:pPr marL="381000" indent="-381000">
              <a:buFont typeface="Wingdings" pitchFamily="2" charset="2"/>
              <a:buAutoNum type="alphaLcParenR"/>
            </a:pPr>
            <a:r>
              <a:rPr lang="en-US" dirty="0" smtClean="0"/>
              <a:t>a double-blind experiment.</a:t>
            </a:r>
          </a:p>
          <a:p>
            <a:pPr marL="381000" indent="-381000">
              <a:buFont typeface="Wingdings" pitchFamily="2" charset="2"/>
              <a:buAutoNum type="alphaLcParenR"/>
            </a:pPr>
            <a:r>
              <a:rPr lang="en-US" dirty="0" smtClean="0"/>
              <a:t>the placebo effect.</a:t>
            </a:r>
          </a:p>
          <a:p>
            <a:pPr marL="381000" indent="-381000">
              <a:buFont typeface="Wingdings" pitchFamily="2" charset="2"/>
              <a:buNone/>
            </a:pPr>
            <a:r>
              <a:rPr lang="en-US" dirty="0" smtClean="0"/>
              <a: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Cautions About Experiments </a:t>
            </a:r>
            <a:r>
              <a:rPr lang="en-US" dirty="0" smtClean="0">
                <a:solidFill>
                  <a:srgbClr val="333399"/>
                </a:solidFill>
              </a:rPr>
              <a:t>(answer</a:t>
            </a:r>
            <a:r>
              <a:rPr lang="en-US" dirty="0">
                <a:solidFill>
                  <a:srgbClr val="333399"/>
                </a:solidFill>
              </a:rPr>
              <a:t>)</a:t>
            </a:r>
          </a:p>
        </p:txBody>
      </p:sp>
      <p:sp>
        <p:nvSpPr>
          <p:cNvPr id="140493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A study claims that patients who receive surgery for intestinal cancer live much longer after treatment than patients who are treated without surgery.  However, doctors operated only on patients in relatively good condition so we cannot conclude from this study that surgery lengthens intestinal cancer patients’ lives.  </a:t>
            </a:r>
          </a:p>
          <a:p>
            <a:pPr marL="381000" indent="-381000">
              <a:buFont typeface="Wingdings" pitchFamily="2" charset="2"/>
              <a:buNone/>
            </a:pPr>
            <a:r>
              <a:rPr lang="en-US" dirty="0"/>
              <a:t>This is an example of</a:t>
            </a:r>
          </a:p>
          <a:p>
            <a:pPr marL="381000" indent="-381000">
              <a:buFont typeface="Wingdings" pitchFamily="2" charset="2"/>
              <a:buNone/>
            </a:pPr>
            <a:endParaRPr lang="en-US" dirty="0"/>
          </a:p>
          <a:p>
            <a:pPr marL="381000" indent="-381000">
              <a:buFont typeface="Wingdings" pitchFamily="2" charset="2"/>
              <a:buAutoNum type="alphaLcParenR"/>
            </a:pPr>
            <a:r>
              <a:rPr lang="en-US" b="1" dirty="0" smtClean="0">
                <a:solidFill>
                  <a:srgbClr val="333399"/>
                </a:solidFill>
              </a:rPr>
              <a:t>confounding.</a:t>
            </a:r>
          </a:p>
          <a:p>
            <a:pPr marL="381000" indent="-381000">
              <a:buFont typeface="Wingdings" pitchFamily="2" charset="2"/>
              <a:buAutoNum type="alphaLcParenR"/>
            </a:pPr>
            <a:r>
              <a:rPr lang="en-US" dirty="0" smtClean="0"/>
              <a:t>a lurking variable.</a:t>
            </a:r>
          </a:p>
          <a:p>
            <a:pPr marL="381000" indent="-381000">
              <a:buFont typeface="Wingdings" pitchFamily="2" charset="2"/>
              <a:buAutoNum type="alphaLcParenR"/>
            </a:pPr>
            <a:r>
              <a:rPr lang="en-US" dirty="0" smtClean="0"/>
              <a:t>a double-blind experiment.</a:t>
            </a:r>
          </a:p>
          <a:p>
            <a:pPr marL="381000" indent="-381000">
              <a:buFont typeface="Wingdings" pitchFamily="2" charset="2"/>
              <a:buAutoNum type="alphaLcParenR"/>
            </a:pPr>
            <a:r>
              <a:rPr lang="en-US" dirty="0" smtClean="0"/>
              <a:t>the placebo effect.</a:t>
            </a:r>
          </a:p>
          <a:p>
            <a:pPr marL="381000" indent="-381000">
              <a:buFont typeface="Wingdings" pitchFamily="2" charset="2"/>
              <a:buNone/>
            </a:pP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Cautions About Experiments </a:t>
            </a:r>
            <a:endParaRPr lang="en-US" dirty="0">
              <a:solidFill>
                <a:srgbClr val="333399"/>
              </a:solidFill>
            </a:endParaRPr>
          </a:p>
        </p:txBody>
      </p:sp>
      <p:sp>
        <p:nvSpPr>
          <p:cNvPr id="1404931" name="Rectangle 3"/>
          <p:cNvSpPr>
            <a:spLocks noGrp="1" noChangeArrowheads="1"/>
          </p:cNvSpPr>
          <p:nvPr>
            <p:ph type="body" idx="1"/>
          </p:nvPr>
        </p:nvSpPr>
        <p:spPr>
          <a:xfrm>
            <a:off x="457200" y="990600"/>
            <a:ext cx="8229600" cy="5638800"/>
          </a:xfrm>
        </p:spPr>
        <p:txBody>
          <a:bodyPr/>
          <a:lstStyle/>
          <a:p>
            <a:pPr>
              <a:buNone/>
            </a:pPr>
            <a:r>
              <a:rPr lang="en-US" b="0" dirty="0" smtClean="0"/>
              <a:t>In a famous randomized vitamin C study, most patients could tell from taste whether they were receiving vitamin C pills or placebo pills. The rate of cold/flu was lower in the vitamin C group. What do you conclude?</a:t>
            </a:r>
            <a:endParaRPr lang="en-US" dirty="0"/>
          </a:p>
          <a:p>
            <a:pPr marL="381000" indent="-381000">
              <a:buFont typeface="Wingdings" pitchFamily="2" charset="2"/>
              <a:buNone/>
            </a:pPr>
            <a:endParaRPr lang="en-US" dirty="0"/>
          </a:p>
          <a:p>
            <a:pPr marL="457200" indent="-457200">
              <a:buFont typeface="+mj-lt"/>
              <a:buAutoNum type="alphaLcParenR"/>
              <a:tabLst>
                <a:tab pos="60325" algn="l"/>
              </a:tabLst>
            </a:pPr>
            <a:r>
              <a:rPr lang="en-US" dirty="0" smtClean="0"/>
              <a:t>vitamin C reduces the cold/flu rate</a:t>
            </a:r>
          </a:p>
          <a:p>
            <a:pPr marL="457200" indent="-457200">
              <a:buFont typeface="+mj-lt"/>
              <a:buAutoNum type="alphaLcParenR"/>
              <a:tabLst>
                <a:tab pos="60325" algn="l"/>
              </a:tabLst>
            </a:pPr>
            <a:r>
              <a:rPr lang="en-US" dirty="0" smtClean="0"/>
              <a:t>nothing – the difference could be due vitamin C or a placebo effect</a:t>
            </a:r>
          </a:p>
          <a:p>
            <a:pPr marL="381000" indent="-381000">
              <a:buFont typeface="Wingdings" pitchFamily="2" charset="2"/>
              <a:buNone/>
            </a:pPr>
            <a:r>
              <a:rPr lang="en-US" dirty="0" smtClean="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Cautions About Experiments </a:t>
            </a:r>
            <a:r>
              <a:rPr lang="en-US" dirty="0" smtClean="0">
                <a:solidFill>
                  <a:srgbClr val="333399"/>
                </a:solidFill>
              </a:rPr>
              <a:t>(answer</a:t>
            </a:r>
            <a:r>
              <a:rPr lang="en-US" dirty="0">
                <a:solidFill>
                  <a:srgbClr val="333399"/>
                </a:solidFill>
              </a:rPr>
              <a:t>)</a:t>
            </a:r>
          </a:p>
        </p:txBody>
      </p:sp>
      <p:sp>
        <p:nvSpPr>
          <p:cNvPr id="1404931" name="Rectangle 3"/>
          <p:cNvSpPr>
            <a:spLocks noGrp="1" noChangeArrowheads="1"/>
          </p:cNvSpPr>
          <p:nvPr>
            <p:ph type="body" idx="1"/>
          </p:nvPr>
        </p:nvSpPr>
        <p:spPr>
          <a:xfrm>
            <a:off x="457200" y="990600"/>
            <a:ext cx="8229600" cy="5638800"/>
          </a:xfrm>
        </p:spPr>
        <p:txBody>
          <a:bodyPr/>
          <a:lstStyle/>
          <a:p>
            <a:pPr>
              <a:buNone/>
            </a:pPr>
            <a:r>
              <a:rPr lang="en-US" b="0" dirty="0" smtClean="0"/>
              <a:t>In a famous randomized vitamin C study, most patients could tell from taste whether they were receiving vitamin C pills or placebo pills. The rate of cold/flu was lower in the vitamin C group. What do you conclude?</a:t>
            </a:r>
            <a:endParaRPr lang="en-US" dirty="0"/>
          </a:p>
          <a:p>
            <a:pPr marL="381000" indent="-381000">
              <a:buFont typeface="Wingdings" pitchFamily="2" charset="2"/>
              <a:buNone/>
            </a:pPr>
            <a:endParaRPr lang="en-US" dirty="0"/>
          </a:p>
          <a:p>
            <a:pPr marL="457200" indent="-457200">
              <a:buFont typeface="+mj-lt"/>
              <a:buAutoNum type="alphaLcParenR"/>
              <a:tabLst>
                <a:tab pos="60325" algn="l"/>
              </a:tabLst>
            </a:pPr>
            <a:r>
              <a:rPr lang="en-US" dirty="0" smtClean="0"/>
              <a:t>vitamin C reduces the cold/flu rate</a:t>
            </a:r>
          </a:p>
          <a:p>
            <a:pPr marL="457200" indent="-457200">
              <a:buFont typeface="+mj-lt"/>
              <a:buAutoNum type="alphaLcParenR"/>
              <a:tabLst>
                <a:tab pos="60325" algn="l"/>
              </a:tabLst>
            </a:pPr>
            <a:r>
              <a:rPr lang="en-US" b="1" dirty="0" smtClean="0">
                <a:solidFill>
                  <a:srgbClr val="002060"/>
                </a:solidFill>
              </a:rPr>
              <a:t>nothing – the difference could be due vitamin C or a placebo effect</a:t>
            </a:r>
          </a:p>
          <a:p>
            <a:pPr marL="381000" indent="-381000">
              <a:buFont typeface="Wingdings" pitchFamily="2" charset="2"/>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p:txBody>
          <a:bodyPr/>
          <a:lstStyle/>
          <a:p>
            <a:r>
              <a:rPr lang="en-US" dirty="0" smtClean="0"/>
              <a:t>Observation vs. Experiment</a:t>
            </a:r>
            <a:endParaRPr lang="en-US" dirty="0"/>
          </a:p>
        </p:txBody>
      </p:sp>
      <p:sp>
        <p:nvSpPr>
          <p:cNvPr id="140800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The </a:t>
            </a:r>
            <a:r>
              <a:rPr lang="en-US" i="1" dirty="0"/>
              <a:t>Minnesota Study of Twins Reared Apart</a:t>
            </a:r>
            <a:r>
              <a:rPr lang="en-US" dirty="0"/>
              <a:t> investigated whether </a:t>
            </a:r>
            <a:r>
              <a:rPr lang="en-US" dirty="0" smtClean="0"/>
              <a:t>attributes </a:t>
            </a:r>
            <a:r>
              <a:rPr lang="en-US" dirty="0"/>
              <a:t>of twins are related to heredity or </a:t>
            </a:r>
            <a:r>
              <a:rPr lang="en-US" dirty="0" smtClean="0"/>
              <a:t>environment</a:t>
            </a:r>
            <a:r>
              <a:rPr lang="en-US" dirty="0"/>
              <a:t>.  The researchers </a:t>
            </a:r>
            <a:r>
              <a:rPr lang="en-US" dirty="0" smtClean="0"/>
              <a:t>assessed </a:t>
            </a:r>
            <a:r>
              <a:rPr lang="en-US" dirty="0"/>
              <a:t>56 pairs of identical twins reared apart </a:t>
            </a:r>
            <a:r>
              <a:rPr lang="en-US" dirty="0" smtClean="0"/>
              <a:t>as well as </a:t>
            </a:r>
            <a:r>
              <a:rPr lang="en-US" dirty="0"/>
              <a:t>several hundred identical twins reared </a:t>
            </a:r>
            <a:r>
              <a:rPr lang="en-US" dirty="0" smtClean="0"/>
              <a:t>together. They compared </a:t>
            </a:r>
            <a:r>
              <a:rPr lang="en-US" dirty="0"/>
              <a:t>the similarities of the twins in both groups.</a:t>
            </a:r>
          </a:p>
          <a:p>
            <a:pPr marL="381000" indent="-381000">
              <a:buFont typeface="Wingdings" pitchFamily="2" charset="2"/>
              <a:buNone/>
            </a:pPr>
            <a:endParaRPr lang="en-US" dirty="0"/>
          </a:p>
          <a:p>
            <a:pPr marL="381000" indent="-381000">
              <a:buFont typeface="Wingdings" pitchFamily="2" charset="2"/>
              <a:buNone/>
            </a:pPr>
            <a:r>
              <a:rPr lang="en-US" dirty="0"/>
              <a:t>Is this study an experiment or an observational study?</a:t>
            </a:r>
          </a:p>
          <a:p>
            <a:pPr marL="381000" indent="-381000">
              <a:buFont typeface="Wingdings" pitchFamily="2" charset="2"/>
              <a:buNone/>
            </a:pPr>
            <a:endParaRPr lang="en-US" dirty="0"/>
          </a:p>
          <a:p>
            <a:pPr marL="381000" indent="-381000">
              <a:buFont typeface="Wingdings" pitchFamily="2" charset="2"/>
              <a:buAutoNum type="alphaLcParenR"/>
            </a:pPr>
            <a:r>
              <a:rPr lang="en-US" dirty="0"/>
              <a:t>Experiment</a:t>
            </a:r>
          </a:p>
          <a:p>
            <a:pPr marL="381000" indent="-381000">
              <a:buFont typeface="Wingdings" pitchFamily="2" charset="2"/>
              <a:buAutoNum type="alphaLcParenR"/>
            </a:pPr>
            <a:r>
              <a:rPr lang="en-US" dirty="0"/>
              <a:t>Observational study</a:t>
            </a:r>
          </a:p>
          <a:p>
            <a:pPr marL="381000" indent="-381000">
              <a:buFont typeface="Wingdings" pitchFamily="2" charset="2"/>
              <a:buNone/>
            </a:pPr>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r>
              <a:rPr lang="en-US" dirty="0" smtClean="0"/>
              <a:t>Cautions About Experiments</a:t>
            </a:r>
            <a:endParaRPr lang="en-US" dirty="0"/>
          </a:p>
        </p:txBody>
      </p:sp>
      <p:sp>
        <p:nvSpPr>
          <p:cNvPr id="135885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Medical experiments are often double-blind.  This means that</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all individual data are kept confidential.</a:t>
            </a:r>
          </a:p>
          <a:p>
            <a:pPr marL="381000" indent="-381000">
              <a:buFont typeface="Wingdings" pitchFamily="2" charset="2"/>
              <a:buAutoNum type="alphaLcParenR"/>
            </a:pPr>
            <a:r>
              <a:rPr lang="en-US" dirty="0" smtClean="0"/>
              <a:t>neither the subject nor the doctor/administrator knows which treatment the subject receives.  </a:t>
            </a:r>
          </a:p>
          <a:p>
            <a:pPr marL="381000" indent="-381000">
              <a:buFont typeface="Wingdings" pitchFamily="2" charset="2"/>
              <a:buAutoNum type="alphaLcParenR"/>
            </a:pPr>
            <a:r>
              <a:rPr lang="en-US" dirty="0" smtClean="0"/>
              <a:t>doctors are not allowed to decide which treatment a patient will receive; subjects are randomly assigned to treatments.</a:t>
            </a:r>
          </a:p>
          <a:p>
            <a:pPr marL="381000" indent="-381000">
              <a:buFont typeface="Wingdings" pitchFamily="2" charset="2"/>
              <a:buAutoNum type="alphaLcParenR"/>
            </a:pPr>
            <a:r>
              <a:rPr lang="en-US" dirty="0" smtClean="0"/>
              <a:t>the subjects in the control group receive a placebo treatment.</a:t>
            </a:r>
          </a:p>
          <a:p>
            <a:pPr marL="381000" indent="-381000">
              <a:buFont typeface="Wingdings" pitchFamily="2" charset="2"/>
              <a:buAutoNum type="alphaLcParenR"/>
            </a:pPr>
            <a:endParaRPr lang="en-US" dirty="0" smtClean="0"/>
          </a:p>
          <a:p>
            <a:pPr marL="381000" indent="-381000">
              <a:buFont typeface="Wingdings" pitchFamily="2" charset="2"/>
              <a:buNone/>
            </a:pPr>
            <a:r>
              <a:rPr lang="en-US" dirty="0" smtClean="0"/>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p:nvPr>
        </p:nvSpPr>
        <p:spPr/>
        <p:txBody>
          <a:bodyPr/>
          <a:lstStyle/>
          <a:p>
            <a:r>
              <a:rPr lang="en-US" dirty="0" smtClean="0"/>
              <a:t>Cautions About Experiments </a:t>
            </a:r>
            <a:r>
              <a:rPr lang="en-US" dirty="0" smtClean="0">
                <a:solidFill>
                  <a:srgbClr val="333399"/>
                </a:solidFill>
              </a:rPr>
              <a:t>(answer</a:t>
            </a:r>
            <a:r>
              <a:rPr lang="en-US" dirty="0">
                <a:solidFill>
                  <a:srgbClr val="333399"/>
                </a:solidFill>
              </a:rPr>
              <a:t>)</a:t>
            </a:r>
          </a:p>
        </p:txBody>
      </p:sp>
      <p:sp>
        <p:nvSpPr>
          <p:cNvPr id="1405955"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Medical experiments are often double-blind.  This means that</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all individual data are kept confidential.</a:t>
            </a:r>
          </a:p>
          <a:p>
            <a:pPr marL="381000" indent="-381000">
              <a:buFont typeface="Wingdings" pitchFamily="2" charset="2"/>
              <a:buAutoNum type="alphaLcParenR"/>
            </a:pPr>
            <a:r>
              <a:rPr lang="en-US" b="1" dirty="0" smtClean="0">
                <a:solidFill>
                  <a:srgbClr val="333399"/>
                </a:solidFill>
              </a:rPr>
              <a:t>neither the subject nor the doctor/administrator knows which treatment the subject receives.</a:t>
            </a:r>
            <a:r>
              <a:rPr lang="en-US" dirty="0" smtClean="0"/>
              <a:t>  </a:t>
            </a:r>
          </a:p>
          <a:p>
            <a:pPr marL="381000" indent="-381000">
              <a:buFont typeface="Wingdings" pitchFamily="2" charset="2"/>
              <a:buAutoNum type="alphaLcParenR"/>
            </a:pPr>
            <a:r>
              <a:rPr lang="en-US" dirty="0" smtClean="0"/>
              <a:t>doctors are not allowed to decide which treatment a patient will receive; subjects are randomly assigned to treatments.</a:t>
            </a:r>
          </a:p>
          <a:p>
            <a:pPr marL="381000" indent="-381000">
              <a:buFont typeface="Wingdings" pitchFamily="2" charset="2"/>
              <a:buAutoNum type="alphaLcParenR"/>
            </a:pPr>
            <a:r>
              <a:rPr lang="en-US" dirty="0" smtClean="0"/>
              <a:t>the subjects in the control group receive a placebo treatment.</a:t>
            </a:r>
          </a:p>
          <a:p>
            <a:pPr marL="381000" indent="-381000">
              <a:buFont typeface="Wingdings" pitchFamily="2" charset="2"/>
              <a:buAutoNum type="alphaLcParenR"/>
            </a:pPr>
            <a:endParaRPr lang="en-US" dirty="0"/>
          </a:p>
          <a:p>
            <a:pPr marL="381000" indent="-381000">
              <a:buFont typeface="Wingdings" pitchFamily="2" charset="2"/>
              <a:buNone/>
            </a:pP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p:txBody>
          <a:bodyPr/>
          <a:lstStyle/>
          <a:p>
            <a:r>
              <a:rPr lang="en-US" dirty="0" smtClean="0"/>
              <a:t>Block Designs</a:t>
            </a:r>
            <a:endParaRPr lang="en-US" dirty="0"/>
          </a:p>
        </p:txBody>
      </p:sp>
      <p:sp>
        <p:nvSpPr>
          <p:cNvPr id="1393667"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This </a:t>
            </a:r>
            <a:r>
              <a:rPr lang="en-US" dirty="0"/>
              <a:t>experimental design </a:t>
            </a:r>
            <a:r>
              <a:rPr lang="en-US" dirty="0" smtClean="0"/>
              <a:t>is a </a:t>
            </a: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smtClean="0"/>
              <a:t>completely randomized design.</a:t>
            </a:r>
          </a:p>
          <a:p>
            <a:pPr marL="381000" indent="-381000">
              <a:buFont typeface="Wingdings" pitchFamily="2" charset="2"/>
              <a:buAutoNum type="alphaLcParenR"/>
            </a:pPr>
            <a:r>
              <a:rPr lang="en-US" dirty="0" smtClean="0"/>
              <a:t>matched pairs design.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394691"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Font typeface="Wingdings" pitchFamily="2" charset="2"/>
              <a:buNone/>
            </a:pPr>
            <a:r>
              <a:rPr lang="en-US" dirty="0" smtClean="0"/>
              <a:t>This </a:t>
            </a:r>
            <a:r>
              <a:rPr lang="en-US" dirty="0"/>
              <a:t>experimental design </a:t>
            </a:r>
            <a:r>
              <a:rPr lang="en-US" dirty="0" smtClean="0"/>
              <a:t>is a </a:t>
            </a: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smtClean="0"/>
              <a:t>completely randomized design.</a:t>
            </a:r>
          </a:p>
          <a:p>
            <a:pPr marL="381000" indent="-381000">
              <a:buFont typeface="Wingdings" pitchFamily="2" charset="2"/>
              <a:buAutoNum type="alphaLcParenR"/>
            </a:pPr>
            <a:r>
              <a:rPr lang="en-US" b="1" dirty="0" smtClean="0">
                <a:solidFill>
                  <a:srgbClr val="333399"/>
                </a:solidFill>
              </a:rPr>
              <a:t>matched pairs design.</a:t>
            </a:r>
            <a:endParaRPr lang="en-US" b="1" dirty="0">
              <a:solidFill>
                <a:srgbClr val="3333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Block Designs</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381000" indent="-381000">
              <a:buNone/>
            </a:pPr>
            <a:r>
              <a:rPr lang="en-US" dirty="0" smtClean="0"/>
              <a:t>This experimental design is a </a:t>
            </a:r>
          </a:p>
          <a:p>
            <a:pPr marL="381000" indent="-381000">
              <a:buNone/>
            </a:pPr>
            <a:endParaRPr lang="en-US" dirty="0" smtClean="0"/>
          </a:p>
          <a:p>
            <a:pPr marL="381000" indent="-381000">
              <a:buFont typeface="Wingdings" pitchFamily="2" charset="2"/>
              <a:buAutoNum type="alphaLcParenR"/>
            </a:pPr>
            <a:r>
              <a:rPr lang="en-US" dirty="0" smtClean="0"/>
              <a:t>completely randomized design.</a:t>
            </a:r>
          </a:p>
          <a:p>
            <a:pPr marL="381000" indent="-381000">
              <a:buFont typeface="Wingdings" pitchFamily="2" charset="2"/>
              <a:buAutoNum type="alphaLcParenR"/>
            </a:pPr>
            <a:r>
              <a:rPr lang="en-US" dirty="0" smtClean="0"/>
              <a:t>matched pairs design.</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lstStyle/>
          <a:p>
            <a:r>
              <a:rPr lang="en-US" dirty="0" smtClean="0"/>
              <a:t>Block Designs</a:t>
            </a:r>
            <a:r>
              <a:rPr lang="en-US" dirty="0" smtClean="0">
                <a:solidFill>
                  <a:srgbClr val="333399"/>
                </a:solidFill>
              </a:rPr>
              <a:t> (answer)</a:t>
            </a:r>
            <a:endParaRPr lang="en-US" dirty="0">
              <a:solidFill>
                <a:srgbClr val="333399"/>
              </a:solidFill>
            </a:endParaRPr>
          </a:p>
        </p:txBody>
      </p:sp>
      <p:sp>
        <p:nvSpPr>
          <p:cNvPr id="138752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In the Salk vaccine trial of 1954, almost 400,000 students (grades1-3) in 11 states participated. Students were randomly assigned to either a vaccine or placebo injection. All students were observed for evidence of polio during the school year. </a:t>
            </a:r>
          </a:p>
          <a:p>
            <a:pPr marL="381000" indent="-381000">
              <a:buNone/>
            </a:pPr>
            <a:r>
              <a:rPr lang="en-US" dirty="0" smtClean="0"/>
              <a:t>This experimental design is a </a:t>
            </a:r>
          </a:p>
          <a:p>
            <a:pPr marL="381000" indent="-381000">
              <a:buNone/>
            </a:pPr>
            <a:endParaRPr lang="en-US" dirty="0" smtClean="0"/>
          </a:p>
          <a:p>
            <a:pPr marL="381000" indent="-381000">
              <a:buFont typeface="Wingdings" pitchFamily="2" charset="2"/>
              <a:buAutoNum type="alphaLcParenR"/>
            </a:pPr>
            <a:r>
              <a:rPr lang="en-US" b="1" dirty="0" smtClean="0">
                <a:solidFill>
                  <a:srgbClr val="002060"/>
                </a:solidFill>
              </a:rPr>
              <a:t>completely randomized design.</a:t>
            </a:r>
          </a:p>
          <a:p>
            <a:pPr marL="381000" indent="-381000">
              <a:buFont typeface="Wingdings" pitchFamily="2" charset="2"/>
              <a:buAutoNum type="alphaLcParenR"/>
            </a:pPr>
            <a:r>
              <a:rPr lang="en-US" dirty="0" smtClean="0"/>
              <a:t>matched pairs design.</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a:lstStyle/>
          <a:p>
            <a:r>
              <a:rPr lang="en-US" dirty="0" smtClean="0"/>
              <a:t>Block Designs</a:t>
            </a:r>
            <a:endParaRPr lang="en-US" dirty="0"/>
          </a:p>
        </p:txBody>
      </p:sp>
      <p:sp>
        <p:nvSpPr>
          <p:cNvPr id="1369091"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An Austrian study investigated whether maintaining a surgery patient’s body temperature close to normal during surgery decreases infection rates.  Patients in the study were randomly assigned to one of two treatment groups, a </a:t>
            </a:r>
            <a:r>
              <a:rPr lang="en-US" dirty="0" err="1" smtClean="0"/>
              <a:t>normalthermic</a:t>
            </a:r>
            <a:r>
              <a:rPr lang="en-US" dirty="0" smtClean="0"/>
              <a:t> group and a hypothermic group.</a:t>
            </a:r>
          </a:p>
          <a:p>
            <a:pPr marL="381000" indent="-381000">
              <a:buFont typeface="Wingdings" pitchFamily="2" charset="2"/>
              <a:buNone/>
            </a:pPr>
            <a:r>
              <a:rPr lang="en-US" dirty="0" smtClean="0"/>
              <a:t>The </a:t>
            </a:r>
            <a:r>
              <a:rPr lang="en-US" dirty="0"/>
              <a:t>design is </a:t>
            </a:r>
            <a:r>
              <a:rPr lang="en-US" dirty="0" smtClean="0"/>
              <a:t>a</a:t>
            </a:r>
            <a:endParaRPr lang="en-US" dirty="0"/>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smtClean="0">
                <a:sym typeface="Symbol" pitchFamily="18" charset="2"/>
              </a:rPr>
              <a:t>completely randomized design</a:t>
            </a:r>
          </a:p>
          <a:p>
            <a:pPr marL="381000" indent="-381000">
              <a:buFont typeface="Wingdings" pitchFamily="2" charset="2"/>
              <a:buAutoNum type="alphaLcParenR"/>
            </a:pPr>
            <a:r>
              <a:rPr lang="en-US" dirty="0" smtClean="0">
                <a:sym typeface="Symbol" pitchFamily="18" charset="2"/>
              </a:rPr>
              <a:t>randomized block design</a:t>
            </a:r>
          </a:p>
          <a:p>
            <a:pPr marL="381000" indent="-381000">
              <a:buFont typeface="Wingdings" pitchFamily="2" charset="2"/>
              <a:buAutoNum type="alphaLcParenR"/>
            </a:pPr>
            <a:r>
              <a:rPr lang="en-US" dirty="0" smtClean="0">
                <a:sym typeface="Symbol" pitchFamily="18" charset="2"/>
              </a:rPr>
              <a:t>matched pairs design</a:t>
            </a:r>
          </a:p>
          <a:p>
            <a:pPr marL="381000" indent="-381000">
              <a:buFont typeface="Wingdings" pitchFamily="2" charset="2"/>
              <a:buNone/>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397763"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An Austrian study investigated whether maintaining a surgery patient’s body temperature close to normal during surgery decreases infection rates.  Patients in the study were randomly assigned to one of two treatment groups, a </a:t>
            </a:r>
            <a:r>
              <a:rPr lang="en-US" dirty="0" err="1" smtClean="0"/>
              <a:t>normalthermic</a:t>
            </a:r>
            <a:r>
              <a:rPr lang="en-US" dirty="0" smtClean="0"/>
              <a:t> group and a hypothermic group.</a:t>
            </a:r>
          </a:p>
          <a:p>
            <a:pPr marL="381000" indent="-381000">
              <a:buFont typeface="Wingdings" pitchFamily="2" charset="2"/>
              <a:buNone/>
            </a:pPr>
            <a:r>
              <a:rPr lang="en-US" dirty="0" smtClean="0"/>
              <a:t>The </a:t>
            </a:r>
            <a:r>
              <a:rPr lang="en-US" dirty="0"/>
              <a:t>design is </a:t>
            </a:r>
            <a:r>
              <a:rPr lang="en-US" dirty="0" smtClean="0"/>
              <a:t>a</a:t>
            </a:r>
            <a:endParaRPr lang="en-US" dirty="0"/>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b="1" dirty="0" smtClean="0">
                <a:solidFill>
                  <a:srgbClr val="333399"/>
                </a:solidFill>
                <a:sym typeface="Symbol" pitchFamily="18" charset="2"/>
              </a:rPr>
              <a:t>completely randomized design</a:t>
            </a:r>
          </a:p>
          <a:p>
            <a:pPr marL="381000" indent="-381000">
              <a:buFont typeface="Wingdings" pitchFamily="2" charset="2"/>
              <a:buAutoNum type="alphaLcParenR"/>
            </a:pPr>
            <a:r>
              <a:rPr lang="en-US" dirty="0" smtClean="0">
                <a:sym typeface="Symbol" pitchFamily="18" charset="2"/>
              </a:rPr>
              <a:t>randomized block design</a:t>
            </a:r>
          </a:p>
          <a:p>
            <a:pPr marL="381000" indent="-381000">
              <a:buFont typeface="Wingdings" pitchFamily="2" charset="2"/>
              <a:buAutoNum type="alphaLcParenR"/>
            </a:pPr>
            <a:r>
              <a:rPr lang="en-US" dirty="0" smtClean="0">
                <a:sym typeface="Symbol" pitchFamily="18" charset="2"/>
              </a:rPr>
              <a:t>matched pairs design</a:t>
            </a:r>
          </a:p>
          <a:p>
            <a:pPr marL="381000" indent="-381000">
              <a:buFont typeface="Wingdings" pitchFamily="2" charset="2"/>
              <a:buNone/>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dirty="0" smtClean="0"/>
              <a:t>Block Designs</a:t>
            </a:r>
            <a:endParaRPr lang="en-US" dirty="0"/>
          </a:p>
        </p:txBody>
      </p:sp>
      <p:sp>
        <p:nvSpPr>
          <p:cNvPr id="137113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An Austrian study investigated whether maintaining a surgery patient’s body temperature close to normal during surgery decreases infection rates.  Patients in the study were randomly assigned to one of two treatment groups, a </a:t>
            </a:r>
            <a:r>
              <a:rPr lang="en-US" dirty="0" err="1" smtClean="0"/>
              <a:t>normalthermic</a:t>
            </a:r>
            <a:r>
              <a:rPr lang="en-US" dirty="0" smtClean="0"/>
              <a:t> group and a hypothermic group.</a:t>
            </a:r>
          </a:p>
          <a:p>
            <a:pPr marL="381000" indent="-381000">
              <a:buNone/>
            </a:pPr>
            <a:r>
              <a:rPr lang="en-US" dirty="0" smtClean="0">
                <a:sym typeface="Symbol" pitchFamily="18" charset="2"/>
              </a:rPr>
              <a:t>Both men and women were included in the study although it was believed that men would react differently to the treatments than women.  If the randomization to treatments was carried separately for men and women, the design would be a </a:t>
            </a:r>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smtClean="0">
                <a:sym typeface="Symbol" pitchFamily="18" charset="2"/>
              </a:rPr>
              <a:t>completely randomized design</a:t>
            </a:r>
          </a:p>
          <a:p>
            <a:pPr marL="381000" indent="-381000">
              <a:buFont typeface="Wingdings" pitchFamily="2" charset="2"/>
              <a:buAutoNum type="alphaLcParenR"/>
            </a:pPr>
            <a:r>
              <a:rPr lang="en-US" dirty="0" smtClean="0">
                <a:sym typeface="Symbol" pitchFamily="18" charset="2"/>
              </a:rPr>
              <a:t>randomized block design</a:t>
            </a:r>
          </a:p>
          <a:p>
            <a:pPr marL="381000" indent="-381000">
              <a:buFont typeface="Wingdings" pitchFamily="2" charset="2"/>
              <a:buAutoNum type="alphaLcParenR"/>
            </a:pPr>
            <a:r>
              <a:rPr lang="en-US" dirty="0" smtClean="0">
                <a:sym typeface="Symbol" pitchFamily="18" charset="2"/>
              </a:rPr>
              <a:t>matched pairs design</a:t>
            </a:r>
          </a:p>
          <a:p>
            <a:pPr marL="381000" indent="-381000">
              <a:buFont typeface="Wingdings" pitchFamily="2" charset="2"/>
              <a:buNone/>
            </a:pPr>
            <a:endParaRPr lang="en-US" dirty="0"/>
          </a:p>
          <a:p>
            <a:pPr marL="381000" indent="-381000"/>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398787"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An Austrian study investigated whether maintaining a surgery patient’s body temperature close to normal during surgery decreases infection rates.  Patients in the study were randomly assigned to one of two treatment groups, a </a:t>
            </a:r>
            <a:r>
              <a:rPr lang="en-US" dirty="0" err="1" smtClean="0"/>
              <a:t>normalthermic</a:t>
            </a:r>
            <a:r>
              <a:rPr lang="en-US" dirty="0" smtClean="0"/>
              <a:t> group and a hypothermic group.</a:t>
            </a:r>
          </a:p>
          <a:p>
            <a:pPr marL="381000" indent="-381000">
              <a:buNone/>
            </a:pPr>
            <a:r>
              <a:rPr lang="en-US" dirty="0" smtClean="0">
                <a:sym typeface="Symbol" pitchFamily="18" charset="2"/>
              </a:rPr>
              <a:t>Both men and women were included in the study although it was believed that men would react differently to the treatments than women.  If the randomization to treatments was carried separately for men and women, the design would be a </a:t>
            </a:r>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smtClean="0">
                <a:sym typeface="Symbol" pitchFamily="18" charset="2"/>
              </a:rPr>
              <a:t>completely randomized design</a:t>
            </a:r>
          </a:p>
          <a:p>
            <a:pPr marL="381000" indent="-381000">
              <a:buFont typeface="Wingdings" pitchFamily="2" charset="2"/>
              <a:buAutoNum type="alphaLcParenR"/>
            </a:pPr>
            <a:r>
              <a:rPr lang="en-US" b="1" dirty="0" smtClean="0">
                <a:solidFill>
                  <a:srgbClr val="333399"/>
                </a:solidFill>
                <a:sym typeface="Symbol" pitchFamily="18" charset="2"/>
              </a:rPr>
              <a:t>randomized block design</a:t>
            </a:r>
          </a:p>
          <a:p>
            <a:pPr marL="381000" indent="-381000">
              <a:buFont typeface="Wingdings" pitchFamily="2" charset="2"/>
              <a:buAutoNum type="alphaLcParenR"/>
            </a:pPr>
            <a:r>
              <a:rPr lang="en-US" dirty="0" smtClean="0">
                <a:sym typeface="Symbol" pitchFamily="18" charset="2"/>
              </a:rPr>
              <a:t>matched pairs design</a:t>
            </a:r>
          </a:p>
          <a:p>
            <a:pPr marL="381000" indent="-381000">
              <a:buFont typeface="Wingdings" pitchFamily="2" charset="2"/>
              <a:buNone/>
            </a:pPr>
            <a:endParaRPr lang="en-US" dirty="0"/>
          </a:p>
          <a:p>
            <a:pPr marL="381000" indent="-381000"/>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dirty="0" smtClean="0"/>
              <a:t>Observation vs. Experiment </a:t>
            </a:r>
            <a:r>
              <a:rPr lang="en-US" dirty="0" smtClean="0">
                <a:solidFill>
                  <a:srgbClr val="333399"/>
                </a:solidFill>
              </a:rPr>
              <a:t>(answer</a:t>
            </a:r>
            <a:r>
              <a:rPr lang="en-US" dirty="0">
                <a:solidFill>
                  <a:srgbClr val="333399"/>
                </a:solidFill>
              </a:rPr>
              <a:t>)</a:t>
            </a:r>
          </a:p>
        </p:txBody>
      </p:sp>
      <p:sp>
        <p:nvSpPr>
          <p:cNvPr id="1411075"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The </a:t>
            </a:r>
            <a:r>
              <a:rPr lang="en-US" i="1" dirty="0" smtClean="0"/>
              <a:t>Minnesota Study of Twins Reared Apart</a:t>
            </a:r>
            <a:r>
              <a:rPr lang="en-US" dirty="0" smtClean="0"/>
              <a:t> investigated whether attributes of twins are related to heredity or environment.  The researchers assessed 56 pairs of identical twins reared apart as well as several hundred identical twins reared together. They compared the similarities of the twins in both groups.</a:t>
            </a:r>
          </a:p>
          <a:p>
            <a:pPr marL="381000" indent="-381000">
              <a:buFont typeface="Wingdings" pitchFamily="2" charset="2"/>
              <a:buNone/>
            </a:pPr>
            <a:endParaRPr lang="en-US" dirty="0"/>
          </a:p>
          <a:p>
            <a:pPr marL="381000" indent="-381000">
              <a:buFont typeface="Wingdings" pitchFamily="2" charset="2"/>
              <a:buNone/>
            </a:pPr>
            <a:r>
              <a:rPr lang="en-US" dirty="0"/>
              <a:t>Is this study an experiment or an observational study?</a:t>
            </a:r>
          </a:p>
          <a:p>
            <a:pPr marL="381000" indent="-381000">
              <a:buFont typeface="Wingdings" pitchFamily="2" charset="2"/>
              <a:buNone/>
            </a:pPr>
            <a:endParaRPr lang="en-US" dirty="0"/>
          </a:p>
          <a:p>
            <a:pPr marL="381000" indent="-381000">
              <a:buFont typeface="Wingdings" pitchFamily="2" charset="2"/>
              <a:buAutoNum type="alphaLcParenR"/>
            </a:pPr>
            <a:r>
              <a:rPr lang="en-US" dirty="0"/>
              <a:t>Experiment</a:t>
            </a:r>
          </a:p>
          <a:p>
            <a:pPr marL="381000" indent="-381000">
              <a:buFont typeface="Wingdings" pitchFamily="2" charset="2"/>
              <a:buAutoNum type="alphaLcParenR"/>
            </a:pPr>
            <a:r>
              <a:rPr lang="en-US" b="1" dirty="0">
                <a:solidFill>
                  <a:srgbClr val="333399"/>
                </a:solidFill>
              </a:rPr>
              <a:t>Observational study</a:t>
            </a:r>
          </a:p>
          <a:p>
            <a:pPr marL="381000" indent="-381000">
              <a:buFont typeface="Wingdings" pitchFamily="2" charset="2"/>
              <a:buNone/>
            </a:pPr>
            <a:r>
              <a:rPr 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p:txBody>
          <a:bodyPr/>
          <a:lstStyle/>
          <a:p>
            <a:r>
              <a:rPr lang="en-US" dirty="0" smtClean="0"/>
              <a:t>Block Designs</a:t>
            </a:r>
            <a:endParaRPr lang="en-US" dirty="0"/>
          </a:p>
        </p:txBody>
      </p:sp>
      <p:sp>
        <p:nvSpPr>
          <p:cNvPr id="130048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In a randomized block design, a block contains</a:t>
            </a:r>
          </a:p>
          <a:p>
            <a:pPr marL="381000" indent="-381000">
              <a:buFont typeface="Wingdings" pitchFamily="2" charset="2"/>
              <a:buNone/>
            </a:pP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smtClean="0"/>
              <a:t>individuals that are similar with respect to the characteristic that defines the block.</a:t>
            </a:r>
          </a:p>
          <a:p>
            <a:pPr marL="381000" indent="-381000">
              <a:buFont typeface="Wingdings" pitchFamily="2" charset="2"/>
              <a:buAutoNum type="alphaLcParenR"/>
            </a:pPr>
            <a:r>
              <a:rPr lang="en-US" dirty="0" smtClean="0"/>
              <a:t>individuals that are assigned to the same treatment.</a:t>
            </a:r>
          </a:p>
          <a:p>
            <a:pPr marL="381000" indent="-381000">
              <a:buFont typeface="Wingdings" pitchFamily="2" charset="2"/>
              <a:buAutoNum type="alphaLcParenR"/>
            </a:pPr>
            <a:r>
              <a:rPr lang="en-US" dirty="0" smtClean="0"/>
              <a:t>individuals that are similar with respect to the characteristic that defines the block and that are assigned to the same treatment.  </a:t>
            </a:r>
          </a:p>
          <a:p>
            <a:pPr marL="381000" indent="-381000">
              <a:buFont typeface="Wingdings" pitchFamily="2" charset="2"/>
              <a:buNone/>
            </a:pPr>
            <a:r>
              <a:rPr lang="en-US" dirty="0" smtClean="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39981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In a randomized block design, a block contains</a:t>
            </a:r>
          </a:p>
          <a:p>
            <a:pPr marL="381000" indent="-381000">
              <a:buFont typeface="Wingdings" pitchFamily="2" charset="2"/>
              <a:buNone/>
            </a:pP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b="1" dirty="0" smtClean="0">
                <a:solidFill>
                  <a:srgbClr val="333399"/>
                </a:solidFill>
              </a:rPr>
              <a:t>individuals that are similar with respect to the characteristic that defines the block.</a:t>
            </a:r>
          </a:p>
          <a:p>
            <a:pPr marL="381000" indent="-381000">
              <a:buFont typeface="Wingdings" pitchFamily="2" charset="2"/>
              <a:buAutoNum type="alphaLcParenR"/>
            </a:pPr>
            <a:r>
              <a:rPr lang="en-US" dirty="0" smtClean="0"/>
              <a:t>individuals that are assigned to the same treatment.</a:t>
            </a:r>
          </a:p>
          <a:p>
            <a:pPr marL="381000" indent="-381000">
              <a:buFont typeface="Wingdings" pitchFamily="2" charset="2"/>
              <a:buAutoNum type="alphaLcParenR"/>
            </a:pPr>
            <a:r>
              <a:rPr lang="en-US" dirty="0" smtClean="0"/>
              <a:t>individuals that are similar with respect to the characteristic that defines the block and that are assigned to the same treatment.  </a:t>
            </a:r>
          </a:p>
          <a:p>
            <a:pPr marL="381000" indent="-381000">
              <a:buFont typeface="Wingdings" pitchFamily="2" charset="2"/>
              <a:buNone/>
            </a:pPr>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dirty="0" smtClean="0"/>
              <a:t>Block Designs</a:t>
            </a:r>
            <a:endParaRPr lang="en-US" dirty="0"/>
          </a:p>
        </p:txBody>
      </p:sp>
      <p:sp>
        <p:nvSpPr>
          <p:cNvPr id="133222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In a randomized block design</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all of the subjects are allocated at random to the treatments.</a:t>
            </a:r>
          </a:p>
          <a:p>
            <a:pPr marL="381000" indent="-381000">
              <a:buFont typeface="Wingdings" pitchFamily="2" charset="2"/>
              <a:buAutoNum type="alphaLcParenR"/>
            </a:pPr>
            <a:r>
              <a:rPr lang="en-US" dirty="0" smtClean="0"/>
              <a:t>the random assignment of individuals to treatments is carried out separately within each block.</a:t>
            </a:r>
          </a:p>
          <a:p>
            <a:pPr marL="381000" indent="-381000">
              <a:buFont typeface="Wingdings" pitchFamily="2" charset="2"/>
              <a:buAutoNum type="alphaLcParenR"/>
            </a:pPr>
            <a:r>
              <a:rPr lang="en-US" dirty="0" smtClean="0"/>
              <a:t>all the individuals within one block are randomly assigned one treatment.</a:t>
            </a:r>
          </a:p>
          <a:p>
            <a:pPr marL="381000" indent="-381000">
              <a:buFont typeface="Wingdings" pitchFamily="2" charset="2"/>
              <a:buNone/>
            </a:pPr>
            <a:r>
              <a:rPr lang="en-US"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400835"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In a randomized block design</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all of the subjects are allocated at random to the treatments.</a:t>
            </a:r>
          </a:p>
          <a:p>
            <a:pPr marL="381000" indent="-381000">
              <a:buFont typeface="Wingdings" pitchFamily="2" charset="2"/>
              <a:buAutoNum type="alphaLcParenR"/>
            </a:pPr>
            <a:r>
              <a:rPr lang="en-US" b="1" dirty="0" smtClean="0">
                <a:solidFill>
                  <a:srgbClr val="333399"/>
                </a:solidFill>
              </a:rPr>
              <a:t>the random assignment of individuals to treatments is carried out separately within each block.</a:t>
            </a:r>
          </a:p>
          <a:p>
            <a:pPr marL="381000" indent="-381000">
              <a:buFont typeface="Wingdings" pitchFamily="2" charset="2"/>
              <a:buAutoNum type="alphaLcParenR"/>
            </a:pPr>
            <a:r>
              <a:rPr lang="en-US" dirty="0" smtClean="0"/>
              <a:t>all the individuals within one block are randomly assigned one treatment.</a:t>
            </a:r>
          </a:p>
          <a:p>
            <a:pPr marL="381000" indent="-381000">
              <a:buFont typeface="Wingdings" pitchFamily="2" charset="2"/>
              <a:buNone/>
            </a:pPr>
            <a:r>
              <a:rPr 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dirty="0" smtClean="0"/>
              <a:t>Block Designs</a:t>
            </a:r>
            <a:endParaRPr lang="en-US" dirty="0"/>
          </a:p>
        </p:txBody>
      </p:sp>
      <p:sp>
        <p:nvSpPr>
          <p:cNvPr id="1308675"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True or false:  An advantage of the randomized block design (RBD) over the completely randomized design (CRD) is that the RBD eliminates confounding between a lurking variable (blocking variable) and the response variable.</a:t>
            </a:r>
          </a:p>
          <a:p>
            <a:pPr marL="381000" indent="-381000">
              <a:buFont typeface="Wingdings" pitchFamily="2" charset="2"/>
              <a:buNone/>
            </a:pPr>
            <a:endParaRPr lang="en-US"/>
          </a:p>
          <a:p>
            <a:pPr marL="381000" indent="-381000">
              <a:buFont typeface="Wingdings" pitchFamily="2" charset="2"/>
              <a:buAutoNum type="alphaLcParenR"/>
            </a:pPr>
            <a:r>
              <a:rPr lang="en-US"/>
              <a:t>True</a:t>
            </a:r>
          </a:p>
          <a:p>
            <a:pPr marL="381000" indent="-381000">
              <a:buFont typeface="Wingdings" pitchFamily="2" charset="2"/>
              <a:buAutoNum type="alphaLcParenR"/>
            </a:pPr>
            <a:r>
              <a:rPr lang="en-US"/>
              <a:t>False</a:t>
            </a:r>
          </a:p>
          <a:p>
            <a:pPr marL="381000" indent="-381000">
              <a:buFont typeface="Wingdings" pitchFamily="2" charset="2"/>
              <a:buNone/>
            </a:pPr>
            <a:r>
              <a:rPr lang="en-US"/>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40185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True or false:  An advantage of the randomized block design (RBD) over the completely randomized design (CRD) is that the RBD eliminates confounding between a lurking variable (blocking variable) and the response variable.</a:t>
            </a:r>
          </a:p>
          <a:p>
            <a:pPr marL="381000" indent="-381000">
              <a:buFont typeface="Wingdings" pitchFamily="2" charset="2"/>
              <a:buNone/>
            </a:pPr>
            <a:endParaRPr lang="en-US"/>
          </a:p>
          <a:p>
            <a:pPr marL="381000" indent="-381000">
              <a:buFont typeface="Wingdings" pitchFamily="2" charset="2"/>
              <a:buAutoNum type="alphaLcParenR"/>
            </a:pPr>
            <a:r>
              <a:rPr lang="en-US" b="1">
                <a:solidFill>
                  <a:srgbClr val="333399"/>
                </a:solidFill>
              </a:rPr>
              <a:t>True</a:t>
            </a:r>
          </a:p>
          <a:p>
            <a:pPr marL="381000" indent="-381000">
              <a:buFont typeface="Wingdings" pitchFamily="2" charset="2"/>
              <a:buAutoNum type="alphaLcParenR"/>
            </a:pPr>
            <a:r>
              <a:rPr lang="en-US"/>
              <a:t>False</a:t>
            </a:r>
          </a:p>
          <a:p>
            <a:pPr marL="381000" indent="-381000">
              <a:buFont typeface="Wingdings" pitchFamily="2" charset="2"/>
              <a:buNone/>
            </a:pPr>
            <a:r>
              <a:rPr lang="en-US"/>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smtClean="0"/>
              <a:t>Block Designs</a:t>
            </a:r>
            <a:endParaRPr lang="en-US" dirty="0"/>
          </a:p>
        </p:txBody>
      </p:sp>
      <p:sp>
        <p:nvSpPr>
          <p:cNvPr id="140288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True or false:  An advantage of the randomized block design (RBD) over the completely randomized design (CRD) is that the RBD eliminates the variation associated with the blocking variable and makes detection of statistical significance easier.</a:t>
            </a:r>
          </a:p>
          <a:p>
            <a:pPr marL="381000" indent="-381000">
              <a:buFont typeface="Wingdings" pitchFamily="2" charset="2"/>
              <a:buNone/>
            </a:pPr>
            <a:endParaRPr lang="en-US"/>
          </a:p>
          <a:p>
            <a:pPr marL="381000" indent="-381000">
              <a:buFont typeface="Wingdings" pitchFamily="2" charset="2"/>
              <a:buAutoNum type="alphaLcParenR"/>
            </a:pPr>
            <a:r>
              <a:rPr lang="en-US"/>
              <a:t>True</a:t>
            </a:r>
          </a:p>
          <a:p>
            <a:pPr marL="381000" indent="-381000">
              <a:buFont typeface="Wingdings" pitchFamily="2" charset="2"/>
              <a:buAutoNum type="alphaLcParenR"/>
            </a:pPr>
            <a:r>
              <a:rPr lang="en-US"/>
              <a:t>False</a:t>
            </a:r>
          </a:p>
          <a:p>
            <a:pPr marL="381000" indent="-381000">
              <a:buFont typeface="Wingdings" pitchFamily="2" charset="2"/>
              <a:buNone/>
            </a:pPr>
            <a:r>
              <a:rPr lang="en-US"/>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lstStyle/>
          <a:p>
            <a:r>
              <a:rPr lang="en-US" dirty="0" smtClean="0"/>
              <a:t>Block Designs </a:t>
            </a:r>
            <a:r>
              <a:rPr lang="en-US" dirty="0" smtClean="0">
                <a:solidFill>
                  <a:srgbClr val="333399"/>
                </a:solidFill>
              </a:rPr>
              <a:t>(answer</a:t>
            </a:r>
            <a:r>
              <a:rPr lang="en-US" dirty="0">
                <a:solidFill>
                  <a:srgbClr val="333399"/>
                </a:solidFill>
              </a:rPr>
              <a:t>)</a:t>
            </a:r>
          </a:p>
        </p:txBody>
      </p:sp>
      <p:sp>
        <p:nvSpPr>
          <p:cNvPr id="140390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True or false:  An advantage of the randomized block design (RBD) over the completely randomized design (CRD) is that the RBD eliminates the variation associated with the blocking variable and makes detection of statistical significance easier.</a:t>
            </a:r>
          </a:p>
          <a:p>
            <a:pPr marL="381000" indent="-381000">
              <a:buFont typeface="Wingdings" pitchFamily="2" charset="2"/>
              <a:buNone/>
            </a:pPr>
            <a:endParaRPr lang="en-US"/>
          </a:p>
          <a:p>
            <a:pPr marL="381000" indent="-381000">
              <a:buFont typeface="Wingdings" pitchFamily="2" charset="2"/>
              <a:buAutoNum type="alphaLcParenR"/>
            </a:pPr>
            <a:r>
              <a:rPr lang="en-US" b="1">
                <a:solidFill>
                  <a:srgbClr val="333399"/>
                </a:solidFill>
              </a:rPr>
              <a:t>True</a:t>
            </a:r>
          </a:p>
          <a:p>
            <a:pPr marL="381000" indent="-381000">
              <a:buFont typeface="Wingdings" pitchFamily="2" charset="2"/>
              <a:buAutoNum type="alphaLcParenR"/>
            </a:pPr>
            <a:r>
              <a:rPr lang="en-US"/>
              <a:t>False</a:t>
            </a:r>
          </a:p>
          <a:p>
            <a:pPr marL="381000" indent="-381000">
              <a:buFont typeface="Wingdings" pitchFamily="2" charset="2"/>
              <a:buNone/>
            </a:pPr>
            <a:r>
              <a:rPr lang="en-US"/>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dirty="0" smtClean="0"/>
              <a:t>Observation vs. Experiment</a:t>
            </a:r>
            <a:endParaRPr lang="en-US" dirty="0">
              <a:solidFill>
                <a:srgbClr val="333399"/>
              </a:solidFill>
            </a:endParaRPr>
          </a:p>
        </p:txBody>
      </p:sp>
      <p:sp>
        <p:nvSpPr>
          <p:cNvPr id="1411075" name="Rectangle 3"/>
          <p:cNvSpPr>
            <a:spLocks noGrp="1" noChangeArrowheads="1"/>
          </p:cNvSpPr>
          <p:nvPr>
            <p:ph type="body" idx="1"/>
          </p:nvPr>
        </p:nvSpPr>
        <p:spPr>
          <a:xfrm>
            <a:off x="457200" y="990600"/>
            <a:ext cx="8229600" cy="5638800"/>
          </a:xfrm>
        </p:spPr>
        <p:txBody>
          <a:bodyPr/>
          <a:lstStyle/>
          <a:p>
            <a:pPr>
              <a:buNone/>
            </a:pPr>
            <a:r>
              <a:rPr lang="en-US" b="0" dirty="0" smtClean="0"/>
              <a:t>In a famous study, 5200 patients were categorized into 2 groups according their soda habit. After 4-years of follow-up, the rate of heart disease was higher in the ‘regularly drank’ group than the ‘sparingly drank’ group. </a:t>
            </a:r>
            <a:r>
              <a:rPr lang="en-US" dirty="0" smtClean="0"/>
              <a:t>Does soda use cause heart disease</a:t>
            </a:r>
            <a:r>
              <a:rPr lang="en-US" b="0" dirty="0" smtClean="0"/>
              <a:t>?</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Yes because this is an experiment.</a:t>
            </a:r>
          </a:p>
          <a:p>
            <a:pPr marL="381000" indent="-381000">
              <a:buFont typeface="Wingdings" pitchFamily="2" charset="2"/>
              <a:buAutoNum type="alphaLcParenR"/>
            </a:pPr>
            <a:r>
              <a:rPr lang="en-US" dirty="0" smtClean="0"/>
              <a:t>No because this is an observational study.</a:t>
            </a:r>
            <a:endParaRPr lang="en-US" dirty="0"/>
          </a:p>
          <a:p>
            <a:pPr marL="381000" indent="-381000">
              <a:buFont typeface="Wingdings" pitchFamily="2" charset="2"/>
              <a:buAutoNum type="alphaLcParenR"/>
            </a:pPr>
            <a:r>
              <a:rPr lang="en-US" dirty="0" smtClean="0"/>
              <a:t>Can’t say because this is an observational study.</a:t>
            </a:r>
          </a:p>
          <a:p>
            <a:pPr marL="381000" indent="-381000">
              <a:buFont typeface="Wingdings" pitchFamily="2" charset="2"/>
              <a:buAutoNum type="alphaLcParenR"/>
            </a:pPr>
            <a:endParaRPr lang="en-US" b="1" dirty="0">
              <a:solidFill>
                <a:srgbClr val="333399"/>
              </a:solidFill>
            </a:endParaRPr>
          </a:p>
          <a:p>
            <a:pPr marL="381000" indent="-381000">
              <a:buFont typeface="Wingdings" pitchFamily="2" charset="2"/>
              <a:buNone/>
            </a:pP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dirty="0" smtClean="0"/>
              <a:t>Observation vs. Experiment </a:t>
            </a:r>
            <a:r>
              <a:rPr lang="en-US" dirty="0" smtClean="0">
                <a:solidFill>
                  <a:srgbClr val="333399"/>
                </a:solidFill>
              </a:rPr>
              <a:t>(answer</a:t>
            </a:r>
            <a:r>
              <a:rPr lang="en-US" dirty="0">
                <a:solidFill>
                  <a:srgbClr val="333399"/>
                </a:solidFill>
              </a:rPr>
              <a:t>)</a:t>
            </a:r>
          </a:p>
        </p:txBody>
      </p:sp>
      <p:sp>
        <p:nvSpPr>
          <p:cNvPr id="1411075" name="Rectangle 3"/>
          <p:cNvSpPr>
            <a:spLocks noGrp="1" noChangeArrowheads="1"/>
          </p:cNvSpPr>
          <p:nvPr>
            <p:ph type="body" idx="1"/>
          </p:nvPr>
        </p:nvSpPr>
        <p:spPr>
          <a:xfrm>
            <a:off x="457200" y="990600"/>
            <a:ext cx="8229600" cy="5638800"/>
          </a:xfrm>
        </p:spPr>
        <p:txBody>
          <a:bodyPr/>
          <a:lstStyle/>
          <a:p>
            <a:pPr>
              <a:buNone/>
            </a:pPr>
            <a:r>
              <a:rPr lang="en-US" b="0" dirty="0" smtClean="0"/>
              <a:t>In a famous study, 5200 patients were categorized into 2 groups according their soda habit. After 4-years of follow-up, the rate of heart disease was higher in the ‘regularly drank’ group than the ‘sparingly drank’ group. </a:t>
            </a:r>
            <a:r>
              <a:rPr lang="en-US" dirty="0" smtClean="0"/>
              <a:t>Does soda use cause heart disease</a:t>
            </a:r>
            <a:r>
              <a:rPr lang="en-US" b="0" dirty="0" smtClean="0"/>
              <a:t>?</a:t>
            </a:r>
          </a:p>
          <a:p>
            <a:pPr marL="381000" indent="-381000">
              <a:buFont typeface="Wingdings" pitchFamily="2" charset="2"/>
              <a:buNone/>
            </a:pPr>
            <a:endParaRPr lang="en-US" dirty="0"/>
          </a:p>
          <a:p>
            <a:pPr marL="381000" indent="-381000">
              <a:buFont typeface="Wingdings" pitchFamily="2" charset="2"/>
              <a:buAutoNum type="alphaLcParenR"/>
            </a:pPr>
            <a:r>
              <a:rPr lang="en-US" dirty="0" smtClean="0"/>
              <a:t>Yes because this is an experiment.</a:t>
            </a:r>
          </a:p>
          <a:p>
            <a:pPr marL="381000" indent="-381000">
              <a:buFont typeface="Wingdings" pitchFamily="2" charset="2"/>
              <a:buAutoNum type="alphaLcParenR"/>
            </a:pPr>
            <a:r>
              <a:rPr lang="en-US" dirty="0" smtClean="0"/>
              <a:t>No because this is an observational study.</a:t>
            </a:r>
            <a:endParaRPr lang="en-US" dirty="0"/>
          </a:p>
          <a:p>
            <a:pPr marL="381000" indent="-381000">
              <a:buFont typeface="Wingdings" pitchFamily="2" charset="2"/>
              <a:buAutoNum type="alphaLcParenR"/>
            </a:pPr>
            <a:r>
              <a:rPr lang="en-US" b="1" dirty="0" smtClean="0">
                <a:solidFill>
                  <a:srgbClr val="333399"/>
                </a:solidFill>
              </a:rPr>
              <a:t>Can’t say because this is an observational study.</a:t>
            </a:r>
          </a:p>
          <a:p>
            <a:pPr marL="381000" indent="-381000">
              <a:buFont typeface="Wingdings" pitchFamily="2" charset="2"/>
              <a:buAutoNum type="alphaLcParenR"/>
            </a:pPr>
            <a:endParaRPr lang="en-US" b="1" dirty="0">
              <a:solidFill>
                <a:srgbClr val="333399"/>
              </a:solidFill>
            </a:endParaRPr>
          </a:p>
          <a:p>
            <a:pPr marL="381000" indent="-381000">
              <a:buFont typeface="Wingdings" pitchFamily="2" charset="2"/>
              <a:buNone/>
            </a:pP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t>Subjects, Factors, Treatments</a:t>
            </a:r>
            <a:endParaRPr lang="en-US" dirty="0"/>
          </a:p>
        </p:txBody>
      </p:sp>
      <p:sp>
        <p:nvSpPr>
          <p:cNvPr id="129945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smtClean="0"/>
              <a:t>Researchers believed </a:t>
            </a:r>
            <a:r>
              <a:rPr lang="en-US" dirty="0"/>
              <a:t>that </a:t>
            </a:r>
            <a:r>
              <a:rPr lang="en-US" dirty="0" smtClean="0"/>
              <a:t>floral </a:t>
            </a:r>
            <a:r>
              <a:rPr lang="en-US" dirty="0"/>
              <a:t>scent can </a:t>
            </a:r>
            <a:r>
              <a:rPr lang="en-US" dirty="0" smtClean="0"/>
              <a:t>sometimes improve </a:t>
            </a:r>
            <a:r>
              <a:rPr lang="en-US" dirty="0"/>
              <a:t>a person’s learning </a:t>
            </a:r>
            <a:r>
              <a:rPr lang="en-US" dirty="0" smtClean="0"/>
              <a:t>ability. They </a:t>
            </a:r>
            <a:r>
              <a:rPr lang="en-US" dirty="0"/>
              <a:t>set up an experiment in which each of 22 subjects completed </a:t>
            </a:r>
            <a:r>
              <a:rPr lang="en-US" dirty="0" smtClean="0"/>
              <a:t>sets </a:t>
            </a:r>
            <a:r>
              <a:rPr lang="en-US" dirty="0"/>
              <a:t>of </a:t>
            </a:r>
            <a:r>
              <a:rPr lang="en-US" dirty="0" smtClean="0"/>
              <a:t>mazes.  </a:t>
            </a:r>
            <a:r>
              <a:rPr lang="en-US" dirty="0"/>
              <a:t>Each subject wore a floral-scented mask and an unscented </a:t>
            </a:r>
            <a:r>
              <a:rPr lang="en-US" dirty="0" smtClean="0"/>
              <a:t>mask in random order. The researchers measured </a:t>
            </a:r>
            <a:r>
              <a:rPr lang="en-US" dirty="0"/>
              <a:t>the </a:t>
            </a:r>
            <a:r>
              <a:rPr lang="en-US" dirty="0" smtClean="0"/>
              <a:t>time to </a:t>
            </a:r>
            <a:r>
              <a:rPr lang="en-US" dirty="0"/>
              <a:t>complete the </a:t>
            </a:r>
            <a:r>
              <a:rPr lang="en-US" dirty="0" smtClean="0"/>
              <a:t>sets </a:t>
            </a:r>
            <a:r>
              <a:rPr lang="en-US" dirty="0"/>
              <a:t>of mazes.</a:t>
            </a:r>
          </a:p>
          <a:p>
            <a:pPr marL="381000" indent="-381000">
              <a:buFont typeface="Wingdings" pitchFamily="2" charset="2"/>
              <a:buNone/>
            </a:pPr>
            <a:r>
              <a:rPr lang="en-US" dirty="0"/>
              <a:t>What is the explanatory </a:t>
            </a:r>
            <a:r>
              <a:rPr lang="en-US" dirty="0" smtClean="0"/>
              <a:t>variable (factor)?</a:t>
            </a: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a:t>The amount of scent.</a:t>
            </a:r>
          </a:p>
          <a:p>
            <a:pPr marL="381000" indent="-381000">
              <a:buFont typeface="Wingdings" pitchFamily="2" charset="2"/>
              <a:buAutoNum type="alphaLcParenR"/>
            </a:pPr>
            <a:r>
              <a:rPr lang="en-US" dirty="0"/>
              <a:t>Presence or absence of the floral scent.</a:t>
            </a:r>
          </a:p>
          <a:p>
            <a:pPr marL="381000" indent="-381000">
              <a:buFont typeface="Wingdings" pitchFamily="2" charset="2"/>
              <a:buAutoNum type="alphaLcParenR"/>
            </a:pPr>
            <a:r>
              <a:rPr lang="en-US" dirty="0"/>
              <a:t>Time to complete the pencil and paper mazes.</a:t>
            </a:r>
          </a:p>
          <a:p>
            <a:pPr marL="381000" indent="-381000">
              <a:buFont typeface="Wingdings" pitchFamily="2" charset="2"/>
              <a:buAutoNum type="alphaLcParenR"/>
            </a:pPr>
            <a:r>
              <a:rPr lang="en-US" dirty="0"/>
              <a:t>Whether the subject was able to complete the mazes quicker while wearing the floral-scented mask.</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p:txBody>
          <a:bodyPr/>
          <a:lstStyle/>
          <a:p>
            <a:r>
              <a:rPr lang="en-US" dirty="0" smtClean="0"/>
              <a:t>Subjects, Factors, Treatments </a:t>
            </a:r>
            <a:r>
              <a:rPr lang="en-US" dirty="0" smtClean="0">
                <a:solidFill>
                  <a:srgbClr val="333399"/>
                </a:solidFill>
              </a:rPr>
              <a:t>(answer</a:t>
            </a:r>
            <a:r>
              <a:rPr lang="en-US" dirty="0">
                <a:solidFill>
                  <a:srgbClr val="333399"/>
                </a:solidFill>
              </a:rPr>
              <a:t>)</a:t>
            </a:r>
          </a:p>
        </p:txBody>
      </p:sp>
      <p:sp>
        <p:nvSpPr>
          <p:cNvPr id="138137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Researchers believed that floral scent can sometimes improve a person’s learning ability. They set up an experiment in which each of 22 subjects completed sets of mazes.  Each subject wore a floral-scented mask and an unscented mask in random order. The researchers measured the time to complete the sets of mazes.</a:t>
            </a:r>
          </a:p>
          <a:p>
            <a:pPr marL="381000" indent="-381000">
              <a:buNone/>
            </a:pPr>
            <a:r>
              <a:rPr lang="en-US" dirty="0" smtClean="0"/>
              <a:t>What is the explanatory variable (factor)?</a:t>
            </a: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a:t>The amount of scent.</a:t>
            </a:r>
          </a:p>
          <a:p>
            <a:pPr marL="381000" indent="-381000">
              <a:buFont typeface="Wingdings" pitchFamily="2" charset="2"/>
              <a:buAutoNum type="alphaLcParenR"/>
            </a:pPr>
            <a:r>
              <a:rPr lang="en-US" b="1" dirty="0">
                <a:solidFill>
                  <a:srgbClr val="333399"/>
                </a:solidFill>
              </a:rPr>
              <a:t>Presence or absence of the floral scent.</a:t>
            </a:r>
          </a:p>
          <a:p>
            <a:pPr marL="381000" indent="-381000">
              <a:buFont typeface="Wingdings" pitchFamily="2" charset="2"/>
              <a:buAutoNum type="alphaLcParenR"/>
            </a:pPr>
            <a:r>
              <a:rPr lang="en-US" dirty="0"/>
              <a:t>Time to complete the pencil and paper mazes.</a:t>
            </a:r>
          </a:p>
          <a:p>
            <a:pPr marL="381000" indent="-381000">
              <a:buFont typeface="Wingdings" pitchFamily="2" charset="2"/>
              <a:buAutoNum type="alphaLcParenR"/>
            </a:pPr>
            <a:r>
              <a:rPr lang="en-US" dirty="0"/>
              <a:t>Whether the subject was able to complete the mazes quicker while wearing the floral-scented mask.</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13463</TotalTime>
  <Words>4148</Words>
  <Application>Microsoft Office PowerPoint</Application>
  <PresentationFormat>On-screen Show (4:3)</PresentationFormat>
  <Paragraphs>419</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Edge</vt:lpstr>
      <vt:lpstr>Producing Data:  Experiments</vt:lpstr>
      <vt:lpstr>Observation vs. Experiment</vt:lpstr>
      <vt:lpstr>Observation vs. Experiment (answer)</vt:lpstr>
      <vt:lpstr>Observation vs. Experiment</vt:lpstr>
      <vt:lpstr>Observation vs. Experiment (answer)</vt:lpstr>
      <vt:lpstr>Observation vs. Experiment</vt:lpstr>
      <vt:lpstr>Observation vs. Experiment (answer)</vt:lpstr>
      <vt:lpstr>Subjects, Factors, Treatments</vt:lpstr>
      <vt:lpstr>Subjects, Factors, Treatments (answer)</vt:lpstr>
      <vt:lpstr>Subjects, Factors, Treatments</vt:lpstr>
      <vt:lpstr>Subjects, Factors, Treatments (answer)</vt:lpstr>
      <vt:lpstr>Subjects, Factors, Treatments</vt:lpstr>
      <vt:lpstr>Subjects, Factors, Treatments (answer)</vt:lpstr>
      <vt:lpstr>Subjects, Factors, Treatments</vt:lpstr>
      <vt:lpstr>Subjects, Factors, Treatments (answer)</vt:lpstr>
      <vt:lpstr>Subjects, Factors, Treatments</vt:lpstr>
      <vt:lpstr>Subjects, Factors, Treatments (answer)</vt:lpstr>
      <vt:lpstr>Subjects, Factors, Treatments</vt:lpstr>
      <vt:lpstr>Subjects, Factors, Treatments (answer)</vt:lpstr>
      <vt:lpstr>Subjects, Factors, Treatments</vt:lpstr>
      <vt:lpstr>Subjects, Factors, Treatments (answer)</vt:lpstr>
      <vt:lpstr>Randomized Experiments</vt:lpstr>
      <vt:lpstr>Randomized Experiments (answer)</vt:lpstr>
      <vt:lpstr>Logic of Experiments</vt:lpstr>
      <vt:lpstr>Logic of Experiments (answer)</vt:lpstr>
      <vt:lpstr>Logic of Experiments</vt:lpstr>
      <vt:lpstr>Logic of Experiments (answer)</vt:lpstr>
      <vt:lpstr>Logic of Experiments</vt:lpstr>
      <vt:lpstr>Logic of Experiments (answer)</vt:lpstr>
      <vt:lpstr>Logic of Experiments</vt:lpstr>
      <vt:lpstr>Logic of Experiments (answer)</vt:lpstr>
      <vt:lpstr>Logic of Experiments</vt:lpstr>
      <vt:lpstr>Logic of Experiments (answer)</vt:lpstr>
      <vt:lpstr>Logic of Experiments</vt:lpstr>
      <vt:lpstr>Logic of Experiments (answer)</vt:lpstr>
      <vt:lpstr>Cautions About Experiments</vt:lpstr>
      <vt:lpstr>Cautions About Experiments (answer)</vt:lpstr>
      <vt:lpstr>Cautions About Experiments </vt:lpstr>
      <vt:lpstr>Cautions About Experiments (answer)</vt:lpstr>
      <vt:lpstr>Cautions About Experiments</vt:lpstr>
      <vt:lpstr>Cautions About Experiments (answer)</vt:lpstr>
      <vt:lpstr>Block Designs</vt:lpstr>
      <vt:lpstr>Block Designs (answer)</vt:lpstr>
      <vt:lpstr>Block Designs</vt:lpstr>
      <vt:lpstr>Block Designs (answer)</vt:lpstr>
      <vt:lpstr>Block Designs</vt:lpstr>
      <vt:lpstr>Block Designs (answer)</vt:lpstr>
      <vt:lpstr>Block Designs</vt:lpstr>
      <vt:lpstr>Block Designs (answer)</vt:lpstr>
      <vt:lpstr>Block Designs</vt:lpstr>
      <vt:lpstr>Block Designs (answer)</vt:lpstr>
      <vt:lpstr>Block Designs</vt:lpstr>
      <vt:lpstr>Block Designs (answer)</vt:lpstr>
      <vt:lpstr>Block Designs</vt:lpstr>
      <vt:lpstr>Block Designs (answer)</vt:lpstr>
      <vt:lpstr>Block Designs</vt:lpstr>
      <vt:lpstr>Block Designs (answer)</vt:lpstr>
    </vt:vector>
  </TitlesOfParts>
  <Company>UCI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Dell Studio</cp:lastModifiedBy>
  <cp:revision>764</cp:revision>
  <cp:lastPrinted>2003-07-12T15:26:38Z</cp:lastPrinted>
  <dcterms:created xsi:type="dcterms:W3CDTF">2003-05-27T03:45:36Z</dcterms:created>
  <dcterms:modified xsi:type="dcterms:W3CDTF">2013-08-19T16:37:01Z</dcterms:modified>
</cp:coreProperties>
</file>