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6" r:id="rId1"/>
  </p:sldMasterIdLst>
  <p:handoutMasterIdLst>
    <p:handoutMasterId r:id="rId27"/>
  </p:handoutMasterIdLst>
  <p:sldIdLst>
    <p:sldId id="320" r:id="rId2"/>
    <p:sldId id="298" r:id="rId3"/>
    <p:sldId id="314" r:id="rId4"/>
    <p:sldId id="306" r:id="rId5"/>
    <p:sldId id="315" r:id="rId6"/>
    <p:sldId id="299" r:id="rId7"/>
    <p:sldId id="300" r:id="rId8"/>
    <p:sldId id="307" r:id="rId9"/>
    <p:sldId id="301" r:id="rId10"/>
    <p:sldId id="302" r:id="rId11"/>
    <p:sldId id="305" r:id="rId12"/>
    <p:sldId id="303" r:id="rId13"/>
    <p:sldId id="304" r:id="rId14"/>
    <p:sldId id="308" r:id="rId15"/>
    <p:sldId id="309" r:id="rId16"/>
    <p:sldId id="310" r:id="rId17"/>
    <p:sldId id="313" r:id="rId18"/>
    <p:sldId id="319" r:id="rId19"/>
    <p:sldId id="288" r:id="rId20"/>
    <p:sldId id="311" r:id="rId21"/>
    <p:sldId id="312" r:id="rId22"/>
    <p:sldId id="290" r:id="rId23"/>
    <p:sldId id="316" r:id="rId24"/>
    <p:sldId id="317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5" autoAdjust="0"/>
  </p:normalViewPr>
  <p:slideViewPr>
    <p:cSldViewPr snapToGrid="0" snapToObjects="1">
      <p:cViewPr varScale="1">
        <p:scale>
          <a:sx n="85" d="100"/>
          <a:sy n="85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4" Type="http://schemas.openxmlformats.org/officeDocument/2006/relationships/slide" Target="../slides/slide5.xm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gif"/><Relationship Id="rId1" Type="http://schemas.openxmlformats.org/officeDocument/2006/relationships/slide" Target="../slides/slide8.xml"/><Relationship Id="rId2" Type="http://schemas.openxmlformats.org/officeDocument/2006/relationships/slide" Target="../slides/slide10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gif"/><Relationship Id="rId1" Type="http://schemas.openxmlformats.org/officeDocument/2006/relationships/image" Target="../media/image2.png"/><Relationship Id="rId2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12A51-5508-DF4E-A6B3-8F0BA42CDB50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ED5AE-E4A3-F34D-A920-72948D907E63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0F2EFFA0-915E-3442-BD0C-79D2E1D478C8}" type="parTrans" cxnId="{0DC39A57-6588-B94A-8E2C-8310F7205BF8}">
      <dgm:prSet/>
      <dgm:spPr/>
      <dgm:t>
        <a:bodyPr/>
        <a:lstStyle/>
        <a:p>
          <a:endParaRPr lang="en-US"/>
        </a:p>
      </dgm:t>
    </dgm:pt>
    <dgm:pt modelId="{E9A9399A-D329-4248-8D5A-90AF26A509DE}" type="sibTrans" cxnId="{0DC39A57-6588-B94A-8E2C-8310F7205BF8}">
      <dgm:prSet/>
      <dgm:spPr/>
      <dgm:t>
        <a:bodyPr/>
        <a:lstStyle/>
        <a:p>
          <a:endParaRPr lang="en-US"/>
        </a:p>
      </dgm:t>
    </dgm:pt>
    <dgm:pt modelId="{6D91570C-F28C-6847-81F6-739F599AE2F9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Classify Data</a:t>
          </a:r>
          <a:endParaRPr lang="en-US" dirty="0"/>
        </a:p>
      </dgm:t>
    </dgm:pt>
    <dgm:pt modelId="{6215A58C-DE24-C649-90E2-3D9AFEAC2C05}" type="parTrans" cxnId="{ABC8512D-6D9A-A84D-B6A4-1654C7E87AA0}">
      <dgm:prSet/>
      <dgm:spPr/>
      <dgm:t>
        <a:bodyPr/>
        <a:lstStyle/>
        <a:p>
          <a:endParaRPr lang="en-US"/>
        </a:p>
      </dgm:t>
    </dgm:pt>
    <dgm:pt modelId="{2C8563E6-1A7B-3743-ACEA-2CCF141FD084}" type="sibTrans" cxnId="{ABC8512D-6D9A-A84D-B6A4-1654C7E87AA0}">
      <dgm:prSet/>
      <dgm:spPr/>
      <dgm:t>
        <a:bodyPr/>
        <a:lstStyle/>
        <a:p>
          <a:endParaRPr lang="en-US"/>
        </a:p>
      </dgm:t>
    </dgm:pt>
    <dgm:pt modelId="{BBA1B191-144C-F442-A055-6C9976E236B1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75B14AE4-A4B8-0244-8996-0AF837A55B10}" type="parTrans" cxnId="{8F79CDC0-0DE2-6446-825C-55EE75646B04}">
      <dgm:prSet/>
      <dgm:spPr/>
      <dgm:t>
        <a:bodyPr/>
        <a:lstStyle/>
        <a:p>
          <a:endParaRPr lang="en-US"/>
        </a:p>
      </dgm:t>
    </dgm:pt>
    <dgm:pt modelId="{49B293F2-A3E1-394A-BD8D-9BA6D8EC1BDE}" type="sibTrans" cxnId="{8F79CDC0-0DE2-6446-825C-55EE75646B04}">
      <dgm:prSet/>
      <dgm:spPr/>
      <dgm:t>
        <a:bodyPr/>
        <a:lstStyle/>
        <a:p>
          <a:endParaRPr lang="en-US"/>
        </a:p>
      </dgm:t>
    </dgm:pt>
    <dgm:pt modelId="{EA00453C-ED5D-3B4A-824D-AB786442D7DA}">
      <dgm:prSet phldrT="[Text]"/>
      <dgm:spPr/>
      <dgm:t>
        <a:bodyPr/>
        <a:lstStyle/>
        <a:p>
          <a:r>
            <a:rPr lang="en-US" dirty="0" smtClean="0"/>
            <a:t>Picturing Distributions with Graphs</a:t>
          </a:r>
          <a:endParaRPr lang="en-US" dirty="0"/>
        </a:p>
      </dgm:t>
    </dgm:pt>
    <dgm:pt modelId="{C105BC1D-8441-F141-B83E-0F0E008EBAAB}" type="parTrans" cxnId="{411669C7-E27D-A848-AAF8-8AEE6A5ED439}">
      <dgm:prSet/>
      <dgm:spPr/>
      <dgm:t>
        <a:bodyPr/>
        <a:lstStyle/>
        <a:p>
          <a:endParaRPr lang="en-US"/>
        </a:p>
      </dgm:t>
    </dgm:pt>
    <dgm:pt modelId="{BE4E0632-9E1A-1944-9E3D-8B68A79419B9}" type="sibTrans" cxnId="{411669C7-E27D-A848-AAF8-8AEE6A5ED439}">
      <dgm:prSet/>
      <dgm:spPr/>
      <dgm:t>
        <a:bodyPr/>
        <a:lstStyle/>
        <a:p>
          <a:endParaRPr lang="en-US"/>
        </a:p>
      </dgm:t>
    </dgm:pt>
    <dgm:pt modelId="{57802199-CFDD-DD4C-8809-36AC99B23459}">
      <dgm:prSet phldrT="[Text]"/>
      <dgm:spPr/>
      <dgm:t>
        <a:bodyPr/>
        <a:lstStyle/>
        <a:p>
          <a:r>
            <a:rPr lang="en-US" dirty="0" smtClean="0"/>
            <a:t>Scatterplots and Correlation</a:t>
          </a:r>
          <a:endParaRPr lang="en-US" dirty="0"/>
        </a:p>
      </dgm:t>
    </dgm:pt>
    <dgm:pt modelId="{6AE5E2D5-D6B0-3244-83CB-CD24CEC4D332}" type="parTrans" cxnId="{8D5C922D-D73A-DD45-824C-FF43EE217412}">
      <dgm:prSet/>
      <dgm:spPr/>
      <dgm:t>
        <a:bodyPr/>
        <a:lstStyle/>
        <a:p>
          <a:endParaRPr lang="en-US"/>
        </a:p>
      </dgm:t>
    </dgm:pt>
    <dgm:pt modelId="{41E3F642-519F-C849-B9EC-C5F65629C143}" type="sibTrans" cxnId="{8D5C922D-D73A-DD45-824C-FF43EE217412}">
      <dgm:prSet/>
      <dgm:spPr/>
      <dgm:t>
        <a:bodyPr/>
        <a:lstStyle/>
        <a:p>
          <a:endParaRPr lang="en-US"/>
        </a:p>
      </dgm:t>
    </dgm:pt>
    <dgm:pt modelId="{353BB932-3AB8-9B42-AECE-E52B538705F0}">
      <dgm:prSet phldrT="[Text]"/>
      <dgm:spPr/>
      <dgm:t>
        <a:bodyPr/>
        <a:lstStyle/>
        <a:p>
          <a:r>
            <a:rPr lang="en-US" dirty="0" smtClean="0"/>
            <a:t>Probability and Distributions</a:t>
          </a:r>
          <a:endParaRPr lang="en-US" dirty="0"/>
        </a:p>
      </dgm:t>
    </dgm:pt>
    <dgm:pt modelId="{033B9CAB-8256-E24F-8F2A-3E9490065F83}" type="parTrans" cxnId="{CD21ACB8-5FB8-A84F-B40A-9DACD6DF28B3}">
      <dgm:prSet/>
      <dgm:spPr/>
      <dgm:t>
        <a:bodyPr/>
        <a:lstStyle/>
        <a:p>
          <a:endParaRPr lang="en-US"/>
        </a:p>
      </dgm:t>
    </dgm:pt>
    <dgm:pt modelId="{6B29CDB0-C73A-F646-8934-3A86644FDCFA}" type="sibTrans" cxnId="{CD21ACB8-5FB8-A84F-B40A-9DACD6DF28B3}">
      <dgm:prSet/>
      <dgm:spPr/>
      <dgm:t>
        <a:bodyPr/>
        <a:lstStyle/>
        <a:p>
          <a:endParaRPr lang="en-US"/>
        </a:p>
      </dgm:t>
    </dgm:pt>
    <dgm:pt modelId="{6608889A-FB1C-0A4D-A7DE-30C2580D966D}">
      <dgm:prSet phldrT="[Text]"/>
      <dgm:spPr/>
      <dgm:t>
        <a:bodyPr/>
        <a:lstStyle/>
        <a:p>
          <a:r>
            <a:rPr lang="en-US" dirty="0" smtClean="0"/>
            <a:t>Introducing Probability</a:t>
          </a:r>
          <a:endParaRPr lang="en-US" dirty="0"/>
        </a:p>
      </dgm:t>
    </dgm:pt>
    <dgm:pt modelId="{3EDE0589-DFA0-0A48-A4AC-C9C420718451}" type="parTrans" cxnId="{B34F3F25-0D96-5047-BBE7-5C29241F9893}">
      <dgm:prSet/>
      <dgm:spPr/>
      <dgm:t>
        <a:bodyPr/>
        <a:lstStyle/>
        <a:p>
          <a:endParaRPr lang="en-US"/>
        </a:p>
      </dgm:t>
    </dgm:pt>
    <dgm:pt modelId="{DA25012D-EA65-4345-ABC2-4E9849729C47}" type="sibTrans" cxnId="{B34F3F25-0D96-5047-BBE7-5C29241F9893}">
      <dgm:prSet/>
      <dgm:spPr/>
      <dgm:t>
        <a:bodyPr/>
        <a:lstStyle/>
        <a:p>
          <a:endParaRPr lang="en-US"/>
        </a:p>
      </dgm:t>
    </dgm:pt>
    <dgm:pt modelId="{99FCD890-CAFF-E340-AFE6-56A785E0AF54}">
      <dgm:prSet phldrT="[Text]"/>
      <dgm:spPr/>
      <dgm:t>
        <a:bodyPr/>
        <a:lstStyle/>
        <a:p>
          <a:r>
            <a:rPr lang="en-US" dirty="0" smtClean="0"/>
            <a:t>Sampling Distributions</a:t>
          </a:r>
          <a:endParaRPr lang="en-US" dirty="0"/>
        </a:p>
      </dgm:t>
    </dgm:pt>
    <dgm:pt modelId="{5A191541-C056-3E4C-8E82-7D81B96454F5}" type="parTrans" cxnId="{D5A76795-F5A5-6F45-A53B-21C5D72EBD41}">
      <dgm:prSet/>
      <dgm:spPr/>
      <dgm:t>
        <a:bodyPr/>
        <a:lstStyle/>
        <a:p>
          <a:endParaRPr lang="en-US"/>
        </a:p>
      </dgm:t>
    </dgm:pt>
    <dgm:pt modelId="{19C498EF-2924-FB40-810A-E43A450FD555}" type="sibTrans" cxnId="{D5A76795-F5A5-6F45-A53B-21C5D72EBD41}">
      <dgm:prSet/>
      <dgm:spPr/>
      <dgm:t>
        <a:bodyPr/>
        <a:lstStyle/>
        <a:p>
          <a:endParaRPr lang="en-US"/>
        </a:p>
      </dgm:t>
    </dgm:pt>
    <dgm:pt modelId="{D009F37C-1A66-D045-9717-63EFAA5DE88F}">
      <dgm:prSet phldrT="[Text]"/>
      <dgm:spPr/>
      <dgm:t>
        <a:bodyPr/>
        <a:lstStyle/>
        <a:p>
          <a:r>
            <a:rPr lang="en-US" dirty="0" smtClean="0"/>
            <a:t>Inferences about a Population Mean</a:t>
          </a:r>
          <a:endParaRPr lang="en-US" dirty="0"/>
        </a:p>
      </dgm:t>
    </dgm:pt>
    <dgm:pt modelId="{36A3B4D2-9941-2646-8EEA-ED19B0B24348}" type="parTrans" cxnId="{D233A32C-8D7F-664A-BDEB-3B272A175F82}">
      <dgm:prSet/>
      <dgm:spPr/>
      <dgm:t>
        <a:bodyPr/>
        <a:lstStyle/>
        <a:p>
          <a:endParaRPr lang="en-US"/>
        </a:p>
      </dgm:t>
    </dgm:pt>
    <dgm:pt modelId="{282BB54A-1238-C84B-800C-0B0132F9CB44}" type="sibTrans" cxnId="{D233A32C-8D7F-664A-BDEB-3B272A175F82}">
      <dgm:prSet/>
      <dgm:spPr/>
      <dgm:t>
        <a:bodyPr/>
        <a:lstStyle/>
        <a:p>
          <a:endParaRPr lang="en-US"/>
        </a:p>
      </dgm:t>
    </dgm:pt>
    <dgm:pt modelId="{06045DF2-3511-844B-8A17-B001006D88EF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91425087-035C-B14C-9EFC-CC886FF97B32}" type="sibTrans" cxnId="{3264C734-E557-6F4A-A444-9676C69F2D6C}">
      <dgm:prSet/>
      <dgm:spPr/>
      <dgm:t>
        <a:bodyPr/>
        <a:lstStyle/>
        <a:p>
          <a:endParaRPr lang="en-US"/>
        </a:p>
      </dgm:t>
    </dgm:pt>
    <dgm:pt modelId="{EDEA7C74-7C0F-7E44-80DF-78C7C241D4A8}" type="parTrans" cxnId="{3264C734-E557-6F4A-A444-9676C69F2D6C}">
      <dgm:prSet/>
      <dgm:spPr/>
      <dgm:t>
        <a:bodyPr/>
        <a:lstStyle/>
        <a:p>
          <a:endParaRPr lang="en-US"/>
        </a:p>
      </dgm:t>
    </dgm:pt>
    <dgm:pt modelId="{8FF77AFC-598B-8846-A78C-10B050ADCE96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Sampling</a:t>
          </a:r>
          <a:endParaRPr lang="en-US" dirty="0"/>
        </a:p>
      </dgm:t>
    </dgm:pt>
    <dgm:pt modelId="{777F4B95-81F2-4F48-936B-9E98A225B0FD}" type="parTrans" cxnId="{3FB705E1-1608-B942-BDDE-838BB2351B05}">
      <dgm:prSet/>
      <dgm:spPr/>
      <dgm:t>
        <a:bodyPr/>
        <a:lstStyle/>
        <a:p>
          <a:endParaRPr lang="en-US"/>
        </a:p>
      </dgm:t>
    </dgm:pt>
    <dgm:pt modelId="{523E6461-5D4F-C447-9B44-C1E5C46F6C42}" type="sibTrans" cxnId="{3FB705E1-1608-B942-BDDE-838BB2351B05}">
      <dgm:prSet/>
      <dgm:spPr/>
      <dgm:t>
        <a:bodyPr/>
        <a:lstStyle/>
        <a:p>
          <a:endParaRPr lang="en-US"/>
        </a:p>
      </dgm:t>
    </dgm:pt>
    <dgm:pt modelId="{C25BFB70-C35E-FF4F-A5C5-FC55AEE073F2}">
      <dgm:prSet phldrT="[Text]"/>
      <dgm:spPr/>
      <dgm:t>
        <a:bodyPr/>
        <a:lstStyle/>
        <a:p>
          <a:r>
            <a:rPr lang="en-US" dirty="0" smtClean="0"/>
            <a:t>Describing Distributions with Numbers</a:t>
          </a:r>
          <a:endParaRPr lang="en-US" dirty="0"/>
        </a:p>
      </dgm:t>
    </dgm:pt>
    <dgm:pt modelId="{2585376D-B8BC-D445-B99B-58F7BA280E0D}" type="parTrans" cxnId="{4E7514A6-A47F-B441-9EAD-9CBE9CBE6F2A}">
      <dgm:prSet/>
      <dgm:spPr/>
      <dgm:t>
        <a:bodyPr/>
        <a:lstStyle/>
        <a:p>
          <a:endParaRPr lang="en-US"/>
        </a:p>
      </dgm:t>
    </dgm:pt>
    <dgm:pt modelId="{002250BE-B0BE-EA4F-8952-D8C8728597BF}" type="sibTrans" cxnId="{4E7514A6-A47F-B441-9EAD-9CBE9CBE6F2A}">
      <dgm:prSet/>
      <dgm:spPr/>
      <dgm:t>
        <a:bodyPr/>
        <a:lstStyle/>
        <a:p>
          <a:endParaRPr lang="en-US"/>
        </a:p>
      </dgm:t>
    </dgm:pt>
    <dgm:pt modelId="{CBD4DF4F-6B31-6C45-AE97-AE34D12B63A0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Experiments</a:t>
          </a:r>
          <a:endParaRPr lang="en-US" dirty="0"/>
        </a:p>
      </dgm:t>
    </dgm:pt>
    <dgm:pt modelId="{D79C1E26-9F2F-8D47-9E00-94DE9C25F3C0}" type="parTrans" cxnId="{349BD5A1-FC28-AE49-97C2-F01D1715AE58}">
      <dgm:prSet/>
      <dgm:spPr/>
      <dgm:t>
        <a:bodyPr/>
        <a:lstStyle/>
        <a:p>
          <a:endParaRPr lang="en-US"/>
        </a:p>
      </dgm:t>
    </dgm:pt>
    <dgm:pt modelId="{55B3592D-CC35-424B-BF97-6B1CEB3FADB8}" type="sibTrans" cxnId="{349BD5A1-FC28-AE49-97C2-F01D1715AE58}">
      <dgm:prSet/>
      <dgm:spPr/>
      <dgm:t>
        <a:bodyPr/>
        <a:lstStyle/>
        <a:p>
          <a:endParaRPr lang="en-US"/>
        </a:p>
      </dgm:t>
    </dgm:pt>
    <dgm:pt modelId="{A78A6CDC-C031-4F42-A3F2-9AFBBB9E2843}">
      <dgm:prSet phldrT="[Text]"/>
      <dgm:spPr/>
      <dgm:t>
        <a:bodyPr/>
        <a:lstStyle/>
        <a:p>
          <a:r>
            <a:rPr lang="en-US" dirty="0" smtClean="0"/>
            <a:t>Binomial Distributions</a:t>
          </a:r>
          <a:endParaRPr lang="en-US" dirty="0"/>
        </a:p>
      </dgm:t>
    </dgm:pt>
    <dgm:pt modelId="{B9D5A31D-C682-1942-BC72-B0329B0F7E51}" type="parTrans" cxnId="{C42FA95F-B889-8146-B996-362EE8355ACB}">
      <dgm:prSet/>
      <dgm:spPr/>
      <dgm:t>
        <a:bodyPr/>
        <a:lstStyle/>
        <a:p>
          <a:endParaRPr lang="en-US"/>
        </a:p>
      </dgm:t>
    </dgm:pt>
    <dgm:pt modelId="{AB293ACE-B8B1-0D4B-869C-C91F0BF4533C}" type="sibTrans" cxnId="{C42FA95F-B889-8146-B996-362EE8355ACB}">
      <dgm:prSet/>
      <dgm:spPr/>
      <dgm:t>
        <a:bodyPr/>
        <a:lstStyle/>
        <a:p>
          <a:endParaRPr lang="en-US"/>
        </a:p>
      </dgm:t>
    </dgm:pt>
    <dgm:pt modelId="{EF17E38C-66E7-E449-BD9A-C3858D8AC962}">
      <dgm:prSet phldrT="[Text]"/>
      <dgm:spPr/>
      <dgm:t>
        <a:bodyPr/>
        <a:lstStyle/>
        <a:p>
          <a:r>
            <a:rPr lang="en-US" dirty="0" smtClean="0"/>
            <a:t>General Rules of Probability</a:t>
          </a:r>
          <a:endParaRPr lang="en-US" dirty="0"/>
        </a:p>
      </dgm:t>
    </dgm:pt>
    <dgm:pt modelId="{D4E0E493-321F-9049-8F93-7BBFBD75C5FD}" type="parTrans" cxnId="{FC7A8172-6990-7B49-9299-8B82705B60B9}">
      <dgm:prSet/>
      <dgm:spPr/>
      <dgm:t>
        <a:bodyPr/>
        <a:lstStyle/>
        <a:p>
          <a:endParaRPr lang="en-US"/>
        </a:p>
      </dgm:t>
    </dgm:pt>
    <dgm:pt modelId="{A3FA9B5F-3DE0-AB4B-A7C6-715212C8BA07}" type="sibTrans" cxnId="{FC7A8172-6990-7B49-9299-8B82705B60B9}">
      <dgm:prSet/>
      <dgm:spPr/>
      <dgm:t>
        <a:bodyPr/>
        <a:lstStyle/>
        <a:p>
          <a:endParaRPr lang="en-US"/>
        </a:p>
      </dgm:t>
    </dgm:pt>
    <dgm:pt modelId="{B72A920A-C7BE-5240-AC38-20CF473385A2}">
      <dgm:prSet phldrT="[Text]"/>
      <dgm:spPr/>
      <dgm:t>
        <a:bodyPr/>
        <a:lstStyle/>
        <a:p>
          <a:r>
            <a:rPr lang="en-US" dirty="0" smtClean="0"/>
            <a:t>Inferences about a Population Proportion</a:t>
          </a:r>
          <a:endParaRPr lang="en-US" dirty="0"/>
        </a:p>
      </dgm:t>
    </dgm:pt>
    <dgm:pt modelId="{C0922298-C94E-1C4E-968B-62C07190A050}" type="parTrans" cxnId="{9E11C765-1CEC-C246-86F5-DE589D1F5279}">
      <dgm:prSet/>
      <dgm:spPr/>
      <dgm:t>
        <a:bodyPr/>
        <a:lstStyle/>
        <a:p>
          <a:endParaRPr lang="en-US"/>
        </a:p>
      </dgm:t>
    </dgm:pt>
    <dgm:pt modelId="{89BABA8F-6A48-BF40-B622-F0D63F58049E}" type="sibTrans" cxnId="{9E11C765-1CEC-C246-86F5-DE589D1F5279}">
      <dgm:prSet/>
      <dgm:spPr/>
      <dgm:t>
        <a:bodyPr/>
        <a:lstStyle/>
        <a:p>
          <a:endParaRPr lang="en-US"/>
        </a:p>
      </dgm:t>
    </dgm:pt>
    <dgm:pt modelId="{09F3B79D-5037-8244-8C4C-89E2CEB41A9A}">
      <dgm:prSet phldrT="[Text]"/>
      <dgm:spPr/>
      <dgm:t>
        <a:bodyPr/>
        <a:lstStyle/>
        <a:p>
          <a:r>
            <a:rPr lang="en-US" dirty="0" smtClean="0"/>
            <a:t>Confidence Intervals</a:t>
          </a:r>
          <a:endParaRPr lang="en-US" dirty="0"/>
        </a:p>
      </dgm:t>
    </dgm:pt>
    <dgm:pt modelId="{EB0CFA3C-E010-714B-A2C0-D9E71CC731C8}" type="parTrans" cxnId="{AF613019-98E2-EB47-B42F-A98047B4F9FC}">
      <dgm:prSet/>
      <dgm:spPr/>
      <dgm:t>
        <a:bodyPr/>
        <a:lstStyle/>
        <a:p>
          <a:endParaRPr lang="en-US"/>
        </a:p>
      </dgm:t>
    </dgm:pt>
    <dgm:pt modelId="{A4E39625-AD71-A04C-B39F-E3C022DAB094}" type="sibTrans" cxnId="{AF613019-98E2-EB47-B42F-A98047B4F9FC}">
      <dgm:prSet/>
      <dgm:spPr/>
      <dgm:t>
        <a:bodyPr/>
        <a:lstStyle/>
        <a:p>
          <a:endParaRPr lang="en-US"/>
        </a:p>
      </dgm:t>
    </dgm:pt>
    <dgm:pt modelId="{D5AAD010-13E8-C54C-82EF-2142C8A05B13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97B20CC1-F227-6D44-9BA1-9DE9523FA089}" type="parTrans" cxnId="{B15A471C-5176-0449-A7A0-EB85E3724A37}">
      <dgm:prSet/>
      <dgm:spPr/>
      <dgm:t>
        <a:bodyPr/>
        <a:lstStyle/>
        <a:p>
          <a:endParaRPr lang="en-US"/>
        </a:p>
      </dgm:t>
    </dgm:pt>
    <dgm:pt modelId="{3F808371-C257-E649-A9A7-B2BED46DCBBB}" type="sibTrans" cxnId="{B15A471C-5176-0449-A7A0-EB85E3724A37}">
      <dgm:prSet/>
      <dgm:spPr/>
      <dgm:t>
        <a:bodyPr/>
        <a:lstStyle/>
        <a:p>
          <a:endParaRPr lang="en-US"/>
        </a:p>
      </dgm:t>
    </dgm:pt>
    <dgm:pt modelId="{E41AAF12-CB64-5A47-84A7-B6D0129BFF85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Goals of Statistics</a:t>
          </a:r>
          <a:endParaRPr lang="en-US" dirty="0"/>
        </a:p>
      </dgm:t>
    </dgm:pt>
    <dgm:pt modelId="{06F185DC-A563-9B43-A4DB-1FF2955DA41F}" type="parTrans" cxnId="{A993231E-1B45-3546-A0F4-035408555CE7}">
      <dgm:prSet/>
      <dgm:spPr/>
      <dgm:t>
        <a:bodyPr/>
        <a:lstStyle/>
        <a:p>
          <a:endParaRPr lang="en-US"/>
        </a:p>
      </dgm:t>
    </dgm:pt>
    <dgm:pt modelId="{2497CB26-FEFD-9C48-91C5-58F9883289C4}" type="sibTrans" cxnId="{A993231E-1B45-3546-A0F4-035408555CE7}">
      <dgm:prSet/>
      <dgm:spPr/>
      <dgm:t>
        <a:bodyPr/>
        <a:lstStyle/>
        <a:p>
          <a:endParaRPr lang="en-US"/>
        </a:p>
      </dgm:t>
    </dgm:pt>
    <dgm:pt modelId="{B19833DA-DED2-914E-845A-38A10DA743EE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A8A7819F-B331-AF4C-82EF-08842568CE35}" type="parTrans" cxnId="{C6077F8D-0CFE-7643-8A00-AC5886E0E145}">
      <dgm:prSet/>
      <dgm:spPr/>
      <dgm:t>
        <a:bodyPr/>
        <a:lstStyle/>
        <a:p>
          <a:endParaRPr lang="en-US"/>
        </a:p>
      </dgm:t>
    </dgm:pt>
    <dgm:pt modelId="{B5CD1A7C-25A7-4C4C-AC4D-EF6D02C01284}" type="sibTrans" cxnId="{C6077F8D-0CFE-7643-8A00-AC5886E0E145}">
      <dgm:prSet/>
      <dgm:spPr/>
      <dgm:t>
        <a:bodyPr/>
        <a:lstStyle/>
        <a:p>
          <a:endParaRPr lang="en-US"/>
        </a:p>
      </dgm:t>
    </dgm:pt>
    <dgm:pt modelId="{E5796A4E-41CF-2A4B-B1E7-B065822C7E14}">
      <dgm:prSet phldrT="[Text]"/>
      <dgm:spPr/>
      <dgm:t>
        <a:bodyPr/>
        <a:lstStyle/>
        <a:p>
          <a:r>
            <a:rPr lang="en-US" dirty="0" smtClean="0"/>
            <a:t>Normal Distributions</a:t>
          </a:r>
          <a:endParaRPr lang="en-US" dirty="0"/>
        </a:p>
      </dgm:t>
    </dgm:pt>
    <dgm:pt modelId="{5B8F9181-26D6-A140-9780-005DC5B63E79}" type="parTrans" cxnId="{652D5CCC-8600-4348-A000-5D88C7766B77}">
      <dgm:prSet/>
      <dgm:spPr/>
      <dgm:t>
        <a:bodyPr/>
        <a:lstStyle/>
        <a:p>
          <a:endParaRPr lang="en-US"/>
        </a:p>
      </dgm:t>
    </dgm:pt>
    <dgm:pt modelId="{EA8FF91F-92C4-4F43-8EE0-2CF6572BA977}" type="sibTrans" cxnId="{652D5CCC-8600-4348-A000-5D88C7766B77}">
      <dgm:prSet/>
      <dgm:spPr/>
      <dgm:t>
        <a:bodyPr/>
        <a:lstStyle/>
        <a:p>
          <a:endParaRPr lang="en-US"/>
        </a:p>
      </dgm:t>
    </dgm:pt>
    <dgm:pt modelId="{ACEE83C9-3BFA-4246-9873-6DD4233B789B}" type="pres">
      <dgm:prSet presAssocID="{70A12A51-5508-DF4E-A6B3-8F0BA42CDB50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E7F88B-426C-D444-8F45-157218960943}" type="pres">
      <dgm:prSet presAssocID="{664ED5AE-E4A3-F34D-A920-72948D907E63}" presName="compositeNode" presStyleCnt="0">
        <dgm:presLayoutVars>
          <dgm:bulletEnabled val="1"/>
        </dgm:presLayoutVars>
      </dgm:prSet>
      <dgm:spPr/>
    </dgm:pt>
    <dgm:pt modelId="{6D682E73-C1FE-CD45-BCE4-A8294A4873B7}" type="pres">
      <dgm:prSet presAssocID="{664ED5AE-E4A3-F34D-A920-72948D907E63}" presName="image" presStyleLbl="fgImgPlac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C58BC23-5FE9-F545-990B-02EB8F0EBAAB}" type="pres">
      <dgm:prSet presAssocID="{664ED5AE-E4A3-F34D-A920-72948D907E63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F2EC9-C086-4448-89BB-0FA46AA4871F}" type="pres">
      <dgm:prSet presAssocID="{664ED5AE-E4A3-F34D-A920-72948D907E63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0A85B-759E-6F46-A915-F91A2FB29039}" type="pres">
      <dgm:prSet presAssocID="{E9A9399A-D329-4248-8D5A-90AF26A509DE}" presName="sibTrans" presStyleCnt="0"/>
      <dgm:spPr/>
    </dgm:pt>
    <dgm:pt modelId="{30DEF5E4-9BAA-B444-8E2A-8DFE6AA51BFF}" type="pres">
      <dgm:prSet presAssocID="{BBA1B191-144C-F442-A055-6C9976E236B1}" presName="compositeNode" presStyleCnt="0">
        <dgm:presLayoutVars>
          <dgm:bulletEnabled val="1"/>
        </dgm:presLayoutVars>
      </dgm:prSet>
      <dgm:spPr/>
    </dgm:pt>
    <dgm:pt modelId="{34043CD8-2BE3-D44A-85E6-E306183CED41}" type="pres">
      <dgm:prSet presAssocID="{BBA1B191-144C-F442-A055-6C9976E236B1}" presName="image" presStyleLbl="fgImgPlac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2D3CCEB-8D31-0648-9962-01FD021A4D12}" type="pres">
      <dgm:prSet presAssocID="{BBA1B191-144C-F442-A055-6C9976E236B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9132E-F355-9B43-9D84-539F5E3F0D32}" type="pres">
      <dgm:prSet presAssocID="{BBA1B191-144C-F442-A055-6C9976E236B1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9628-D31A-384E-847D-299B9ADD18CB}" type="pres">
      <dgm:prSet presAssocID="{49B293F2-A3E1-394A-BD8D-9BA6D8EC1BDE}" presName="sibTrans" presStyleCnt="0"/>
      <dgm:spPr/>
    </dgm:pt>
    <dgm:pt modelId="{4F485347-3CF5-AB46-AA6A-D1DB4053A40D}" type="pres">
      <dgm:prSet presAssocID="{353BB932-3AB8-9B42-AECE-E52B538705F0}" presName="compositeNode" presStyleCnt="0">
        <dgm:presLayoutVars>
          <dgm:bulletEnabled val="1"/>
        </dgm:presLayoutVars>
      </dgm:prSet>
      <dgm:spPr/>
    </dgm:pt>
    <dgm:pt modelId="{DD09F2D4-D3CD-1349-BF03-216EE5C96DBB}" type="pres">
      <dgm:prSet presAssocID="{353BB932-3AB8-9B42-AECE-E52B538705F0}" presName="image" presStyleLbl="fgImgPlac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CABD910-1A21-7641-8C00-EB9A2C66FF5C}" type="pres">
      <dgm:prSet presAssocID="{353BB932-3AB8-9B42-AECE-E52B538705F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74F94-2D98-B44B-ACF6-EB13A38926D9}" type="pres">
      <dgm:prSet presAssocID="{353BB932-3AB8-9B42-AECE-E52B538705F0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758DB-C589-8E49-811F-09653162E638}" type="pres">
      <dgm:prSet presAssocID="{6B29CDB0-C73A-F646-8934-3A86644FDCFA}" presName="sibTrans" presStyleCnt="0"/>
      <dgm:spPr/>
    </dgm:pt>
    <dgm:pt modelId="{5E47CDBF-14F2-D841-9BD6-6A81792621A4}" type="pres">
      <dgm:prSet presAssocID="{06045DF2-3511-844B-8A17-B001006D88EF}" presName="compositeNode" presStyleCnt="0">
        <dgm:presLayoutVars>
          <dgm:bulletEnabled val="1"/>
        </dgm:presLayoutVars>
      </dgm:prSet>
      <dgm:spPr/>
    </dgm:pt>
    <dgm:pt modelId="{92EFACCA-5E25-B048-B373-7DD7D518F855}" type="pres">
      <dgm:prSet presAssocID="{06045DF2-3511-844B-8A17-B001006D88EF}" presName="image" presStyleLbl="fgImgPlac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364E1452-45E4-AA41-B4CF-F0A013612898}" type="pres">
      <dgm:prSet presAssocID="{06045DF2-3511-844B-8A17-B001006D88EF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35E75-836F-454B-918F-AEEDCA0595A9}" type="pres">
      <dgm:prSet presAssocID="{06045DF2-3511-844B-8A17-B001006D88EF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D5CCC-8600-4348-A000-5D88C7766B77}" srcId="{353BB932-3AB8-9B42-AECE-E52B538705F0}" destId="{E5796A4E-41CF-2A4B-B1E7-B065822C7E14}" srcOrd="2" destOrd="0" parTransId="{5B8F9181-26D6-A140-9780-005DC5B63E79}" sibTransId="{EA8FF91F-92C4-4F43-8EE0-2CF6572BA977}"/>
    <dgm:cxn modelId="{D988615A-1212-DD4F-85A2-791BE7C3966A}" type="presOf" srcId="{70A12A51-5508-DF4E-A6B3-8F0BA42CDB50}" destId="{ACEE83C9-3BFA-4246-9873-6DD4233B789B}" srcOrd="0" destOrd="0" presId="urn:microsoft.com/office/officeart/2005/8/layout/hList2"/>
    <dgm:cxn modelId="{D233A32C-8D7F-664A-BDEB-3B272A175F82}" srcId="{06045DF2-3511-844B-8A17-B001006D88EF}" destId="{D009F37C-1A66-D045-9717-63EFAA5DE88F}" srcOrd="2" destOrd="0" parTransId="{36A3B4D2-9941-2646-8EEA-ED19B0B24348}" sibTransId="{282BB54A-1238-C84B-800C-0B0132F9CB44}"/>
    <dgm:cxn modelId="{6CAD8FCE-CEE1-CE46-AD9E-573A861BC1E1}" type="presOf" srcId="{8FF77AFC-598B-8846-A78C-10B050ADCE96}" destId="{6C58BC23-5FE9-F545-990B-02EB8F0EBAAB}" srcOrd="0" destOrd="2" presId="urn:microsoft.com/office/officeart/2005/8/layout/hList2"/>
    <dgm:cxn modelId="{1B08C562-2B77-6748-AE9E-29F12622A2E1}" type="presOf" srcId="{BBA1B191-144C-F442-A055-6C9976E236B1}" destId="{72E9132E-F355-9B43-9D84-539F5E3F0D32}" srcOrd="0" destOrd="0" presId="urn:microsoft.com/office/officeart/2005/8/layout/hList2"/>
    <dgm:cxn modelId="{4E7514A6-A47F-B441-9EAD-9CBE9CBE6F2A}" srcId="{BBA1B191-144C-F442-A055-6C9976E236B1}" destId="{C25BFB70-C35E-FF4F-A5C5-FC55AEE073F2}" srcOrd="1" destOrd="0" parTransId="{2585376D-B8BC-D445-B99B-58F7BA280E0D}" sibTransId="{002250BE-B0BE-EA4F-8952-D8C8728597BF}"/>
    <dgm:cxn modelId="{8D5C922D-D73A-DD45-824C-FF43EE217412}" srcId="{BBA1B191-144C-F442-A055-6C9976E236B1}" destId="{57802199-CFDD-DD4C-8809-36AC99B23459}" srcOrd="2" destOrd="0" parTransId="{6AE5E2D5-D6B0-3244-83CB-CD24CEC4D332}" sibTransId="{41E3F642-519F-C849-B9EC-C5F65629C143}"/>
    <dgm:cxn modelId="{F8B3B29E-1E53-B64B-A4C5-2729B34A9ED2}" type="presOf" srcId="{57802199-CFDD-DD4C-8809-36AC99B23459}" destId="{E2D3CCEB-8D31-0648-9962-01FD021A4D12}" srcOrd="0" destOrd="2" presId="urn:microsoft.com/office/officeart/2005/8/layout/hList2"/>
    <dgm:cxn modelId="{8403E570-A34F-8C44-BBA2-ABD6414C9B3E}" type="presOf" srcId="{664ED5AE-E4A3-F34D-A920-72948D907E63}" destId="{6AEF2EC9-C086-4448-89BB-0FA46AA4871F}" srcOrd="0" destOrd="0" presId="urn:microsoft.com/office/officeart/2005/8/layout/hList2"/>
    <dgm:cxn modelId="{B34F3F25-0D96-5047-BBE7-5C29241F9893}" srcId="{353BB932-3AB8-9B42-AECE-E52B538705F0}" destId="{6608889A-FB1C-0A4D-A7DE-30C2580D966D}" srcOrd="0" destOrd="0" parTransId="{3EDE0589-DFA0-0A48-A4AC-C9C420718451}" sibTransId="{DA25012D-EA65-4345-ABC2-4E9849729C47}"/>
    <dgm:cxn modelId="{53A956E4-9723-314E-B174-345808328651}" type="presOf" srcId="{E5796A4E-41CF-2A4B-B1E7-B065822C7E14}" destId="{DCABD910-1A21-7641-8C00-EB9A2C66FF5C}" srcOrd="0" destOrd="2" presId="urn:microsoft.com/office/officeart/2005/8/layout/hList2"/>
    <dgm:cxn modelId="{F01081AB-131E-8F42-83A2-3480B9688969}" type="presOf" srcId="{09F3B79D-5037-8244-8C4C-89E2CEB41A9A}" destId="{364E1452-45E4-AA41-B4CF-F0A013612898}" srcOrd="0" destOrd="0" presId="urn:microsoft.com/office/officeart/2005/8/layout/hList2"/>
    <dgm:cxn modelId="{BE089A21-6BBB-3F4D-BFD1-ADDB822125FE}" type="presOf" srcId="{B19833DA-DED2-914E-845A-38A10DA743EE}" destId="{E2D3CCEB-8D31-0648-9962-01FD021A4D12}" srcOrd="0" destOrd="3" presId="urn:microsoft.com/office/officeart/2005/8/layout/hList2"/>
    <dgm:cxn modelId="{349BD5A1-FC28-AE49-97C2-F01D1715AE58}" srcId="{664ED5AE-E4A3-F34D-A920-72948D907E63}" destId="{CBD4DF4F-6B31-6C45-AE97-AE34D12B63A0}" srcOrd="3" destOrd="0" parTransId="{D79C1E26-9F2F-8D47-9E00-94DE9C25F3C0}" sibTransId="{55B3592D-CC35-424B-BF97-6B1CEB3FADB8}"/>
    <dgm:cxn modelId="{FB10441D-BD78-3341-B477-C8F9070211A3}" type="presOf" srcId="{E41AAF12-CB64-5A47-84A7-B6D0129BFF85}" destId="{6C58BC23-5FE9-F545-990B-02EB8F0EBAAB}" srcOrd="0" destOrd="0" presId="urn:microsoft.com/office/officeart/2005/8/layout/hList2"/>
    <dgm:cxn modelId="{3264C734-E557-6F4A-A444-9676C69F2D6C}" srcId="{70A12A51-5508-DF4E-A6B3-8F0BA42CDB50}" destId="{06045DF2-3511-844B-8A17-B001006D88EF}" srcOrd="3" destOrd="0" parTransId="{EDEA7C74-7C0F-7E44-80DF-78C7C241D4A8}" sibTransId="{91425087-035C-B14C-9EFC-CC886FF97B32}"/>
    <dgm:cxn modelId="{0DC39A57-6588-B94A-8E2C-8310F7205BF8}" srcId="{70A12A51-5508-DF4E-A6B3-8F0BA42CDB50}" destId="{664ED5AE-E4A3-F34D-A920-72948D907E63}" srcOrd="0" destOrd="0" parTransId="{0F2EFFA0-915E-3442-BD0C-79D2E1D478C8}" sibTransId="{E9A9399A-D329-4248-8D5A-90AF26A509DE}"/>
    <dgm:cxn modelId="{3FB705E1-1608-B942-BDDE-838BB2351B05}" srcId="{664ED5AE-E4A3-F34D-A920-72948D907E63}" destId="{8FF77AFC-598B-8846-A78C-10B050ADCE96}" srcOrd="2" destOrd="0" parTransId="{777F4B95-81F2-4F48-936B-9E98A225B0FD}" sibTransId="{523E6461-5D4F-C447-9B44-C1E5C46F6C42}"/>
    <dgm:cxn modelId="{411669C7-E27D-A848-AAF8-8AEE6A5ED439}" srcId="{BBA1B191-144C-F442-A055-6C9976E236B1}" destId="{EA00453C-ED5D-3B4A-824D-AB786442D7DA}" srcOrd="0" destOrd="0" parTransId="{C105BC1D-8441-F141-B83E-0F0E008EBAAB}" sibTransId="{BE4E0632-9E1A-1944-9E3D-8B68A79419B9}"/>
    <dgm:cxn modelId="{DA2B119E-0993-0746-89C8-4A42B7C5E1BA}" type="presOf" srcId="{CBD4DF4F-6B31-6C45-AE97-AE34D12B63A0}" destId="{6C58BC23-5FE9-F545-990B-02EB8F0EBAAB}" srcOrd="0" destOrd="3" presId="urn:microsoft.com/office/officeart/2005/8/layout/hList2"/>
    <dgm:cxn modelId="{F662EBD6-9953-1F43-909F-C69103024D98}" type="presOf" srcId="{D5AAD010-13E8-C54C-82EF-2142C8A05B13}" destId="{364E1452-45E4-AA41-B4CF-F0A013612898}" srcOrd="0" destOrd="1" presId="urn:microsoft.com/office/officeart/2005/8/layout/hList2"/>
    <dgm:cxn modelId="{AF613019-98E2-EB47-B42F-A98047B4F9FC}" srcId="{06045DF2-3511-844B-8A17-B001006D88EF}" destId="{09F3B79D-5037-8244-8C4C-89E2CEB41A9A}" srcOrd="0" destOrd="0" parTransId="{EB0CFA3C-E010-714B-A2C0-D9E71CC731C8}" sibTransId="{A4E39625-AD71-A04C-B39F-E3C022DAB094}"/>
    <dgm:cxn modelId="{E991894B-DD57-5443-9824-156AFD3D3CE1}" type="presOf" srcId="{99FCD890-CAFF-E340-AFE6-56A785E0AF54}" destId="{DCABD910-1A21-7641-8C00-EB9A2C66FF5C}" srcOrd="0" destOrd="3" presId="urn:microsoft.com/office/officeart/2005/8/layout/hList2"/>
    <dgm:cxn modelId="{D5A76795-F5A5-6F45-A53B-21C5D72EBD41}" srcId="{353BB932-3AB8-9B42-AECE-E52B538705F0}" destId="{99FCD890-CAFF-E340-AFE6-56A785E0AF54}" srcOrd="3" destOrd="0" parTransId="{5A191541-C056-3E4C-8E82-7D81B96454F5}" sibTransId="{19C498EF-2924-FB40-810A-E43A450FD555}"/>
    <dgm:cxn modelId="{63C6FE68-F4AC-774B-B572-94E692D381DC}" type="presOf" srcId="{6608889A-FB1C-0A4D-A7DE-30C2580D966D}" destId="{DCABD910-1A21-7641-8C00-EB9A2C66FF5C}" srcOrd="0" destOrd="0" presId="urn:microsoft.com/office/officeart/2005/8/layout/hList2"/>
    <dgm:cxn modelId="{0D3D9508-9A00-3D40-B64F-E9729B0E0857}" type="presOf" srcId="{A78A6CDC-C031-4F42-A3F2-9AFBBB9E2843}" destId="{DCABD910-1A21-7641-8C00-EB9A2C66FF5C}" srcOrd="0" destOrd="4" presId="urn:microsoft.com/office/officeart/2005/8/layout/hList2"/>
    <dgm:cxn modelId="{AED184BF-C4CA-BB44-AA3A-5F5D4DD2C208}" type="presOf" srcId="{EA00453C-ED5D-3B4A-824D-AB786442D7DA}" destId="{E2D3CCEB-8D31-0648-9962-01FD021A4D12}" srcOrd="0" destOrd="0" presId="urn:microsoft.com/office/officeart/2005/8/layout/hList2"/>
    <dgm:cxn modelId="{CD21ACB8-5FB8-A84F-B40A-9DACD6DF28B3}" srcId="{70A12A51-5508-DF4E-A6B3-8F0BA42CDB50}" destId="{353BB932-3AB8-9B42-AECE-E52B538705F0}" srcOrd="2" destOrd="0" parTransId="{033B9CAB-8256-E24F-8F2A-3E9490065F83}" sibTransId="{6B29CDB0-C73A-F646-8934-3A86644FDCFA}"/>
    <dgm:cxn modelId="{57CB9CFD-A75F-884F-9CFA-0D33C148870A}" type="presOf" srcId="{6D91570C-F28C-6847-81F6-739F599AE2F9}" destId="{6C58BC23-5FE9-F545-990B-02EB8F0EBAAB}" srcOrd="0" destOrd="1" presId="urn:microsoft.com/office/officeart/2005/8/layout/hList2"/>
    <dgm:cxn modelId="{9E11C765-1CEC-C246-86F5-DE589D1F5279}" srcId="{06045DF2-3511-844B-8A17-B001006D88EF}" destId="{B72A920A-C7BE-5240-AC38-20CF473385A2}" srcOrd="3" destOrd="0" parTransId="{C0922298-C94E-1C4E-968B-62C07190A050}" sibTransId="{89BABA8F-6A48-BF40-B622-F0D63F58049E}"/>
    <dgm:cxn modelId="{FC7A8172-6990-7B49-9299-8B82705B60B9}" srcId="{353BB932-3AB8-9B42-AECE-E52B538705F0}" destId="{EF17E38C-66E7-E449-BD9A-C3858D8AC962}" srcOrd="1" destOrd="0" parTransId="{D4E0E493-321F-9049-8F93-7BBFBD75C5FD}" sibTransId="{A3FA9B5F-3DE0-AB4B-A7C6-715212C8BA07}"/>
    <dgm:cxn modelId="{50F3DDA2-F064-E847-BC16-8FB40C89E2D2}" type="presOf" srcId="{353BB932-3AB8-9B42-AECE-E52B538705F0}" destId="{1E974F94-2D98-B44B-ACF6-EB13A38926D9}" srcOrd="0" destOrd="0" presId="urn:microsoft.com/office/officeart/2005/8/layout/hList2"/>
    <dgm:cxn modelId="{C42FA95F-B889-8146-B996-362EE8355ACB}" srcId="{353BB932-3AB8-9B42-AECE-E52B538705F0}" destId="{A78A6CDC-C031-4F42-A3F2-9AFBBB9E2843}" srcOrd="4" destOrd="0" parTransId="{B9D5A31D-C682-1942-BC72-B0329B0F7E51}" sibTransId="{AB293ACE-B8B1-0D4B-869C-C91F0BF4533C}"/>
    <dgm:cxn modelId="{DBFA7BC9-E99B-5044-A908-0142AFD7920F}" type="presOf" srcId="{06045DF2-3511-844B-8A17-B001006D88EF}" destId="{3A035E75-836F-454B-918F-AEEDCA0595A9}" srcOrd="0" destOrd="0" presId="urn:microsoft.com/office/officeart/2005/8/layout/hList2"/>
    <dgm:cxn modelId="{B15A471C-5176-0449-A7A0-EB85E3724A37}" srcId="{06045DF2-3511-844B-8A17-B001006D88EF}" destId="{D5AAD010-13E8-C54C-82EF-2142C8A05B13}" srcOrd="1" destOrd="0" parTransId="{97B20CC1-F227-6D44-9BA1-9DE9523FA089}" sibTransId="{3F808371-C257-E649-A9A7-B2BED46DCBBB}"/>
    <dgm:cxn modelId="{8F79CDC0-0DE2-6446-825C-55EE75646B04}" srcId="{70A12A51-5508-DF4E-A6B3-8F0BA42CDB50}" destId="{BBA1B191-144C-F442-A055-6C9976E236B1}" srcOrd="1" destOrd="0" parTransId="{75B14AE4-A4B8-0244-8996-0AF837A55B10}" sibTransId="{49B293F2-A3E1-394A-BD8D-9BA6D8EC1BDE}"/>
    <dgm:cxn modelId="{ABC8512D-6D9A-A84D-B6A4-1654C7E87AA0}" srcId="{664ED5AE-E4A3-F34D-A920-72948D907E63}" destId="{6D91570C-F28C-6847-81F6-739F599AE2F9}" srcOrd="1" destOrd="0" parTransId="{6215A58C-DE24-C649-90E2-3D9AFEAC2C05}" sibTransId="{2C8563E6-1A7B-3743-ACEA-2CCF141FD084}"/>
    <dgm:cxn modelId="{A993231E-1B45-3546-A0F4-035408555CE7}" srcId="{664ED5AE-E4A3-F34D-A920-72948D907E63}" destId="{E41AAF12-CB64-5A47-84A7-B6D0129BFF85}" srcOrd="0" destOrd="0" parTransId="{06F185DC-A563-9B43-A4DB-1FF2955DA41F}" sibTransId="{2497CB26-FEFD-9C48-91C5-58F9883289C4}"/>
    <dgm:cxn modelId="{52233750-BD56-8A46-B463-7A18EDCA2CEF}" type="presOf" srcId="{B72A920A-C7BE-5240-AC38-20CF473385A2}" destId="{364E1452-45E4-AA41-B4CF-F0A013612898}" srcOrd="0" destOrd="3" presId="urn:microsoft.com/office/officeart/2005/8/layout/hList2"/>
    <dgm:cxn modelId="{5086529F-8B77-3C4E-8CBA-191F97A32FA2}" type="presOf" srcId="{C25BFB70-C35E-FF4F-A5C5-FC55AEE073F2}" destId="{E2D3CCEB-8D31-0648-9962-01FD021A4D12}" srcOrd="0" destOrd="1" presId="urn:microsoft.com/office/officeart/2005/8/layout/hList2"/>
    <dgm:cxn modelId="{43EFAFDC-070D-744B-9BE3-B628A98DF2F5}" type="presOf" srcId="{EF17E38C-66E7-E449-BD9A-C3858D8AC962}" destId="{DCABD910-1A21-7641-8C00-EB9A2C66FF5C}" srcOrd="0" destOrd="1" presId="urn:microsoft.com/office/officeart/2005/8/layout/hList2"/>
    <dgm:cxn modelId="{C6077F8D-0CFE-7643-8A00-AC5886E0E145}" srcId="{BBA1B191-144C-F442-A055-6C9976E236B1}" destId="{B19833DA-DED2-914E-845A-38A10DA743EE}" srcOrd="3" destOrd="0" parTransId="{A8A7819F-B331-AF4C-82EF-08842568CE35}" sibTransId="{B5CD1A7C-25A7-4C4C-AC4D-EF6D02C01284}"/>
    <dgm:cxn modelId="{BB69F370-BB63-8C45-8CAA-6741A9BB8739}" type="presOf" srcId="{D009F37C-1A66-D045-9717-63EFAA5DE88F}" destId="{364E1452-45E4-AA41-B4CF-F0A013612898}" srcOrd="0" destOrd="2" presId="urn:microsoft.com/office/officeart/2005/8/layout/hList2"/>
    <dgm:cxn modelId="{F9D1C14A-1C34-8B42-9C37-F744FC3DE00C}" type="presParOf" srcId="{ACEE83C9-3BFA-4246-9873-6DD4233B789B}" destId="{E6E7F88B-426C-D444-8F45-157218960943}" srcOrd="0" destOrd="0" presId="urn:microsoft.com/office/officeart/2005/8/layout/hList2"/>
    <dgm:cxn modelId="{CC3F7014-4A8E-5246-A228-57A6A17057B0}" type="presParOf" srcId="{E6E7F88B-426C-D444-8F45-157218960943}" destId="{6D682E73-C1FE-CD45-BCE4-A8294A4873B7}" srcOrd="0" destOrd="0" presId="urn:microsoft.com/office/officeart/2005/8/layout/hList2"/>
    <dgm:cxn modelId="{27647AA9-7493-094F-B67C-410ABAF550C7}" type="presParOf" srcId="{E6E7F88B-426C-D444-8F45-157218960943}" destId="{6C58BC23-5FE9-F545-990B-02EB8F0EBAAB}" srcOrd="1" destOrd="0" presId="urn:microsoft.com/office/officeart/2005/8/layout/hList2"/>
    <dgm:cxn modelId="{3FC9EEC3-FD51-5049-87F8-35A3FF7C2EFF}" type="presParOf" srcId="{E6E7F88B-426C-D444-8F45-157218960943}" destId="{6AEF2EC9-C086-4448-89BB-0FA46AA4871F}" srcOrd="2" destOrd="0" presId="urn:microsoft.com/office/officeart/2005/8/layout/hList2"/>
    <dgm:cxn modelId="{5BB9EB84-FA87-B347-BEE5-01A1B6C32D27}" type="presParOf" srcId="{ACEE83C9-3BFA-4246-9873-6DD4233B789B}" destId="{3420A85B-759E-6F46-A915-F91A2FB29039}" srcOrd="1" destOrd="0" presId="urn:microsoft.com/office/officeart/2005/8/layout/hList2"/>
    <dgm:cxn modelId="{B405A30B-6EA6-384D-AEA0-7A23894EF4FC}" type="presParOf" srcId="{ACEE83C9-3BFA-4246-9873-6DD4233B789B}" destId="{30DEF5E4-9BAA-B444-8E2A-8DFE6AA51BFF}" srcOrd="2" destOrd="0" presId="urn:microsoft.com/office/officeart/2005/8/layout/hList2"/>
    <dgm:cxn modelId="{104A314E-E467-5449-94DF-90B7F6083D6D}" type="presParOf" srcId="{30DEF5E4-9BAA-B444-8E2A-8DFE6AA51BFF}" destId="{34043CD8-2BE3-D44A-85E6-E306183CED41}" srcOrd="0" destOrd="0" presId="urn:microsoft.com/office/officeart/2005/8/layout/hList2"/>
    <dgm:cxn modelId="{4E129EC5-7703-DD4F-85C6-0F055393ACC7}" type="presParOf" srcId="{30DEF5E4-9BAA-B444-8E2A-8DFE6AA51BFF}" destId="{E2D3CCEB-8D31-0648-9962-01FD021A4D12}" srcOrd="1" destOrd="0" presId="urn:microsoft.com/office/officeart/2005/8/layout/hList2"/>
    <dgm:cxn modelId="{683E23B8-593A-B24C-A160-4BB121F121FC}" type="presParOf" srcId="{30DEF5E4-9BAA-B444-8E2A-8DFE6AA51BFF}" destId="{72E9132E-F355-9B43-9D84-539F5E3F0D32}" srcOrd="2" destOrd="0" presId="urn:microsoft.com/office/officeart/2005/8/layout/hList2"/>
    <dgm:cxn modelId="{3CE27D63-C5D8-5646-A99E-53741AC58A58}" type="presParOf" srcId="{ACEE83C9-3BFA-4246-9873-6DD4233B789B}" destId="{E4679628-D31A-384E-847D-299B9ADD18CB}" srcOrd="3" destOrd="0" presId="urn:microsoft.com/office/officeart/2005/8/layout/hList2"/>
    <dgm:cxn modelId="{E05C8E6F-3C36-B34F-B3CE-4CAB55F06381}" type="presParOf" srcId="{ACEE83C9-3BFA-4246-9873-6DD4233B789B}" destId="{4F485347-3CF5-AB46-AA6A-D1DB4053A40D}" srcOrd="4" destOrd="0" presId="urn:microsoft.com/office/officeart/2005/8/layout/hList2"/>
    <dgm:cxn modelId="{876B0C92-666E-6847-BBC3-A0EDA4C13A1B}" type="presParOf" srcId="{4F485347-3CF5-AB46-AA6A-D1DB4053A40D}" destId="{DD09F2D4-D3CD-1349-BF03-216EE5C96DBB}" srcOrd="0" destOrd="0" presId="urn:microsoft.com/office/officeart/2005/8/layout/hList2"/>
    <dgm:cxn modelId="{128D33AC-8BAC-ED4C-9A4C-6654C1930163}" type="presParOf" srcId="{4F485347-3CF5-AB46-AA6A-D1DB4053A40D}" destId="{DCABD910-1A21-7641-8C00-EB9A2C66FF5C}" srcOrd="1" destOrd="0" presId="urn:microsoft.com/office/officeart/2005/8/layout/hList2"/>
    <dgm:cxn modelId="{961E20A4-277F-8541-B3BE-7367CED506C2}" type="presParOf" srcId="{4F485347-3CF5-AB46-AA6A-D1DB4053A40D}" destId="{1E974F94-2D98-B44B-ACF6-EB13A38926D9}" srcOrd="2" destOrd="0" presId="urn:microsoft.com/office/officeart/2005/8/layout/hList2"/>
    <dgm:cxn modelId="{B7D891F0-D42A-7543-A629-E3C77E08D8A7}" type="presParOf" srcId="{ACEE83C9-3BFA-4246-9873-6DD4233B789B}" destId="{DBB758DB-C589-8E49-811F-09653162E638}" srcOrd="5" destOrd="0" presId="urn:microsoft.com/office/officeart/2005/8/layout/hList2"/>
    <dgm:cxn modelId="{0D8C90C3-672B-6744-BE3C-B7C6CE684EE5}" type="presParOf" srcId="{ACEE83C9-3BFA-4246-9873-6DD4233B789B}" destId="{5E47CDBF-14F2-D841-9BD6-6A81792621A4}" srcOrd="6" destOrd="0" presId="urn:microsoft.com/office/officeart/2005/8/layout/hList2"/>
    <dgm:cxn modelId="{81EB6A57-DC9D-AD47-8FDC-EC19D507E1A0}" type="presParOf" srcId="{5E47CDBF-14F2-D841-9BD6-6A81792621A4}" destId="{92EFACCA-5E25-B048-B373-7DD7D518F855}" srcOrd="0" destOrd="0" presId="urn:microsoft.com/office/officeart/2005/8/layout/hList2"/>
    <dgm:cxn modelId="{B3D9F69C-A2B5-B64D-B444-62E7828088CB}" type="presParOf" srcId="{5E47CDBF-14F2-D841-9BD6-6A81792621A4}" destId="{364E1452-45E4-AA41-B4CF-F0A013612898}" srcOrd="1" destOrd="0" presId="urn:microsoft.com/office/officeart/2005/8/layout/hList2"/>
    <dgm:cxn modelId="{975EABEA-F05A-3341-9802-8E03EEAB6A68}" type="presParOf" srcId="{5E47CDBF-14F2-D841-9BD6-6A81792621A4}" destId="{3A035E75-836F-454B-918F-AEEDCA0595A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2EC9-C086-4448-89BB-0FA46AA4871F}">
      <dsp:nvSpPr>
        <dsp:cNvPr id="0" name=""/>
        <dsp:cNvSpPr/>
      </dsp:nvSpPr>
      <dsp:spPr>
        <a:xfrm rot="16200000">
          <a:off x="-1690950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Gathering</a:t>
          </a:r>
          <a:endParaRPr lang="en-US" sz="1900" kern="1200" dirty="0"/>
        </a:p>
      </dsp:txBody>
      <dsp:txXfrm>
        <a:off x="-1690950" y="2443731"/>
        <a:ext cx="3744468" cy="271446"/>
      </dsp:txXfrm>
    </dsp:sp>
    <dsp:sp modelId="{6C58BC23-5FE9-F545-990B-02EB8F0EBAAB}">
      <dsp:nvSpPr>
        <dsp:cNvPr id="0" name=""/>
        <dsp:cNvSpPr/>
      </dsp:nvSpPr>
      <dsp:spPr>
        <a:xfrm>
          <a:off x="317006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Goals of Statistics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Classify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Sampling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hlinkClick xmlns:r="http://schemas.openxmlformats.org/officeDocument/2006/relationships" r:id="" action="ppaction://hlinksldjump"/>
            </a:rPr>
            <a:t>Experiments</a:t>
          </a:r>
          <a:endParaRPr lang="en-US" sz="1400" kern="1200" dirty="0"/>
        </a:p>
      </dsp:txBody>
      <dsp:txXfrm>
        <a:off x="317006" y="707220"/>
        <a:ext cx="1352091" cy="3744468"/>
      </dsp:txXfrm>
    </dsp:sp>
    <dsp:sp modelId="{6D682E73-C1FE-CD45-BCE4-A8294A4873B7}">
      <dsp:nvSpPr>
        <dsp:cNvPr id="0" name=""/>
        <dsp:cNvSpPr/>
      </dsp:nvSpPr>
      <dsp:spPr>
        <a:xfrm>
          <a:off x="45559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9132E-F355-9B43-9D84-539F5E3F0D32}">
      <dsp:nvSpPr>
        <dsp:cNvPr id="0" name=""/>
        <dsp:cNvSpPr/>
      </dsp:nvSpPr>
      <dsp:spPr>
        <a:xfrm rot="16200000">
          <a:off x="277496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Exploration</a:t>
          </a:r>
          <a:endParaRPr lang="en-US" sz="1900" kern="1200" dirty="0"/>
        </a:p>
      </dsp:txBody>
      <dsp:txXfrm>
        <a:off x="277496" y="2443731"/>
        <a:ext cx="3744468" cy="271446"/>
      </dsp:txXfrm>
    </dsp:sp>
    <dsp:sp modelId="{E2D3CCEB-8D31-0648-9962-01FD021A4D12}">
      <dsp:nvSpPr>
        <dsp:cNvPr id="0" name=""/>
        <dsp:cNvSpPr/>
      </dsp:nvSpPr>
      <dsp:spPr>
        <a:xfrm>
          <a:off x="2285453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Picturing Distributions with Graphs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Describing Distributions with Numbers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Scatterplots and Correlation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Regression</a:t>
          </a:r>
          <a:endParaRPr lang="en-US" sz="1400" kern="1200" dirty="0"/>
        </a:p>
      </dsp:txBody>
      <dsp:txXfrm>
        <a:off x="2285453" y="707220"/>
        <a:ext cx="1352091" cy="3744468"/>
      </dsp:txXfrm>
    </dsp:sp>
    <dsp:sp modelId="{34043CD8-2BE3-D44A-85E6-E306183CED41}">
      <dsp:nvSpPr>
        <dsp:cNvPr id="0" name=""/>
        <dsp:cNvSpPr/>
      </dsp:nvSpPr>
      <dsp:spPr>
        <a:xfrm>
          <a:off x="2014007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974F94-2D98-B44B-ACF6-EB13A38926D9}">
      <dsp:nvSpPr>
        <dsp:cNvPr id="0" name=""/>
        <dsp:cNvSpPr/>
      </dsp:nvSpPr>
      <dsp:spPr>
        <a:xfrm rot="16200000">
          <a:off x="2245943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Probability and Distributions</a:t>
          </a:r>
          <a:endParaRPr lang="en-US" sz="1900" kern="1200" dirty="0"/>
        </a:p>
      </dsp:txBody>
      <dsp:txXfrm>
        <a:off x="2245943" y="2443731"/>
        <a:ext cx="3744468" cy="271446"/>
      </dsp:txXfrm>
    </dsp:sp>
    <dsp:sp modelId="{DCABD910-1A21-7641-8C00-EB9A2C66FF5C}">
      <dsp:nvSpPr>
        <dsp:cNvPr id="0" name=""/>
        <dsp:cNvSpPr/>
      </dsp:nvSpPr>
      <dsp:spPr>
        <a:xfrm>
          <a:off x="4253901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Introducing Probability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General Rules of Probability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Normal Distributions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Sampling Distributions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Binomial Distributions</a:t>
          </a:r>
          <a:endParaRPr lang="en-US" sz="1400" kern="1200" dirty="0"/>
        </a:p>
      </dsp:txBody>
      <dsp:txXfrm>
        <a:off x="4253901" y="707220"/>
        <a:ext cx="1352091" cy="3744468"/>
      </dsp:txXfrm>
    </dsp:sp>
    <dsp:sp modelId="{DD09F2D4-D3CD-1349-BF03-216EE5C96DBB}">
      <dsp:nvSpPr>
        <dsp:cNvPr id="0" name=""/>
        <dsp:cNvSpPr/>
      </dsp:nvSpPr>
      <dsp:spPr>
        <a:xfrm>
          <a:off x="3982454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035E75-836F-454B-918F-AEEDCA0595A9}">
      <dsp:nvSpPr>
        <dsp:cNvPr id="0" name=""/>
        <dsp:cNvSpPr/>
      </dsp:nvSpPr>
      <dsp:spPr>
        <a:xfrm rot="16200000">
          <a:off x="4214391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Inference</a:t>
          </a:r>
          <a:endParaRPr lang="en-US" sz="1900" kern="1200" dirty="0"/>
        </a:p>
      </dsp:txBody>
      <dsp:txXfrm>
        <a:off x="4214391" y="2443731"/>
        <a:ext cx="3744468" cy="271446"/>
      </dsp:txXfrm>
    </dsp:sp>
    <dsp:sp modelId="{364E1452-45E4-AA41-B4CF-F0A013612898}">
      <dsp:nvSpPr>
        <dsp:cNvPr id="0" name=""/>
        <dsp:cNvSpPr/>
      </dsp:nvSpPr>
      <dsp:spPr>
        <a:xfrm>
          <a:off x="6222348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39401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Confidence Intervals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Hypothesis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Inferences about a Population Mean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Inferences about a Population Proportion</a:t>
          </a:r>
          <a:endParaRPr lang="en-US" sz="1400" kern="1200" dirty="0"/>
        </a:p>
      </dsp:txBody>
      <dsp:txXfrm>
        <a:off x="6222348" y="707220"/>
        <a:ext cx="1352091" cy="3744468"/>
      </dsp:txXfrm>
    </dsp:sp>
    <dsp:sp modelId="{92EFACCA-5E25-B048-B373-7DD7D518F855}">
      <dsp:nvSpPr>
        <dsp:cNvPr id="0" name=""/>
        <dsp:cNvSpPr/>
      </dsp:nvSpPr>
      <dsp:spPr>
        <a:xfrm>
          <a:off x="5950901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8D31-570D-B841-942D-F54D200D2811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9E381-136D-C94B-A734-875380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D71-11F9-BC4A-9705-4AC401279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D71-11F9-BC4A-9705-4AC401279B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848CFBB-B30F-844F-8BB6-275CEDE2FD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F4B72B-91B1-984F-97D0-47E443A691A7}" type="datetimeFigureOut">
              <a:rPr lang="en-US" smtClean="0"/>
              <a:t>1/24/15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Map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98558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2165417" y="5367864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41326" y="5400424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00952" y="5365602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7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135083"/>
              </p:ext>
            </p:extLst>
          </p:nvPr>
        </p:nvGraphicFramePr>
        <p:xfrm>
          <a:off x="457200" y="1600200"/>
          <a:ext cx="7620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24"/>
                <a:gridCol w="1203409"/>
                <a:gridCol w="2125083"/>
                <a:gridCol w="1346251"/>
                <a:gridCol w="2150533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 Expenditures to Individuals</a:t>
                      </a:r>
                      <a:r>
                        <a:rPr lang="en-US" baseline="0" dirty="0" smtClean="0"/>
                        <a:t> with Disabilities by Age Group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Age Group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White non-Hispanic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Hispanic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Standard Deviation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Standard</a:t>
                      </a:r>
                      <a:r>
                        <a:rPr lang="en-US" b="1" baseline="0" dirty="0" smtClean="0"/>
                        <a:t> Deviation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$1,071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$9,960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$3,231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$2,706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$40,924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$40,188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$55,585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$5,390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$52,670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$6,425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5479126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Age is a confounding variable.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Age is related to the explanatory variable because each subject has an age.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Age is related to the response variable because the amount of financial support depends on the age of the subject.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</a:rPr>
              <a:t>Subjects, </a:t>
            </a:r>
            <a:r>
              <a:rPr lang="en-US" dirty="0">
                <a:latin typeface="Gill Sans" charset="0"/>
              </a:rPr>
              <a:t>Factors,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individuals studied in an experiment are called </a:t>
            </a:r>
            <a:r>
              <a:rPr lang="en-US" b="1" dirty="0" smtClean="0"/>
              <a:t>experimental units </a:t>
            </a:r>
            <a:r>
              <a:rPr lang="en-US" dirty="0" smtClean="0"/>
              <a:t>or </a:t>
            </a:r>
            <a:r>
              <a:rPr lang="en-US" b="1" dirty="0" smtClean="0"/>
              <a:t>subjects</a:t>
            </a:r>
            <a:r>
              <a:rPr lang="en-US" dirty="0" smtClean="0"/>
              <a:t> (if they are human)</a:t>
            </a:r>
          </a:p>
          <a:p>
            <a:r>
              <a:rPr lang="en-US" dirty="0" smtClean="0"/>
              <a:t>The explanatory variables in an experiment are often called </a:t>
            </a:r>
            <a:r>
              <a:rPr lang="en-US" b="1" dirty="0" smtClean="0"/>
              <a:t>factors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treatment</a:t>
            </a:r>
            <a:r>
              <a:rPr lang="en-US" dirty="0" smtClean="0"/>
              <a:t> is a specific condition applied to the experimental units or subjects. </a:t>
            </a:r>
          </a:p>
          <a:p>
            <a:pPr lvl="1"/>
            <a:r>
              <a:rPr lang="en-US" dirty="0" smtClean="0"/>
              <a:t>Medication</a:t>
            </a:r>
          </a:p>
          <a:p>
            <a:pPr lvl="1"/>
            <a:r>
              <a:rPr lang="en-US" dirty="0" smtClean="0"/>
              <a:t>Physical Therapy</a:t>
            </a:r>
          </a:p>
          <a:p>
            <a:pPr lvl="1"/>
            <a:r>
              <a:rPr lang="en-US" dirty="0" smtClean="0"/>
              <a:t>Counseling</a:t>
            </a:r>
          </a:p>
          <a:p>
            <a:pPr lvl="1"/>
            <a:r>
              <a:rPr lang="en-US" dirty="0" smtClean="0"/>
              <a:t>Sunlight</a:t>
            </a:r>
          </a:p>
          <a:p>
            <a:pPr lvl="1"/>
            <a:r>
              <a:rPr lang="en-US" dirty="0" smtClean="0"/>
              <a:t>Early childhood intervention</a:t>
            </a:r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3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9.4 Ginkgo Extract &amp; Post-lunch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the observational units(s), factor(s), treatment(s), and response variable(s):</a:t>
            </a:r>
          </a:p>
          <a:p>
            <a:r>
              <a:rPr lang="en-US" dirty="0" smtClean="0"/>
              <a:t>The post-lunch dip is the drop in mental alertness after a midday meal. Does an extract of the leaves of the ginkgo tree reduce the post-lunch dip? Assign healthy people aged 18 to 40 to take either ginkgo extract or a placebo pill. After lunch, ask them to read seven pages of random letters. Mark the instances of the letter ‘e’ and count the number of times the letter was missed.</a:t>
            </a:r>
          </a:p>
          <a:p>
            <a:pPr lvl="1"/>
            <a:r>
              <a:rPr lang="en-US" dirty="0"/>
              <a:t>Subjects: the “healthy people aged 18 to 40.” </a:t>
            </a:r>
            <a:endParaRPr lang="en-US" dirty="0" smtClean="0"/>
          </a:p>
          <a:p>
            <a:pPr lvl="1"/>
            <a:r>
              <a:rPr lang="en-US" dirty="0" smtClean="0"/>
              <a:t>Factor</a:t>
            </a:r>
            <a:r>
              <a:rPr lang="en-US" dirty="0"/>
              <a:t>: the pill given to the subject. </a:t>
            </a:r>
            <a:endParaRPr lang="en-US" dirty="0" smtClean="0"/>
          </a:p>
          <a:p>
            <a:pPr lvl="1"/>
            <a:r>
              <a:rPr lang="en-US" dirty="0" smtClean="0"/>
              <a:t>Treatments</a:t>
            </a:r>
            <a:r>
              <a:rPr lang="en-US" dirty="0"/>
              <a:t>: ginkgo or placebo. </a:t>
            </a:r>
            <a:endParaRPr lang="en-US" dirty="0" smtClean="0"/>
          </a:p>
          <a:p>
            <a:pPr lvl="1"/>
            <a:r>
              <a:rPr lang="en-US" dirty="0" smtClean="0"/>
              <a:t>Response </a:t>
            </a:r>
            <a:r>
              <a:rPr lang="en-US" dirty="0"/>
              <a:t>variable: the number (or fraction) of e’s identified by each subject. </a:t>
            </a:r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1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9.5 Growing in the Shade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</a:t>
            </a:r>
            <a:r>
              <a:rPr lang="en-US" dirty="0" smtClean="0"/>
              <a:t>observational unit(</a:t>
            </a:r>
            <a:r>
              <a:rPr lang="en-US" dirty="0"/>
              <a:t>s), factor(s), treatment(s), and response variable(s)</a:t>
            </a:r>
            <a:r>
              <a:rPr lang="en-US" dirty="0" smtClean="0"/>
              <a:t>:</a:t>
            </a:r>
          </a:p>
          <a:p>
            <a:r>
              <a:rPr lang="en-US" dirty="0" smtClean="0"/>
              <a:t>Ability to grow in shade may help pines found in the dry forests of Arizona resist drought. How well do these pines grow in shade? Plant pine seedlings in a greenhouse in either full light, light reduced to 25% of normal by shade cloth, or light reduced to 5% of normal. At the end of the study, dry the young trees and weigh them.</a:t>
            </a:r>
          </a:p>
          <a:p>
            <a:r>
              <a:rPr lang="en-US" dirty="0" smtClean="0"/>
              <a:t>Observational units: </a:t>
            </a:r>
            <a:r>
              <a:rPr lang="en-US" dirty="0"/>
              <a:t>pine seedlings. </a:t>
            </a:r>
            <a:endParaRPr lang="en-US" dirty="0" smtClean="0"/>
          </a:p>
          <a:p>
            <a:r>
              <a:rPr lang="en-US" dirty="0" smtClean="0"/>
              <a:t>Factor</a:t>
            </a:r>
            <a:r>
              <a:rPr lang="en-US" dirty="0"/>
              <a:t>: amount of light. </a:t>
            </a:r>
            <a:endParaRPr lang="en-US" dirty="0" smtClean="0"/>
          </a:p>
          <a:p>
            <a:r>
              <a:rPr lang="en-US" dirty="0" smtClean="0"/>
              <a:t>Treatments</a:t>
            </a:r>
            <a:r>
              <a:rPr lang="en-US" dirty="0"/>
              <a:t>: full light, 25% light, or 5% light. </a:t>
            </a:r>
            <a:endParaRPr lang="en-US" dirty="0" smtClean="0"/>
          </a:p>
          <a:p>
            <a:r>
              <a:rPr lang="en-US" dirty="0" smtClean="0"/>
              <a:t>Response </a:t>
            </a:r>
            <a:r>
              <a:rPr lang="en-US" dirty="0"/>
              <a:t>variable: dry weight at the end of the study. </a:t>
            </a:r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0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</a:rPr>
              <a:t>How to Experiment Badly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Experiments are the preferred method for examining the effect of one variable on another. </a:t>
            </a:r>
          </a:p>
          <a:p>
            <a:r>
              <a:rPr lang="en-US" dirty="0">
                <a:solidFill>
                  <a:srgbClr val="000000"/>
                </a:solidFill>
              </a:rPr>
              <a:t>By imposing the specific treatment of interest and controlling other influences, we can pin down cause and effect. </a:t>
            </a:r>
          </a:p>
          <a:p>
            <a:r>
              <a:rPr lang="en-US" dirty="0">
                <a:solidFill>
                  <a:srgbClr val="000000"/>
                </a:solidFill>
              </a:rPr>
              <a:t>Good designs are essential for effective experiments, just as they are for sampling.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0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</a:rPr>
              <a:t>How to Experiment Badly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college regularly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offers a review course to prepare students for the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GMAT.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This year, budget cuts will allow the school to offer only an online version of the course.</a:t>
            </a:r>
          </a:p>
          <a:p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	Students </a:t>
            </a:r>
            <a:r>
              <a:rPr lang="en-US" dirty="0">
                <a:solidFill>
                  <a:srgbClr val="000000"/>
                </a:solidFill>
                <a:cs typeface="Arial" charset="0"/>
                <a:sym typeface="Symbol" charset="0"/>
              </a:rPr>
              <a:t>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Online Course </a:t>
            </a:r>
            <a:r>
              <a:rPr lang="en-US" dirty="0">
                <a:solidFill>
                  <a:srgbClr val="000000"/>
                </a:solidFill>
                <a:cs typeface="Arial" charset="0"/>
                <a:sym typeface="Symbol" charset="0"/>
              </a:rPr>
              <a:t>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GMAT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Scores</a:t>
            </a:r>
          </a:p>
          <a:p>
            <a:endParaRPr lang="en-US" dirty="0">
              <a:solidFill>
                <a:srgbClr val="000000"/>
              </a:solidFill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The average GMAT score of students in the online course is 10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% higher than the long-time average for those who took the classroom review course. </a:t>
            </a:r>
          </a:p>
          <a:p>
            <a:endParaRPr lang="en-US" dirty="0">
              <a:solidFill>
                <a:srgbClr val="000000"/>
              </a:solidFill>
              <a:cs typeface="Arial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	Is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the online course more effective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</a:rPr>
              <a:t>How to Experiment Badly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Field </a:t>
            </a:r>
            <a:r>
              <a:rPr lang="en-US" sz="2400" dirty="0"/>
              <a:t>experiments and experiments with animals or people deal with more variable conditions</a:t>
            </a:r>
            <a:r>
              <a:rPr lang="en-US" sz="2400" dirty="0" smtClean="0"/>
              <a:t>. (Ex. </a:t>
            </a:r>
            <a:r>
              <a:rPr lang="en-US" sz="2400" dirty="0"/>
              <a:t>a</a:t>
            </a:r>
            <a:r>
              <a:rPr lang="en-US" sz="2400" dirty="0" smtClean="0"/>
              <a:t>ge, health history, demographics)</a:t>
            </a:r>
            <a:endParaRPr lang="en-US" sz="2400" dirty="0"/>
          </a:p>
          <a:p>
            <a:endParaRPr lang="en-US" sz="2400" i="1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tudents in the online GMAT review course were older and more likely to be employed than students who took the classroom version in the past.</a:t>
            </a:r>
          </a:p>
          <a:p>
            <a:endParaRPr lang="en-US" sz="2400" dirty="0"/>
          </a:p>
          <a:p>
            <a:r>
              <a:rPr lang="en-US" sz="2400" i="1" dirty="0"/>
              <a:t>Outside the laboratory, badly designed experiments often yield worthless results because of  </a:t>
            </a:r>
            <a:r>
              <a:rPr lang="en-US" sz="2400" i="1" dirty="0" smtClean="0"/>
              <a:t>confounding.</a:t>
            </a:r>
            <a:endParaRPr lang="en-US" sz="2400" dirty="0"/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5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9.3 (page 226)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effects of repeated exposure to an advertising message?</a:t>
            </a:r>
          </a:p>
          <a:p>
            <a:r>
              <a:rPr lang="en-US" dirty="0" smtClean="0"/>
              <a:t>The answer may depend both on the length of the ad and how often it is repeated.</a:t>
            </a:r>
          </a:p>
          <a:p>
            <a:r>
              <a:rPr lang="en-US" dirty="0" smtClean="0"/>
              <a:t>Design an experiment where subjects will view a 40-minute TV program that includes ads for a digital camera.</a:t>
            </a:r>
          </a:p>
          <a:p>
            <a:pPr lvl="1"/>
            <a:r>
              <a:rPr lang="en-US" dirty="0" smtClean="0"/>
              <a:t>Two versions of the commercial, one 30-second and one 90-second, are to be shown to different subjects during the program.</a:t>
            </a:r>
          </a:p>
          <a:p>
            <a:pPr lvl="1"/>
            <a:r>
              <a:rPr lang="en-US" dirty="0" smtClean="0"/>
              <a:t>Subjects will also view their assigned version 1, 3, or 5 times during the program.</a:t>
            </a:r>
          </a:p>
          <a:p>
            <a:r>
              <a:rPr lang="en-US" dirty="0" smtClean="0"/>
              <a:t>How many factors does </a:t>
            </a:r>
            <a:r>
              <a:rPr lang="en-US" smtClean="0"/>
              <a:t>this study </a:t>
            </a:r>
            <a:r>
              <a:rPr lang="en-US" dirty="0" smtClean="0"/>
              <a:t>have?</a:t>
            </a:r>
          </a:p>
          <a:p>
            <a:pPr lvl="1"/>
            <a:r>
              <a:rPr lang="en-US" dirty="0" smtClean="0"/>
              <a:t>Two</a:t>
            </a:r>
          </a:p>
          <a:p>
            <a:r>
              <a:rPr lang="en-US" dirty="0" smtClean="0"/>
              <a:t>How many values does each factor take?</a:t>
            </a:r>
          </a:p>
          <a:p>
            <a:pPr lvl="1"/>
            <a:r>
              <a:rPr lang="en-US" dirty="0" smtClean="0"/>
              <a:t>The factor ‘length’ takes one of two 2 values.</a:t>
            </a:r>
          </a:p>
          <a:p>
            <a:pPr lvl="1"/>
            <a:r>
              <a:rPr lang="en-US" dirty="0" smtClean="0"/>
              <a:t>The factor ‘repetitions’ takes one of 3 values.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Randomized Comparative 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two or more treatments</a:t>
            </a:r>
          </a:p>
          <a:p>
            <a:r>
              <a:rPr lang="en-US" dirty="0" smtClean="0"/>
              <a:t>Randomly assign subjects to each treatment group</a:t>
            </a:r>
          </a:p>
          <a:p>
            <a:pPr lvl="1"/>
            <a:r>
              <a:rPr lang="en-US" dirty="0" smtClean="0"/>
              <a:t>If groups differ greatly (age, gender, race) the results will be biased.</a:t>
            </a:r>
          </a:p>
          <a:p>
            <a:pPr lvl="1"/>
            <a:r>
              <a:rPr lang="en-US" dirty="0" smtClean="0"/>
              <a:t>Randomization reduces or eliminates bias.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Randomization </a:t>
            </a:r>
            <a:r>
              <a:rPr lang="en-US" dirty="0"/>
              <a:t>averages out the effects of confounding variables and allows an unbiased comparison of the treatments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enough experimental units, called replicates, in each group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reduce chance variation in the </a:t>
            </a:r>
            <a:r>
              <a:rPr lang="en-US" dirty="0" smtClean="0">
                <a:solidFill>
                  <a:srgbClr val="000000"/>
                </a:solidFill>
              </a:rPr>
              <a:t>results.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1FFEC81-AF36-8E40-AE6B-192D6A636EBF}" type="slidenum">
              <a:rPr lang="en-US" sz="1200">
                <a:solidFill>
                  <a:srgbClr val="FFFFFF"/>
                </a:solidFill>
                <a:latin typeface="Tw Cen MT" charset="0"/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sz="12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52400"/>
            <a:ext cx="8589962" cy="1038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>
                <a:latin typeface="Gill Sans" charset="0"/>
              </a:rPr>
              <a:t>Randomized Comparative Experiments</a:t>
            </a:r>
            <a:endParaRPr lang="en-US" sz="2800">
              <a:solidFill>
                <a:srgbClr val="33CCFF"/>
              </a:solidFill>
              <a:latin typeface="Gill Sans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3738" y="1418916"/>
            <a:ext cx="7302500" cy="1400175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In a </a:t>
            </a:r>
            <a:r>
              <a:rPr lang="en-US" sz="2000" b="1" dirty="0" smtClean="0">
                <a:solidFill>
                  <a:srgbClr val="800000"/>
                </a:solidFill>
              </a:rPr>
              <a:t>completely randomized design</a:t>
            </a:r>
            <a:r>
              <a:rPr lang="en-US" sz="2000" b="1" dirty="0" smtClean="0">
                <a:solidFill>
                  <a:srgbClr val="990000"/>
                </a:solidFill>
              </a:rPr>
              <a:t>,</a:t>
            </a:r>
            <a:r>
              <a:rPr lang="en-US" sz="2000" dirty="0" smtClean="0">
                <a:solidFill>
                  <a:srgbClr val="000000"/>
                </a:solidFill>
              </a:rPr>
              <a:t> the treatments are assigned to all the experimental units completely by chance.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Some experiments may include a </a:t>
            </a:r>
            <a:r>
              <a:rPr lang="en-US" sz="2000" b="1" dirty="0" smtClean="0">
                <a:solidFill>
                  <a:srgbClr val="800000"/>
                </a:solidFill>
              </a:rPr>
              <a:t>control group</a:t>
            </a:r>
            <a:r>
              <a:rPr lang="en-US" sz="2000" dirty="0" smtClean="0">
                <a:solidFill>
                  <a:srgbClr val="000000"/>
                </a:solidFill>
              </a:rPr>
              <a:t> that receives an inactive treatment or an existing baseline treatment.   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56635" y="4079271"/>
            <a:ext cx="1409700" cy="92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Experimental Units</a:t>
            </a: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17135" y="4015771"/>
            <a:ext cx="2387600" cy="1009650"/>
            <a:chOff x="1701800" y="4337050"/>
            <a:chExt cx="2387600" cy="1009650"/>
          </a:xfrm>
        </p:grpSpPr>
        <p:sp>
          <p:nvSpPr>
            <p:cNvPr id="13" name="Explosion 1 12"/>
            <p:cNvSpPr>
              <a:spLocks noChangeArrowheads="1"/>
            </p:cNvSpPr>
            <p:nvPr/>
          </p:nvSpPr>
          <p:spPr bwMode="auto">
            <a:xfrm>
              <a:off x="2159000" y="4337050"/>
              <a:ext cx="1930400" cy="1009650"/>
            </a:xfrm>
            <a:prstGeom prst="irregularSeal1">
              <a:avLst/>
            </a:prstGeom>
            <a:solidFill>
              <a:srgbClr val="B88472"/>
            </a:solidFill>
            <a:ln w="10000">
              <a:solidFill>
                <a:srgbClr val="B88472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Random Assignment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701800" y="4689475"/>
              <a:ext cx="508000" cy="3016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963335" y="3091846"/>
            <a:ext cx="1619250" cy="3038475"/>
            <a:chOff x="3047999" y="3413125"/>
            <a:chExt cx="1619251" cy="3038475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3702049" y="3413125"/>
              <a:ext cx="952501" cy="749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Group 1</a:t>
              </a: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714749" y="5702300"/>
              <a:ext cx="952501" cy="749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Group 2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18948850">
              <a:off x="3047999" y="3954900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2827266">
              <a:off x="3071340" y="5625753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633385" y="3052159"/>
            <a:ext cx="1822450" cy="3081337"/>
            <a:chOff x="4718050" y="3372724"/>
            <a:chExt cx="1822450" cy="3081360"/>
          </a:xfrm>
        </p:grpSpPr>
        <p:sp>
          <p:nvSpPr>
            <p:cNvPr id="21" name="Right Arrow 20"/>
            <p:cNvSpPr/>
            <p:nvPr/>
          </p:nvSpPr>
          <p:spPr>
            <a:xfrm>
              <a:off x="4718050" y="3628311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4718050" y="5960371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22900" y="3372724"/>
              <a:ext cx="1117600" cy="7493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Treatment 1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22900" y="5704784"/>
              <a:ext cx="1117600" cy="7493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Treatment 2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403448" y="3295046"/>
            <a:ext cx="1982787" cy="2392363"/>
            <a:chOff x="6487475" y="3616854"/>
            <a:chExt cx="1983425" cy="2391580"/>
          </a:xfrm>
        </p:grpSpPr>
        <p:sp>
          <p:nvSpPr>
            <p:cNvPr id="26" name="Right Arrow 25"/>
            <p:cNvSpPr/>
            <p:nvPr/>
          </p:nvSpPr>
          <p:spPr>
            <a:xfrm rot="18948850">
              <a:off x="6487475" y="5770309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2827266">
              <a:off x="6495890" y="3843866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7226300" y="4122024"/>
              <a:ext cx="1244600" cy="1577284"/>
            </a:xfrm>
            <a:prstGeom prst="foldedCorne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</a:rPr>
                <a:t>Compare Results</a:t>
              </a: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Action Button: Custom 29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44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361" y="3339404"/>
            <a:ext cx="78693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Arial" charset="0"/>
              </a:rPr>
              <a:t>Distinguish between observations and experiments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Arial" charset="0"/>
              </a:rPr>
              <a:t>Identify subjects, factors, and treatments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Arial" charset="0"/>
              </a:rPr>
              <a:t>Describe how to experiment badly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Arial" charset="0"/>
              </a:rPr>
              <a:t>Design randomized comparative experiments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Arial" charset="0"/>
              </a:rPr>
              <a:t>Describe cautions about </a:t>
            </a:r>
            <a:r>
              <a:rPr lang="en-US" dirty="0" smtClean="0">
                <a:cs typeface="Arial" charset="0"/>
              </a:rPr>
              <a:t>experimentation</a:t>
            </a:r>
            <a:endParaRPr lang="en-US" dirty="0">
              <a:cs typeface="Arial" charset="0"/>
            </a:endParaRPr>
          </a:p>
        </p:txBody>
      </p:sp>
      <p:pic>
        <p:nvPicPr>
          <p:cNvPr id="11" name="Content Placeholder 6" descr="Gathering 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" b="6649"/>
          <a:stretch>
            <a:fillRect/>
          </a:stretch>
        </p:blipFill>
        <p:spPr>
          <a:xfrm>
            <a:off x="844780" y="1206747"/>
            <a:ext cx="3393846" cy="213812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10360" y="395581"/>
            <a:ext cx="67016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 You will be able to…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1FFEC81-AF36-8E40-AE6B-192D6A636EBF}" type="slidenum">
              <a:rPr lang="en-US" sz="1200">
                <a:solidFill>
                  <a:srgbClr val="FFFFFF"/>
                </a:solidFill>
                <a:latin typeface="Tw Cen MT" charset="0"/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sz="12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52400"/>
            <a:ext cx="8589962" cy="1038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>
                <a:latin typeface="Gill Sans" charset="0"/>
              </a:rPr>
              <a:t>Randomized Comparative Experiments</a:t>
            </a:r>
            <a:endParaRPr lang="en-US" sz="2800">
              <a:solidFill>
                <a:srgbClr val="33CCFF"/>
              </a:solidFill>
              <a:latin typeface="Gill Sans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56635" y="3987477"/>
            <a:ext cx="1409700" cy="92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Students taking GMAT</a:t>
            </a:r>
            <a:endParaRPr lang="en-US" sz="1400" b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17135" y="3923977"/>
            <a:ext cx="2387600" cy="1009650"/>
            <a:chOff x="1701800" y="4337050"/>
            <a:chExt cx="2387600" cy="1009650"/>
          </a:xfrm>
        </p:grpSpPr>
        <p:sp>
          <p:nvSpPr>
            <p:cNvPr id="13" name="Explosion 1 12"/>
            <p:cNvSpPr>
              <a:spLocks noChangeArrowheads="1"/>
            </p:cNvSpPr>
            <p:nvPr/>
          </p:nvSpPr>
          <p:spPr bwMode="auto">
            <a:xfrm>
              <a:off x="2159000" y="4337050"/>
              <a:ext cx="1930400" cy="1009650"/>
            </a:xfrm>
            <a:prstGeom prst="irregularSeal1">
              <a:avLst/>
            </a:prstGeom>
            <a:solidFill>
              <a:srgbClr val="B88472"/>
            </a:solidFill>
            <a:ln w="10000">
              <a:solidFill>
                <a:srgbClr val="B88472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Random Assignment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701800" y="4689475"/>
              <a:ext cx="508000" cy="3016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963335" y="3000052"/>
            <a:ext cx="1619250" cy="3038475"/>
            <a:chOff x="3047999" y="3413125"/>
            <a:chExt cx="1619251" cy="3038475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3702049" y="3413125"/>
              <a:ext cx="952501" cy="749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Group 1</a:t>
              </a: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714749" y="5702300"/>
              <a:ext cx="952501" cy="749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Group 2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18948850">
              <a:off x="3047999" y="3954900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2827266">
              <a:off x="3071340" y="5625753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633385" y="2960365"/>
            <a:ext cx="1822450" cy="3081337"/>
            <a:chOff x="4718050" y="3372724"/>
            <a:chExt cx="1822450" cy="3081360"/>
          </a:xfrm>
        </p:grpSpPr>
        <p:sp>
          <p:nvSpPr>
            <p:cNvPr id="21" name="Right Arrow 20"/>
            <p:cNvSpPr/>
            <p:nvPr/>
          </p:nvSpPr>
          <p:spPr>
            <a:xfrm>
              <a:off x="4718050" y="3628311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4718050" y="5960371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22900" y="3372724"/>
              <a:ext cx="1117600" cy="7493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rgbClr val="000000"/>
                  </a:solidFill>
                </a:rPr>
                <a:t>Classroom Course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22900" y="5704784"/>
              <a:ext cx="1117600" cy="7493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rgbClr val="000000"/>
                  </a:solidFill>
                </a:rPr>
                <a:t>Online Course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403448" y="3203252"/>
            <a:ext cx="1982787" cy="2392363"/>
            <a:chOff x="6487475" y="3616854"/>
            <a:chExt cx="1983425" cy="2391580"/>
          </a:xfrm>
        </p:grpSpPr>
        <p:sp>
          <p:nvSpPr>
            <p:cNvPr id="26" name="Right Arrow 25"/>
            <p:cNvSpPr/>
            <p:nvPr/>
          </p:nvSpPr>
          <p:spPr>
            <a:xfrm rot="18948850">
              <a:off x="6487475" y="5770309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2827266">
              <a:off x="6495890" y="3843866"/>
              <a:ext cx="692150" cy="2381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7226300" y="4122024"/>
              <a:ext cx="1244600" cy="1577284"/>
            </a:xfrm>
            <a:prstGeom prst="foldedCorne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</a:rPr>
                <a:t>Compare Results</a:t>
              </a: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Action Button: Custom 29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1638" y="1236137"/>
            <a:ext cx="798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assigning students to the two groups controls for confounding factors such as age, income, experience, etc.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33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Gill Sans" charset="0"/>
              </a:rPr>
              <a:t>Results of </a:t>
            </a:r>
            <a:r>
              <a:rPr lang="en-US" sz="4800" dirty="0">
                <a:latin typeface="Gill Sans" charset="0"/>
              </a:rPr>
              <a:t>Randomized Comparative </a:t>
            </a:r>
            <a:r>
              <a:rPr lang="en-US" sz="4800" dirty="0" smtClean="0">
                <a:latin typeface="Gill Sans" charset="0"/>
              </a:rPr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Well-designed experiments give good evidence that differences in the treatments actually cause the differences seen in the response. 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An observed </a:t>
            </a:r>
            <a:r>
              <a:rPr lang="en-US" sz="2400" dirty="0">
                <a:solidFill>
                  <a:srgbClr val="000000"/>
                </a:solidFill>
              </a:rPr>
              <a:t>effect </a:t>
            </a:r>
            <a:r>
              <a:rPr lang="en-US" sz="2400" dirty="0" smtClean="0">
                <a:solidFill>
                  <a:srgbClr val="000000"/>
                </a:solidFill>
              </a:rPr>
              <a:t>from a treatment so large </a:t>
            </a:r>
            <a:r>
              <a:rPr lang="en-US" sz="2400" dirty="0">
                <a:solidFill>
                  <a:srgbClr val="000000"/>
                </a:solidFill>
              </a:rPr>
              <a:t>that it would rarely occur by </a:t>
            </a:r>
            <a:r>
              <a:rPr lang="en-US" sz="2400" dirty="0" smtClean="0">
                <a:solidFill>
                  <a:srgbClr val="000000"/>
                </a:solidFill>
              </a:rPr>
              <a:t>chance </a:t>
            </a:r>
            <a:r>
              <a:rPr lang="en-US" sz="2400" dirty="0">
                <a:solidFill>
                  <a:srgbClr val="000000"/>
                </a:solidFill>
              </a:rPr>
              <a:t>is called </a:t>
            </a:r>
            <a:r>
              <a:rPr lang="en-US" sz="2400" b="1" dirty="0">
                <a:solidFill>
                  <a:srgbClr val="800000"/>
                </a:solidFill>
              </a:rPr>
              <a:t>statistically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800000"/>
                </a:solidFill>
              </a:rPr>
              <a:t>significant</a:t>
            </a:r>
            <a:r>
              <a:rPr lang="en-US" sz="2400" b="1" dirty="0" smtClean="0">
                <a:solidFill>
                  <a:srgbClr val="990000"/>
                </a:solidFill>
              </a:rPr>
              <a:t>.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400" i="1" dirty="0" smtClean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000000"/>
                </a:solidFill>
              </a:rPr>
              <a:t>statistically significant association in </a:t>
            </a:r>
            <a:r>
              <a:rPr lang="en-US" sz="2400" i="1" dirty="0" smtClean="0">
                <a:solidFill>
                  <a:srgbClr val="000000"/>
                </a:solidFill>
              </a:rPr>
              <a:t>data implies </a:t>
            </a:r>
            <a:r>
              <a:rPr lang="en-US" sz="2400" i="1" dirty="0">
                <a:solidFill>
                  <a:srgbClr val="000000"/>
                </a:solidFill>
              </a:rPr>
              <a:t>causation</a:t>
            </a:r>
            <a:r>
              <a:rPr lang="en-US" sz="2400" i="1" dirty="0" smtClean="0">
                <a:solidFill>
                  <a:srgbClr val="000000"/>
                </a:solidFill>
              </a:rPr>
              <a:t>.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3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9063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Cautions About Experimentation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D5CCD83-5B0F-4941-9E99-C203FD22A4D7}" type="slidenum">
              <a:rPr lang="en-US" sz="1200">
                <a:solidFill>
                  <a:srgbClr val="FFFFFF"/>
                </a:solidFill>
                <a:latin typeface="Tw Cen MT" charset="0"/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sz="12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533400" y="1665288"/>
            <a:ext cx="779938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logic of a randomized comparative experiment depends on our ability to treat all the subjects the same in every way except for the actual treatments being compared.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" y="3440614"/>
            <a:ext cx="7646988" cy="1570038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In a </a:t>
            </a:r>
            <a:r>
              <a:rPr lang="en-US" b="1" dirty="0" smtClean="0">
                <a:solidFill>
                  <a:srgbClr val="800000"/>
                </a:solidFill>
              </a:rPr>
              <a:t>double-blind experiment</a:t>
            </a:r>
            <a:r>
              <a:rPr lang="en-US" b="1" dirty="0" smtClean="0">
                <a:solidFill>
                  <a:srgbClr val="990000"/>
                </a:solidFill>
              </a:rPr>
              <a:t>,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neither the subjects nor those who interact with them and measure the response variable know which treatment a subject received.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616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is a group of individuals that are known before the experiment to be similar in some way that is expected to affect the response to the treatments.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block design</a:t>
            </a:r>
            <a:r>
              <a:rPr lang="en-US" dirty="0" smtClean="0"/>
              <a:t>, the random assignment of individuals to treatments is carried out separately within each block.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Block 1: Males; Block 2: Females</a:t>
            </a:r>
          </a:p>
          <a:p>
            <a:pPr lvl="1"/>
            <a:r>
              <a:rPr lang="en-US" dirty="0" smtClean="0"/>
              <a:t>Block 1: Ages 5-12; Block 2: Ages 13-18; Block 3: Ages 19-26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2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Pairs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two treatments</a:t>
            </a:r>
          </a:p>
          <a:p>
            <a:r>
              <a:rPr lang="en-US" dirty="0" smtClean="0"/>
              <a:t>Match subjects based on similar characteristics</a:t>
            </a:r>
          </a:p>
          <a:p>
            <a:r>
              <a:rPr lang="en-US" dirty="0" smtClean="0"/>
              <a:t>Use chance to assign which one of the pair receives treatment 1 and then the other receives treatment 2</a:t>
            </a:r>
          </a:p>
          <a:p>
            <a:r>
              <a:rPr lang="en-US" dirty="0" smtClean="0"/>
              <a:t>Also use matched pairs in observational studies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8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ill Sans" charset="0"/>
              </a:rPr>
              <a:t>Objectives </a:t>
            </a:r>
            <a:r>
              <a:rPr lang="en-US" dirty="0">
                <a:latin typeface="Gill Sans" charset="0"/>
              </a:rPr>
              <a:t>Review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4B48641-4408-E74F-9DC4-348EB12F8449}" type="slidenum">
              <a:rPr lang="en-US" sz="1200">
                <a:solidFill>
                  <a:srgbClr val="FFFFFF"/>
                </a:solidFill>
                <a:latin typeface="Tw Cen MT" charset="0"/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sz="12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4488"/>
            <a:ext cx="8001000" cy="5054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Distinguish between observations and experiments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Identify subjects, factors, and treatments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Describe how to experiment badly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Design randomized comparative experiments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Describe cautions about </a:t>
            </a:r>
            <a:r>
              <a:rPr lang="en-US" sz="2800" dirty="0" smtClean="0">
                <a:latin typeface="Arial" charset="0"/>
                <a:cs typeface="Arial" charset="0"/>
              </a:rPr>
              <a:t>experimentation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13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think smoking causes cancer and other diseases?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2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" charset="0"/>
              </a:rPr>
              <a:t>Observation vs. Experiment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An </a:t>
            </a:r>
            <a:r>
              <a:rPr lang="en-US" sz="2400" b="1" dirty="0">
                <a:solidFill>
                  <a:srgbClr val="800000"/>
                </a:solidFill>
              </a:rPr>
              <a:t>observational study </a:t>
            </a:r>
            <a:r>
              <a:rPr lang="en-US" sz="2400" dirty="0">
                <a:solidFill>
                  <a:srgbClr val="000000"/>
                </a:solidFill>
              </a:rPr>
              <a:t>observes individuals and measures variables of interest but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does not attempt to influence the responses. The purpose is to describe some group or situation.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 </a:t>
            </a:r>
            <a:r>
              <a:rPr lang="en-US" sz="2400" b="1" dirty="0">
                <a:solidFill>
                  <a:srgbClr val="800000"/>
                </a:solidFill>
              </a:rPr>
              <a:t>experiment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deliberately imposes some treatment on individuals to measure their responses. The purpose is to study whether the treatment causes a change in the response.</a:t>
            </a:r>
            <a:endParaRPr lang="en-US" sz="105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390" y="4834471"/>
            <a:ext cx="7280804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When our goal is to understand cause and effect, experiments are the </a:t>
            </a:r>
            <a:r>
              <a:rPr lang="en-US" sz="2000" i="1" dirty="0"/>
              <a:t>only </a:t>
            </a:r>
            <a:r>
              <a:rPr lang="en-US" sz="2000" dirty="0"/>
              <a:t>source of fully convincing data. </a:t>
            </a:r>
          </a:p>
          <a:p>
            <a:endParaRPr lang="en-US" sz="2000" dirty="0"/>
          </a:p>
          <a:p>
            <a:r>
              <a:rPr lang="en-US" sz="2000" dirty="0"/>
              <a:t>The distinction between observational study and experiment is one of the most important in statistics.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8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think smoking causes cancer and other diseases?</a:t>
            </a:r>
            <a:endParaRPr lang="en-US" dirty="0"/>
          </a:p>
        </p:txBody>
      </p:sp>
      <p:pic>
        <p:nvPicPr>
          <p:cNvPr id="4" name="Content Placeholder 3" descr="cigaretteWarn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0" b="7860"/>
          <a:stretch>
            <a:fillRect/>
          </a:stretch>
        </p:blipFill>
        <p:spPr/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2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9.1 Cell Phones &amp; Brain Cancer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sz="2000" dirty="0" smtClean="0"/>
              <a:t>A study of cell phones and the risk of brain cancer looked at a group of 469 people who have brain cancer. The investigators matched each cancer patient with a person of the same sex, age, and race who did not have brain cancer, then asked about use of cell phones. Result: “Our data suggest that use of handheld cellular telephones is not associated with the risk of brain cancer.” </a:t>
            </a:r>
          </a:p>
          <a:p>
            <a:pPr lvl="1"/>
            <a:r>
              <a:rPr lang="en-US" dirty="0" smtClean="0"/>
              <a:t>Is this an observational study or an experiment? Why?</a:t>
            </a:r>
          </a:p>
          <a:p>
            <a:pPr lvl="2"/>
            <a:r>
              <a:rPr lang="en-US" dirty="0" smtClean="0"/>
              <a:t>Observational - No </a:t>
            </a:r>
            <a:r>
              <a:rPr lang="en-US" dirty="0"/>
              <a:t>treatment was assigned to the subjects; </a:t>
            </a:r>
            <a:r>
              <a:rPr lang="en-US" dirty="0" smtClean="0"/>
              <a:t>researchers </a:t>
            </a:r>
            <a:r>
              <a:rPr lang="en-US" dirty="0"/>
              <a:t>merely observed cell phone usage </a:t>
            </a:r>
            <a:r>
              <a:rPr lang="en-US" dirty="0" smtClean="0"/>
              <a:t>and </a:t>
            </a:r>
            <a:r>
              <a:rPr lang="en-US" dirty="0"/>
              <a:t>presence/absence of </a:t>
            </a:r>
            <a:r>
              <a:rPr lang="en-US" dirty="0" smtClean="0"/>
              <a:t>cancer</a:t>
            </a:r>
          </a:p>
          <a:p>
            <a:pPr lvl="1"/>
            <a:r>
              <a:rPr lang="en-US" dirty="0" smtClean="0"/>
              <a:t>What are the explanatory and response variables?</a:t>
            </a:r>
          </a:p>
          <a:p>
            <a:pPr lvl="2"/>
            <a:r>
              <a:rPr lang="en-US" dirty="0"/>
              <a:t>The explanatory variable is cell phone usage, and the response variable is whether or not a subject has brain cancer. </a:t>
            </a:r>
          </a:p>
        </p:txBody>
      </p:sp>
      <p:sp>
        <p:nvSpPr>
          <p:cNvPr id="8" name="Action Button: Custom 7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41733" cy="1143000"/>
          </a:xfrm>
        </p:spPr>
        <p:txBody>
          <a:bodyPr/>
          <a:lstStyle/>
          <a:p>
            <a:r>
              <a:rPr lang="en-US" dirty="0" smtClean="0"/>
              <a:t>9.3 Quitting Smoking &amp;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Researchers studied a group of 10,892 middle-aged adults over a period of nine years. They found that smokers who quit had a higher risk for diabetes within 3 years of quitting than either nonsmokers or continuing smokers. Does this show that stopping smoking causes the short-term risk for diabetes to increase?</a:t>
            </a:r>
          </a:p>
          <a:p>
            <a:r>
              <a:rPr lang="en-US" dirty="0" smtClean="0"/>
              <a:t>FACT: Weight gain is a major risk factor for developing type 2 diabetes and is a side effect of quitting smoking.</a:t>
            </a:r>
          </a:p>
          <a:p>
            <a:r>
              <a:rPr lang="en-US" dirty="0" smtClean="0"/>
              <a:t>Should you tell a middle-aged adult who smokes that quitting smoking can cause diabetes? Should you advise him or her to continue smoking?</a:t>
            </a:r>
          </a:p>
          <a:p>
            <a:pPr lvl="1"/>
            <a:r>
              <a:rPr lang="en-US" dirty="0"/>
              <a:t>This is an observational study, so it is not reasonable to conclude any cause-and-effect relationship. At best, we might advise smokers that they should be mindful of potential weight gain and its accompanying ailments.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confounding variable is </a:t>
            </a:r>
            <a:r>
              <a:rPr lang="en-US" dirty="0"/>
              <a:t>an </a:t>
            </a:r>
            <a:r>
              <a:rPr lang="en-US" dirty="0" smtClean="0"/>
              <a:t>extraneous variable that is related to both the explanatory and response variables.</a:t>
            </a:r>
          </a:p>
          <a:p>
            <a:r>
              <a:rPr lang="en-US" sz="2400" dirty="0"/>
              <a:t>Well-designed experiments take steps to avoid confounding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224266"/>
              </p:ext>
            </p:extLst>
          </p:nvPr>
        </p:nvGraphicFramePr>
        <p:xfrm>
          <a:off x="457200" y="3039505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286000"/>
                <a:gridCol w="1337733"/>
                <a:gridCol w="567267"/>
                <a:gridCol w="1905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Average Expenditures to Individuals</a:t>
                      </a:r>
                      <a:r>
                        <a:rPr lang="en-US" baseline="0" dirty="0" smtClean="0"/>
                        <a:t> with Disabilities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White non-Hispanic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Hispanic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Standard</a:t>
                      </a:r>
                      <a:r>
                        <a:rPr lang="en-US" b="1" baseline="0" dirty="0" smtClean="0"/>
                        <a:t> Deviation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Standard Deviation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$24,678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$20,604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11,066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$15,630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8152740" y="5479127"/>
            <a:ext cx="975772" cy="68571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667" y="1711194"/>
            <a:ext cx="729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State </a:t>
            </a:r>
            <a:r>
              <a:rPr lang="en-US" sz="2000" dirty="0"/>
              <a:t>Department of Developmental Services (DDS) </a:t>
            </a:r>
            <a:r>
              <a:rPr lang="en-US" sz="2000" dirty="0" smtClean="0"/>
              <a:t>for a particular state is </a:t>
            </a:r>
            <a:r>
              <a:rPr lang="en-US" sz="2000" dirty="0"/>
              <a:t>responsible for allocating funds that support over 250,000 developmentally disabled </a:t>
            </a:r>
            <a:r>
              <a:rPr lang="en-US" sz="2000" dirty="0" smtClean="0"/>
              <a:t>residents. 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Chapter 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3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FABB27"/>
      </a:hlink>
      <a:folHlink>
        <a:srgbClr val="C0F8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21549</TotalTime>
  <Words>1887</Words>
  <Application>Microsoft Macintosh PowerPoint</Application>
  <PresentationFormat>On-screen Show (4:3)</PresentationFormat>
  <Paragraphs>263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Course Map</vt:lpstr>
      <vt:lpstr>PowerPoint Presentation</vt:lpstr>
      <vt:lpstr>Do you think smoking causes cancer and other diseases?</vt:lpstr>
      <vt:lpstr>Observation vs. Experiment</vt:lpstr>
      <vt:lpstr>Do you think smoking causes cancer and other diseases?</vt:lpstr>
      <vt:lpstr>9.1 Cell Phones &amp; Brain Cancer</vt:lpstr>
      <vt:lpstr>9.3 Quitting Smoking &amp; Diabetes</vt:lpstr>
      <vt:lpstr>Confounding</vt:lpstr>
      <vt:lpstr>Confounding Example</vt:lpstr>
      <vt:lpstr>Confounding Example</vt:lpstr>
      <vt:lpstr>Subjects, Factors, Treatments</vt:lpstr>
      <vt:lpstr>9.4 Ginkgo Extract &amp; Post-lunch Dip</vt:lpstr>
      <vt:lpstr>9.5 Growing in the Shade</vt:lpstr>
      <vt:lpstr>How to Experiment Badly</vt:lpstr>
      <vt:lpstr>How to Experiment Badly</vt:lpstr>
      <vt:lpstr>How to Experiment Badly</vt:lpstr>
      <vt:lpstr>Example 9.3 (page 226)</vt:lpstr>
      <vt:lpstr>Randomized Comparative Experiments</vt:lpstr>
      <vt:lpstr>Randomized Comparative Experiments</vt:lpstr>
      <vt:lpstr>Randomized Comparative Experiments</vt:lpstr>
      <vt:lpstr>Results of Randomized Comparative Experiments</vt:lpstr>
      <vt:lpstr>Cautions About Experimentation</vt:lpstr>
      <vt:lpstr>Block Designs</vt:lpstr>
      <vt:lpstr>Matched Pairs Design</vt:lpstr>
      <vt:lpstr>Objectives Review</vt:lpstr>
    </vt:vector>
  </TitlesOfParts>
  <Company>Duquesne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Statistics</dc:title>
  <dc:creator>Lisa Over</dc:creator>
  <cp:lastModifiedBy>Lisa Over</cp:lastModifiedBy>
  <cp:revision>279</cp:revision>
  <cp:lastPrinted>2015-01-15T18:21:14Z</cp:lastPrinted>
  <dcterms:created xsi:type="dcterms:W3CDTF">2014-12-21T16:40:05Z</dcterms:created>
  <dcterms:modified xsi:type="dcterms:W3CDTF">2015-01-24T18:43:51Z</dcterms:modified>
</cp:coreProperties>
</file>