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6" r:id="rId1"/>
  </p:sldMasterIdLst>
  <p:sldIdLst>
    <p:sldId id="310" r:id="rId2"/>
    <p:sldId id="297" r:id="rId3"/>
    <p:sldId id="299" r:id="rId4"/>
    <p:sldId id="270" r:id="rId5"/>
    <p:sldId id="300" r:id="rId6"/>
    <p:sldId id="302" r:id="rId7"/>
    <p:sldId id="271" r:id="rId8"/>
    <p:sldId id="303" r:id="rId9"/>
    <p:sldId id="272" r:id="rId10"/>
    <p:sldId id="273" r:id="rId11"/>
    <p:sldId id="274" r:id="rId12"/>
    <p:sldId id="301" r:id="rId13"/>
    <p:sldId id="275" r:id="rId14"/>
    <p:sldId id="304" r:id="rId15"/>
    <p:sldId id="276" r:id="rId16"/>
    <p:sldId id="305" r:id="rId17"/>
    <p:sldId id="306" r:id="rId18"/>
    <p:sldId id="308" r:id="rId19"/>
    <p:sldId id="307" r:id="rId20"/>
    <p:sldId id="278" r:id="rId21"/>
    <p:sldId id="257" r:id="rId22"/>
    <p:sldId id="261" r:id="rId23"/>
    <p:sldId id="26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5" autoAdjust="0"/>
  </p:normalViewPr>
  <p:slideViewPr>
    <p:cSldViewPr snapToGrid="0" snapToObjects="1">
      <p:cViewPr varScale="1">
        <p:scale>
          <a:sx n="72" d="100"/>
          <a:sy n="72" d="100"/>
        </p:scale>
        <p:origin x="-163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slide" Target="../slides/slide9.xml"/><Relationship Id="rId4" Type="http://schemas.openxmlformats.org/officeDocument/2006/relationships/slide" Target="../slides/slide21.xml"/><Relationship Id="rId5" Type="http://schemas.openxmlformats.org/officeDocument/2006/relationships/image" Target="../media/image2.png"/><Relationship Id="rId6" Type="http://schemas.openxmlformats.org/officeDocument/2006/relationships/image" Target="../media/image3.jpg"/><Relationship Id="rId7" Type="http://schemas.openxmlformats.org/officeDocument/2006/relationships/image" Target="../media/image4.jpg"/><Relationship Id="rId8" Type="http://schemas.openxmlformats.org/officeDocument/2006/relationships/image" Target="../media/image5.gif"/><Relationship Id="rId1" Type="http://schemas.openxmlformats.org/officeDocument/2006/relationships/slide" Target="../slides/slide8.xml"/><Relationship Id="rId2" Type="http://schemas.openxmlformats.org/officeDocument/2006/relationships/slide" Target="../slides/slide10.xml"/></Relationships>
</file>

<file path=ppt/diagrams/_rels/data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slide" Target="../slides/slide23.xm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gif"/><Relationship Id="rId1" Type="http://schemas.openxmlformats.org/officeDocument/2006/relationships/image" Target="../media/image2.png"/><Relationship Id="rId2"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12A51-5508-DF4E-A6B3-8F0BA42CDB50}" type="doc">
      <dgm:prSet loTypeId="urn:microsoft.com/office/officeart/2005/8/layout/hList2" loCatId="" qsTypeId="urn:microsoft.com/office/officeart/2005/8/quickstyle/simple4" qsCatId="simple" csTypeId="urn:microsoft.com/office/officeart/2005/8/colors/accent1_2" csCatId="accent1" phldr="1"/>
      <dgm:spPr/>
      <dgm:t>
        <a:bodyPr/>
        <a:lstStyle/>
        <a:p>
          <a:endParaRPr lang="en-US"/>
        </a:p>
      </dgm:t>
    </dgm:pt>
    <dgm:pt modelId="{664ED5AE-E4A3-F34D-A920-72948D907E63}">
      <dgm:prSet phldrT="[Text]"/>
      <dgm:spPr/>
      <dgm:t>
        <a:bodyPr/>
        <a:lstStyle/>
        <a:p>
          <a:r>
            <a:rPr lang="en-US" dirty="0" smtClean="0"/>
            <a:t>Data Gathering</a:t>
          </a:r>
          <a:endParaRPr lang="en-US" dirty="0"/>
        </a:p>
      </dgm:t>
    </dgm:pt>
    <dgm:pt modelId="{0F2EFFA0-915E-3442-BD0C-79D2E1D478C8}" type="parTrans" cxnId="{0DC39A57-6588-B94A-8E2C-8310F7205BF8}">
      <dgm:prSet/>
      <dgm:spPr/>
      <dgm:t>
        <a:bodyPr/>
        <a:lstStyle/>
        <a:p>
          <a:endParaRPr lang="en-US"/>
        </a:p>
      </dgm:t>
    </dgm:pt>
    <dgm:pt modelId="{E9A9399A-D329-4248-8D5A-90AF26A509DE}" type="sibTrans" cxnId="{0DC39A57-6588-B94A-8E2C-8310F7205BF8}">
      <dgm:prSet/>
      <dgm:spPr/>
      <dgm:t>
        <a:bodyPr/>
        <a:lstStyle/>
        <a:p>
          <a:endParaRPr lang="en-US"/>
        </a:p>
      </dgm:t>
    </dgm:pt>
    <dgm:pt modelId="{6D91570C-F28C-6847-81F6-739F599AE2F9}">
      <dgm:prSet phldrT="[Text]"/>
      <dgm:spPr/>
      <dgm:t>
        <a:bodyPr/>
        <a:lstStyle/>
        <a:p>
          <a:r>
            <a:rPr lang="en-US" dirty="0" smtClean="0">
              <a:hlinkClick xmlns:r="http://schemas.openxmlformats.org/officeDocument/2006/relationships" r:id="rId1" action="ppaction://hlinksldjump"/>
            </a:rPr>
            <a:t>Classify Data</a:t>
          </a:r>
          <a:endParaRPr lang="en-US" dirty="0"/>
        </a:p>
      </dgm:t>
    </dgm:pt>
    <dgm:pt modelId="{6215A58C-DE24-C649-90E2-3D9AFEAC2C05}" type="parTrans" cxnId="{ABC8512D-6D9A-A84D-B6A4-1654C7E87AA0}">
      <dgm:prSet/>
      <dgm:spPr/>
      <dgm:t>
        <a:bodyPr/>
        <a:lstStyle/>
        <a:p>
          <a:endParaRPr lang="en-US"/>
        </a:p>
      </dgm:t>
    </dgm:pt>
    <dgm:pt modelId="{2C8563E6-1A7B-3743-ACEA-2CCF141FD084}" type="sibTrans" cxnId="{ABC8512D-6D9A-A84D-B6A4-1654C7E87AA0}">
      <dgm:prSet/>
      <dgm:spPr/>
      <dgm:t>
        <a:bodyPr/>
        <a:lstStyle/>
        <a:p>
          <a:endParaRPr lang="en-US"/>
        </a:p>
      </dgm:t>
    </dgm:pt>
    <dgm:pt modelId="{BBA1B191-144C-F442-A055-6C9976E236B1}">
      <dgm:prSet phldrT="[Text]"/>
      <dgm:spPr/>
      <dgm:t>
        <a:bodyPr/>
        <a:lstStyle/>
        <a:p>
          <a:r>
            <a:rPr lang="en-US" dirty="0" smtClean="0"/>
            <a:t>Data Exploration</a:t>
          </a:r>
          <a:endParaRPr lang="en-US" dirty="0"/>
        </a:p>
      </dgm:t>
    </dgm:pt>
    <dgm:pt modelId="{75B14AE4-A4B8-0244-8996-0AF837A55B10}" type="parTrans" cxnId="{8F79CDC0-0DE2-6446-825C-55EE75646B04}">
      <dgm:prSet/>
      <dgm:spPr/>
      <dgm:t>
        <a:bodyPr/>
        <a:lstStyle/>
        <a:p>
          <a:endParaRPr lang="en-US"/>
        </a:p>
      </dgm:t>
    </dgm:pt>
    <dgm:pt modelId="{49B293F2-A3E1-394A-BD8D-9BA6D8EC1BDE}" type="sibTrans" cxnId="{8F79CDC0-0DE2-6446-825C-55EE75646B04}">
      <dgm:prSet/>
      <dgm:spPr/>
      <dgm:t>
        <a:bodyPr/>
        <a:lstStyle/>
        <a:p>
          <a:endParaRPr lang="en-US"/>
        </a:p>
      </dgm:t>
    </dgm:pt>
    <dgm:pt modelId="{EA00453C-ED5D-3B4A-824D-AB786442D7DA}">
      <dgm:prSet phldrT="[Text]"/>
      <dgm:spPr/>
      <dgm:t>
        <a:bodyPr/>
        <a:lstStyle/>
        <a:p>
          <a:r>
            <a:rPr lang="en-US" dirty="0" smtClean="0"/>
            <a:t>Picturing Distributions with Graphs</a:t>
          </a:r>
          <a:endParaRPr lang="en-US" dirty="0"/>
        </a:p>
      </dgm:t>
    </dgm:pt>
    <dgm:pt modelId="{C105BC1D-8441-F141-B83E-0F0E008EBAAB}" type="parTrans" cxnId="{411669C7-E27D-A848-AAF8-8AEE6A5ED439}">
      <dgm:prSet/>
      <dgm:spPr/>
      <dgm:t>
        <a:bodyPr/>
        <a:lstStyle/>
        <a:p>
          <a:endParaRPr lang="en-US"/>
        </a:p>
      </dgm:t>
    </dgm:pt>
    <dgm:pt modelId="{BE4E0632-9E1A-1944-9E3D-8B68A79419B9}" type="sibTrans" cxnId="{411669C7-E27D-A848-AAF8-8AEE6A5ED439}">
      <dgm:prSet/>
      <dgm:spPr/>
      <dgm:t>
        <a:bodyPr/>
        <a:lstStyle/>
        <a:p>
          <a:endParaRPr lang="en-US"/>
        </a:p>
      </dgm:t>
    </dgm:pt>
    <dgm:pt modelId="{57802199-CFDD-DD4C-8809-36AC99B23459}">
      <dgm:prSet phldrT="[Text]"/>
      <dgm:spPr/>
      <dgm:t>
        <a:bodyPr/>
        <a:lstStyle/>
        <a:p>
          <a:r>
            <a:rPr lang="en-US" dirty="0" smtClean="0"/>
            <a:t>Scatterplots and Correlation</a:t>
          </a:r>
          <a:endParaRPr lang="en-US" dirty="0"/>
        </a:p>
      </dgm:t>
    </dgm:pt>
    <dgm:pt modelId="{6AE5E2D5-D6B0-3244-83CB-CD24CEC4D332}" type="parTrans" cxnId="{8D5C922D-D73A-DD45-824C-FF43EE217412}">
      <dgm:prSet/>
      <dgm:spPr/>
      <dgm:t>
        <a:bodyPr/>
        <a:lstStyle/>
        <a:p>
          <a:endParaRPr lang="en-US"/>
        </a:p>
      </dgm:t>
    </dgm:pt>
    <dgm:pt modelId="{41E3F642-519F-C849-B9EC-C5F65629C143}" type="sibTrans" cxnId="{8D5C922D-D73A-DD45-824C-FF43EE217412}">
      <dgm:prSet/>
      <dgm:spPr/>
      <dgm:t>
        <a:bodyPr/>
        <a:lstStyle/>
        <a:p>
          <a:endParaRPr lang="en-US"/>
        </a:p>
      </dgm:t>
    </dgm:pt>
    <dgm:pt modelId="{353BB932-3AB8-9B42-AECE-E52B538705F0}">
      <dgm:prSet phldrT="[Text]"/>
      <dgm:spPr/>
      <dgm:t>
        <a:bodyPr/>
        <a:lstStyle/>
        <a:p>
          <a:r>
            <a:rPr lang="en-US" dirty="0" smtClean="0"/>
            <a:t>Probability and Distributions</a:t>
          </a:r>
          <a:endParaRPr lang="en-US" dirty="0"/>
        </a:p>
      </dgm:t>
    </dgm:pt>
    <dgm:pt modelId="{033B9CAB-8256-E24F-8F2A-3E9490065F83}" type="parTrans" cxnId="{CD21ACB8-5FB8-A84F-B40A-9DACD6DF28B3}">
      <dgm:prSet/>
      <dgm:spPr/>
      <dgm:t>
        <a:bodyPr/>
        <a:lstStyle/>
        <a:p>
          <a:endParaRPr lang="en-US"/>
        </a:p>
      </dgm:t>
    </dgm:pt>
    <dgm:pt modelId="{6B29CDB0-C73A-F646-8934-3A86644FDCFA}" type="sibTrans" cxnId="{CD21ACB8-5FB8-A84F-B40A-9DACD6DF28B3}">
      <dgm:prSet/>
      <dgm:spPr/>
      <dgm:t>
        <a:bodyPr/>
        <a:lstStyle/>
        <a:p>
          <a:endParaRPr lang="en-US"/>
        </a:p>
      </dgm:t>
    </dgm:pt>
    <dgm:pt modelId="{6608889A-FB1C-0A4D-A7DE-30C2580D966D}">
      <dgm:prSet phldrT="[Text]"/>
      <dgm:spPr/>
      <dgm:t>
        <a:bodyPr/>
        <a:lstStyle/>
        <a:p>
          <a:r>
            <a:rPr lang="en-US" dirty="0" smtClean="0"/>
            <a:t>Introducing Probability</a:t>
          </a:r>
          <a:endParaRPr lang="en-US" dirty="0"/>
        </a:p>
      </dgm:t>
    </dgm:pt>
    <dgm:pt modelId="{3EDE0589-DFA0-0A48-A4AC-C9C420718451}" type="parTrans" cxnId="{B34F3F25-0D96-5047-BBE7-5C29241F9893}">
      <dgm:prSet/>
      <dgm:spPr/>
      <dgm:t>
        <a:bodyPr/>
        <a:lstStyle/>
        <a:p>
          <a:endParaRPr lang="en-US"/>
        </a:p>
      </dgm:t>
    </dgm:pt>
    <dgm:pt modelId="{DA25012D-EA65-4345-ABC2-4E9849729C47}" type="sibTrans" cxnId="{B34F3F25-0D96-5047-BBE7-5C29241F9893}">
      <dgm:prSet/>
      <dgm:spPr/>
      <dgm:t>
        <a:bodyPr/>
        <a:lstStyle/>
        <a:p>
          <a:endParaRPr lang="en-US"/>
        </a:p>
      </dgm:t>
    </dgm:pt>
    <dgm:pt modelId="{99FCD890-CAFF-E340-AFE6-56A785E0AF54}">
      <dgm:prSet phldrT="[Text]"/>
      <dgm:spPr/>
      <dgm:t>
        <a:bodyPr/>
        <a:lstStyle/>
        <a:p>
          <a:r>
            <a:rPr lang="en-US" dirty="0" smtClean="0"/>
            <a:t>Sampling Distributions</a:t>
          </a:r>
          <a:endParaRPr lang="en-US" dirty="0"/>
        </a:p>
      </dgm:t>
    </dgm:pt>
    <dgm:pt modelId="{5A191541-C056-3E4C-8E82-7D81B96454F5}" type="parTrans" cxnId="{D5A76795-F5A5-6F45-A53B-21C5D72EBD41}">
      <dgm:prSet/>
      <dgm:spPr/>
      <dgm:t>
        <a:bodyPr/>
        <a:lstStyle/>
        <a:p>
          <a:endParaRPr lang="en-US"/>
        </a:p>
      </dgm:t>
    </dgm:pt>
    <dgm:pt modelId="{19C498EF-2924-FB40-810A-E43A450FD555}" type="sibTrans" cxnId="{D5A76795-F5A5-6F45-A53B-21C5D72EBD41}">
      <dgm:prSet/>
      <dgm:spPr/>
      <dgm:t>
        <a:bodyPr/>
        <a:lstStyle/>
        <a:p>
          <a:endParaRPr lang="en-US"/>
        </a:p>
      </dgm:t>
    </dgm:pt>
    <dgm:pt modelId="{D009F37C-1A66-D045-9717-63EFAA5DE88F}">
      <dgm:prSet phldrT="[Text]"/>
      <dgm:spPr/>
      <dgm:t>
        <a:bodyPr/>
        <a:lstStyle/>
        <a:p>
          <a:r>
            <a:rPr lang="en-US" dirty="0" smtClean="0"/>
            <a:t>Inferences about a Population Mean</a:t>
          </a:r>
          <a:endParaRPr lang="en-US" dirty="0"/>
        </a:p>
      </dgm:t>
    </dgm:pt>
    <dgm:pt modelId="{36A3B4D2-9941-2646-8EEA-ED19B0B24348}" type="parTrans" cxnId="{D233A32C-8D7F-664A-BDEB-3B272A175F82}">
      <dgm:prSet/>
      <dgm:spPr/>
      <dgm:t>
        <a:bodyPr/>
        <a:lstStyle/>
        <a:p>
          <a:endParaRPr lang="en-US"/>
        </a:p>
      </dgm:t>
    </dgm:pt>
    <dgm:pt modelId="{282BB54A-1238-C84B-800C-0B0132F9CB44}" type="sibTrans" cxnId="{D233A32C-8D7F-664A-BDEB-3B272A175F82}">
      <dgm:prSet/>
      <dgm:spPr/>
      <dgm:t>
        <a:bodyPr/>
        <a:lstStyle/>
        <a:p>
          <a:endParaRPr lang="en-US"/>
        </a:p>
      </dgm:t>
    </dgm:pt>
    <dgm:pt modelId="{06045DF2-3511-844B-8A17-B001006D88EF}">
      <dgm:prSet phldrT="[Text]"/>
      <dgm:spPr/>
      <dgm:t>
        <a:bodyPr/>
        <a:lstStyle/>
        <a:p>
          <a:r>
            <a:rPr lang="en-US" dirty="0" smtClean="0"/>
            <a:t>Inference</a:t>
          </a:r>
          <a:endParaRPr lang="en-US" dirty="0"/>
        </a:p>
      </dgm:t>
    </dgm:pt>
    <dgm:pt modelId="{91425087-035C-B14C-9EFC-CC886FF97B32}" type="sibTrans" cxnId="{3264C734-E557-6F4A-A444-9676C69F2D6C}">
      <dgm:prSet/>
      <dgm:spPr/>
      <dgm:t>
        <a:bodyPr/>
        <a:lstStyle/>
        <a:p>
          <a:endParaRPr lang="en-US"/>
        </a:p>
      </dgm:t>
    </dgm:pt>
    <dgm:pt modelId="{EDEA7C74-7C0F-7E44-80DF-78C7C241D4A8}" type="parTrans" cxnId="{3264C734-E557-6F4A-A444-9676C69F2D6C}">
      <dgm:prSet/>
      <dgm:spPr/>
      <dgm:t>
        <a:bodyPr/>
        <a:lstStyle/>
        <a:p>
          <a:endParaRPr lang="en-US"/>
        </a:p>
      </dgm:t>
    </dgm:pt>
    <dgm:pt modelId="{8FF77AFC-598B-8846-A78C-10B050ADCE96}">
      <dgm:prSet phldrT="[Text]"/>
      <dgm:spPr/>
      <dgm:t>
        <a:bodyPr/>
        <a:lstStyle/>
        <a:p>
          <a:r>
            <a:rPr lang="en-US" dirty="0" smtClean="0">
              <a:hlinkClick xmlns:r="http://schemas.openxmlformats.org/officeDocument/2006/relationships" r:id="rId2" action="ppaction://hlinksldjump"/>
            </a:rPr>
            <a:t>Sampling</a:t>
          </a:r>
          <a:endParaRPr lang="en-US" dirty="0"/>
        </a:p>
      </dgm:t>
    </dgm:pt>
    <dgm:pt modelId="{777F4B95-81F2-4F48-936B-9E98A225B0FD}" type="parTrans" cxnId="{3FB705E1-1608-B942-BDDE-838BB2351B05}">
      <dgm:prSet/>
      <dgm:spPr/>
      <dgm:t>
        <a:bodyPr/>
        <a:lstStyle/>
        <a:p>
          <a:endParaRPr lang="en-US"/>
        </a:p>
      </dgm:t>
    </dgm:pt>
    <dgm:pt modelId="{523E6461-5D4F-C447-9B44-C1E5C46F6C42}" type="sibTrans" cxnId="{3FB705E1-1608-B942-BDDE-838BB2351B05}">
      <dgm:prSet/>
      <dgm:spPr/>
      <dgm:t>
        <a:bodyPr/>
        <a:lstStyle/>
        <a:p>
          <a:endParaRPr lang="en-US"/>
        </a:p>
      </dgm:t>
    </dgm:pt>
    <dgm:pt modelId="{C25BFB70-C35E-FF4F-A5C5-FC55AEE073F2}">
      <dgm:prSet phldrT="[Text]"/>
      <dgm:spPr/>
      <dgm:t>
        <a:bodyPr/>
        <a:lstStyle/>
        <a:p>
          <a:r>
            <a:rPr lang="en-US" dirty="0" smtClean="0"/>
            <a:t>Describing Distributions with Numbers</a:t>
          </a:r>
          <a:endParaRPr lang="en-US" dirty="0"/>
        </a:p>
      </dgm:t>
    </dgm:pt>
    <dgm:pt modelId="{2585376D-B8BC-D445-B99B-58F7BA280E0D}" type="parTrans" cxnId="{4E7514A6-A47F-B441-9EAD-9CBE9CBE6F2A}">
      <dgm:prSet/>
      <dgm:spPr/>
      <dgm:t>
        <a:bodyPr/>
        <a:lstStyle/>
        <a:p>
          <a:endParaRPr lang="en-US"/>
        </a:p>
      </dgm:t>
    </dgm:pt>
    <dgm:pt modelId="{002250BE-B0BE-EA4F-8952-D8C8728597BF}" type="sibTrans" cxnId="{4E7514A6-A47F-B441-9EAD-9CBE9CBE6F2A}">
      <dgm:prSet/>
      <dgm:spPr/>
      <dgm:t>
        <a:bodyPr/>
        <a:lstStyle/>
        <a:p>
          <a:endParaRPr lang="en-US"/>
        </a:p>
      </dgm:t>
    </dgm:pt>
    <dgm:pt modelId="{CBD4DF4F-6B31-6C45-AE97-AE34D12B63A0}">
      <dgm:prSet phldrT="[Text]"/>
      <dgm:spPr/>
      <dgm:t>
        <a:bodyPr/>
        <a:lstStyle/>
        <a:p>
          <a:r>
            <a:rPr lang="en-US" dirty="0" smtClean="0">
              <a:hlinkClick xmlns:r="http://schemas.openxmlformats.org/officeDocument/2006/relationships" r:id="rId3" action="ppaction://hlinksldjump"/>
            </a:rPr>
            <a:t>Experiments</a:t>
          </a:r>
          <a:endParaRPr lang="en-US" dirty="0"/>
        </a:p>
      </dgm:t>
    </dgm:pt>
    <dgm:pt modelId="{D79C1E26-9F2F-8D47-9E00-94DE9C25F3C0}" type="parTrans" cxnId="{349BD5A1-FC28-AE49-97C2-F01D1715AE58}">
      <dgm:prSet/>
      <dgm:spPr/>
      <dgm:t>
        <a:bodyPr/>
        <a:lstStyle/>
        <a:p>
          <a:endParaRPr lang="en-US"/>
        </a:p>
      </dgm:t>
    </dgm:pt>
    <dgm:pt modelId="{55B3592D-CC35-424B-BF97-6B1CEB3FADB8}" type="sibTrans" cxnId="{349BD5A1-FC28-AE49-97C2-F01D1715AE58}">
      <dgm:prSet/>
      <dgm:spPr/>
      <dgm:t>
        <a:bodyPr/>
        <a:lstStyle/>
        <a:p>
          <a:endParaRPr lang="en-US"/>
        </a:p>
      </dgm:t>
    </dgm:pt>
    <dgm:pt modelId="{A78A6CDC-C031-4F42-A3F2-9AFBBB9E2843}">
      <dgm:prSet phldrT="[Text]"/>
      <dgm:spPr/>
      <dgm:t>
        <a:bodyPr/>
        <a:lstStyle/>
        <a:p>
          <a:r>
            <a:rPr lang="en-US" dirty="0" smtClean="0"/>
            <a:t>Binomial Distributions</a:t>
          </a:r>
          <a:endParaRPr lang="en-US" dirty="0"/>
        </a:p>
      </dgm:t>
    </dgm:pt>
    <dgm:pt modelId="{B9D5A31D-C682-1942-BC72-B0329B0F7E51}" type="parTrans" cxnId="{C42FA95F-B889-8146-B996-362EE8355ACB}">
      <dgm:prSet/>
      <dgm:spPr/>
      <dgm:t>
        <a:bodyPr/>
        <a:lstStyle/>
        <a:p>
          <a:endParaRPr lang="en-US"/>
        </a:p>
      </dgm:t>
    </dgm:pt>
    <dgm:pt modelId="{AB293ACE-B8B1-0D4B-869C-C91F0BF4533C}" type="sibTrans" cxnId="{C42FA95F-B889-8146-B996-362EE8355ACB}">
      <dgm:prSet/>
      <dgm:spPr/>
      <dgm:t>
        <a:bodyPr/>
        <a:lstStyle/>
        <a:p>
          <a:endParaRPr lang="en-US"/>
        </a:p>
      </dgm:t>
    </dgm:pt>
    <dgm:pt modelId="{EF17E38C-66E7-E449-BD9A-C3858D8AC962}">
      <dgm:prSet phldrT="[Text]"/>
      <dgm:spPr/>
      <dgm:t>
        <a:bodyPr/>
        <a:lstStyle/>
        <a:p>
          <a:r>
            <a:rPr lang="en-US" dirty="0" smtClean="0"/>
            <a:t>General Rules of Probability</a:t>
          </a:r>
          <a:endParaRPr lang="en-US" dirty="0"/>
        </a:p>
      </dgm:t>
    </dgm:pt>
    <dgm:pt modelId="{D4E0E493-321F-9049-8F93-7BBFBD75C5FD}" type="parTrans" cxnId="{FC7A8172-6990-7B49-9299-8B82705B60B9}">
      <dgm:prSet/>
      <dgm:spPr/>
      <dgm:t>
        <a:bodyPr/>
        <a:lstStyle/>
        <a:p>
          <a:endParaRPr lang="en-US"/>
        </a:p>
      </dgm:t>
    </dgm:pt>
    <dgm:pt modelId="{A3FA9B5F-3DE0-AB4B-A7C6-715212C8BA07}" type="sibTrans" cxnId="{FC7A8172-6990-7B49-9299-8B82705B60B9}">
      <dgm:prSet/>
      <dgm:spPr/>
      <dgm:t>
        <a:bodyPr/>
        <a:lstStyle/>
        <a:p>
          <a:endParaRPr lang="en-US"/>
        </a:p>
      </dgm:t>
    </dgm:pt>
    <dgm:pt modelId="{B72A920A-C7BE-5240-AC38-20CF473385A2}">
      <dgm:prSet phldrT="[Text]"/>
      <dgm:spPr/>
      <dgm:t>
        <a:bodyPr/>
        <a:lstStyle/>
        <a:p>
          <a:r>
            <a:rPr lang="en-US" dirty="0" smtClean="0"/>
            <a:t>Inferences about a Population Proportion</a:t>
          </a:r>
          <a:endParaRPr lang="en-US" dirty="0"/>
        </a:p>
      </dgm:t>
    </dgm:pt>
    <dgm:pt modelId="{C0922298-C94E-1C4E-968B-62C07190A050}" type="parTrans" cxnId="{9E11C765-1CEC-C246-86F5-DE589D1F5279}">
      <dgm:prSet/>
      <dgm:spPr/>
      <dgm:t>
        <a:bodyPr/>
        <a:lstStyle/>
        <a:p>
          <a:endParaRPr lang="en-US"/>
        </a:p>
      </dgm:t>
    </dgm:pt>
    <dgm:pt modelId="{89BABA8F-6A48-BF40-B622-F0D63F58049E}" type="sibTrans" cxnId="{9E11C765-1CEC-C246-86F5-DE589D1F5279}">
      <dgm:prSet/>
      <dgm:spPr/>
      <dgm:t>
        <a:bodyPr/>
        <a:lstStyle/>
        <a:p>
          <a:endParaRPr lang="en-US"/>
        </a:p>
      </dgm:t>
    </dgm:pt>
    <dgm:pt modelId="{09F3B79D-5037-8244-8C4C-89E2CEB41A9A}">
      <dgm:prSet phldrT="[Text]"/>
      <dgm:spPr/>
      <dgm:t>
        <a:bodyPr/>
        <a:lstStyle/>
        <a:p>
          <a:r>
            <a:rPr lang="en-US" dirty="0" smtClean="0"/>
            <a:t>Confidence Intervals</a:t>
          </a:r>
          <a:endParaRPr lang="en-US" dirty="0"/>
        </a:p>
      </dgm:t>
    </dgm:pt>
    <dgm:pt modelId="{EB0CFA3C-E010-714B-A2C0-D9E71CC731C8}" type="parTrans" cxnId="{AF613019-98E2-EB47-B42F-A98047B4F9FC}">
      <dgm:prSet/>
      <dgm:spPr/>
      <dgm:t>
        <a:bodyPr/>
        <a:lstStyle/>
        <a:p>
          <a:endParaRPr lang="en-US"/>
        </a:p>
      </dgm:t>
    </dgm:pt>
    <dgm:pt modelId="{A4E39625-AD71-A04C-B39F-E3C022DAB094}" type="sibTrans" cxnId="{AF613019-98E2-EB47-B42F-A98047B4F9FC}">
      <dgm:prSet/>
      <dgm:spPr/>
      <dgm:t>
        <a:bodyPr/>
        <a:lstStyle/>
        <a:p>
          <a:endParaRPr lang="en-US"/>
        </a:p>
      </dgm:t>
    </dgm:pt>
    <dgm:pt modelId="{D5AAD010-13E8-C54C-82EF-2142C8A05B13}">
      <dgm:prSet phldrT="[Text]"/>
      <dgm:spPr/>
      <dgm:t>
        <a:bodyPr/>
        <a:lstStyle/>
        <a:p>
          <a:r>
            <a:rPr lang="en-US" dirty="0" smtClean="0"/>
            <a:t>Hypothesis Testing</a:t>
          </a:r>
          <a:endParaRPr lang="en-US" dirty="0"/>
        </a:p>
      </dgm:t>
    </dgm:pt>
    <dgm:pt modelId="{97B20CC1-F227-6D44-9BA1-9DE9523FA089}" type="parTrans" cxnId="{B15A471C-5176-0449-A7A0-EB85E3724A37}">
      <dgm:prSet/>
      <dgm:spPr/>
      <dgm:t>
        <a:bodyPr/>
        <a:lstStyle/>
        <a:p>
          <a:endParaRPr lang="en-US"/>
        </a:p>
      </dgm:t>
    </dgm:pt>
    <dgm:pt modelId="{3F808371-C257-E649-A9A7-B2BED46DCBBB}" type="sibTrans" cxnId="{B15A471C-5176-0449-A7A0-EB85E3724A37}">
      <dgm:prSet/>
      <dgm:spPr/>
      <dgm:t>
        <a:bodyPr/>
        <a:lstStyle/>
        <a:p>
          <a:endParaRPr lang="en-US"/>
        </a:p>
      </dgm:t>
    </dgm:pt>
    <dgm:pt modelId="{E41AAF12-CB64-5A47-84A7-B6D0129BFF85}">
      <dgm:prSet phldrT="[Text]"/>
      <dgm:spPr/>
      <dgm:t>
        <a:bodyPr/>
        <a:lstStyle/>
        <a:p>
          <a:r>
            <a:rPr lang="en-US" dirty="0" smtClean="0">
              <a:hlinkClick xmlns:r="http://schemas.openxmlformats.org/officeDocument/2006/relationships" r:id="rId4" action="ppaction://hlinksldjump"/>
            </a:rPr>
            <a:t>Goals of Statistics</a:t>
          </a:r>
          <a:endParaRPr lang="en-US" dirty="0"/>
        </a:p>
      </dgm:t>
    </dgm:pt>
    <dgm:pt modelId="{06F185DC-A563-9B43-A4DB-1FF2955DA41F}" type="parTrans" cxnId="{A993231E-1B45-3546-A0F4-035408555CE7}">
      <dgm:prSet/>
      <dgm:spPr/>
      <dgm:t>
        <a:bodyPr/>
        <a:lstStyle/>
        <a:p>
          <a:endParaRPr lang="en-US"/>
        </a:p>
      </dgm:t>
    </dgm:pt>
    <dgm:pt modelId="{2497CB26-FEFD-9C48-91C5-58F9883289C4}" type="sibTrans" cxnId="{A993231E-1B45-3546-A0F4-035408555CE7}">
      <dgm:prSet/>
      <dgm:spPr/>
      <dgm:t>
        <a:bodyPr/>
        <a:lstStyle/>
        <a:p>
          <a:endParaRPr lang="en-US"/>
        </a:p>
      </dgm:t>
    </dgm:pt>
    <dgm:pt modelId="{B19833DA-DED2-914E-845A-38A10DA743EE}">
      <dgm:prSet phldrT="[Text]"/>
      <dgm:spPr/>
      <dgm:t>
        <a:bodyPr/>
        <a:lstStyle/>
        <a:p>
          <a:r>
            <a:rPr lang="en-US" dirty="0" smtClean="0"/>
            <a:t>Regression</a:t>
          </a:r>
          <a:endParaRPr lang="en-US" dirty="0"/>
        </a:p>
      </dgm:t>
    </dgm:pt>
    <dgm:pt modelId="{A8A7819F-B331-AF4C-82EF-08842568CE35}" type="parTrans" cxnId="{C6077F8D-0CFE-7643-8A00-AC5886E0E145}">
      <dgm:prSet/>
      <dgm:spPr/>
      <dgm:t>
        <a:bodyPr/>
        <a:lstStyle/>
        <a:p>
          <a:endParaRPr lang="en-US"/>
        </a:p>
      </dgm:t>
    </dgm:pt>
    <dgm:pt modelId="{B5CD1A7C-25A7-4C4C-AC4D-EF6D02C01284}" type="sibTrans" cxnId="{C6077F8D-0CFE-7643-8A00-AC5886E0E145}">
      <dgm:prSet/>
      <dgm:spPr/>
      <dgm:t>
        <a:bodyPr/>
        <a:lstStyle/>
        <a:p>
          <a:endParaRPr lang="en-US"/>
        </a:p>
      </dgm:t>
    </dgm:pt>
    <dgm:pt modelId="{E5796A4E-41CF-2A4B-B1E7-B065822C7E14}">
      <dgm:prSet phldrT="[Text]"/>
      <dgm:spPr/>
      <dgm:t>
        <a:bodyPr/>
        <a:lstStyle/>
        <a:p>
          <a:r>
            <a:rPr lang="en-US" dirty="0" smtClean="0"/>
            <a:t>Normal Distributions</a:t>
          </a:r>
          <a:endParaRPr lang="en-US" dirty="0"/>
        </a:p>
      </dgm:t>
    </dgm:pt>
    <dgm:pt modelId="{5B8F9181-26D6-A140-9780-005DC5B63E79}" type="parTrans" cxnId="{652D5CCC-8600-4348-A000-5D88C7766B77}">
      <dgm:prSet/>
      <dgm:spPr/>
      <dgm:t>
        <a:bodyPr/>
        <a:lstStyle/>
        <a:p>
          <a:endParaRPr lang="en-US"/>
        </a:p>
      </dgm:t>
    </dgm:pt>
    <dgm:pt modelId="{EA8FF91F-92C4-4F43-8EE0-2CF6572BA977}" type="sibTrans" cxnId="{652D5CCC-8600-4348-A000-5D88C7766B77}">
      <dgm:prSet/>
      <dgm:spPr/>
      <dgm:t>
        <a:bodyPr/>
        <a:lstStyle/>
        <a:p>
          <a:endParaRPr lang="en-US"/>
        </a:p>
      </dgm:t>
    </dgm:pt>
    <dgm:pt modelId="{ACEE83C9-3BFA-4246-9873-6DD4233B789B}" type="pres">
      <dgm:prSet presAssocID="{70A12A51-5508-DF4E-A6B3-8F0BA42CDB50}" presName="linearFlow" presStyleCnt="0">
        <dgm:presLayoutVars>
          <dgm:dir/>
          <dgm:animLvl val="lvl"/>
          <dgm:resizeHandles/>
        </dgm:presLayoutVars>
      </dgm:prSet>
      <dgm:spPr/>
      <dgm:t>
        <a:bodyPr/>
        <a:lstStyle/>
        <a:p>
          <a:endParaRPr lang="en-US"/>
        </a:p>
      </dgm:t>
    </dgm:pt>
    <dgm:pt modelId="{E6E7F88B-426C-D444-8F45-157218960943}" type="pres">
      <dgm:prSet presAssocID="{664ED5AE-E4A3-F34D-A920-72948D907E63}" presName="compositeNode" presStyleCnt="0">
        <dgm:presLayoutVars>
          <dgm:bulletEnabled val="1"/>
        </dgm:presLayoutVars>
      </dgm:prSet>
      <dgm:spPr/>
    </dgm:pt>
    <dgm:pt modelId="{6D682E73-C1FE-CD45-BCE4-A8294A4873B7}" type="pres">
      <dgm:prSet presAssocID="{664ED5AE-E4A3-F34D-A920-72948D907E63}" presName="image" presStyleLbl="fgImgPlace1" presStyleIdx="0"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19000" r="-19000"/>
          </a:stretch>
        </a:blipFill>
      </dgm:spPr>
      <dgm:t>
        <a:bodyPr/>
        <a:lstStyle/>
        <a:p>
          <a:endParaRPr lang="en-US"/>
        </a:p>
      </dgm:t>
    </dgm:pt>
    <dgm:pt modelId="{6C58BC23-5FE9-F545-990B-02EB8F0EBAAB}" type="pres">
      <dgm:prSet presAssocID="{664ED5AE-E4A3-F34D-A920-72948D907E63}" presName="childNode" presStyleLbl="node1" presStyleIdx="0" presStyleCnt="4">
        <dgm:presLayoutVars>
          <dgm:bulletEnabled val="1"/>
        </dgm:presLayoutVars>
      </dgm:prSet>
      <dgm:spPr/>
      <dgm:t>
        <a:bodyPr/>
        <a:lstStyle/>
        <a:p>
          <a:endParaRPr lang="en-US"/>
        </a:p>
      </dgm:t>
    </dgm:pt>
    <dgm:pt modelId="{6AEF2EC9-C086-4448-89BB-0FA46AA4871F}" type="pres">
      <dgm:prSet presAssocID="{664ED5AE-E4A3-F34D-A920-72948D907E63}" presName="parentNode" presStyleLbl="revTx" presStyleIdx="0" presStyleCnt="4">
        <dgm:presLayoutVars>
          <dgm:chMax val="0"/>
          <dgm:bulletEnabled val="1"/>
        </dgm:presLayoutVars>
      </dgm:prSet>
      <dgm:spPr/>
      <dgm:t>
        <a:bodyPr/>
        <a:lstStyle/>
        <a:p>
          <a:endParaRPr lang="en-US"/>
        </a:p>
      </dgm:t>
    </dgm:pt>
    <dgm:pt modelId="{3420A85B-759E-6F46-A915-F91A2FB29039}" type="pres">
      <dgm:prSet presAssocID="{E9A9399A-D329-4248-8D5A-90AF26A509DE}" presName="sibTrans" presStyleCnt="0"/>
      <dgm:spPr/>
    </dgm:pt>
    <dgm:pt modelId="{30DEF5E4-9BAA-B444-8E2A-8DFE6AA51BFF}" type="pres">
      <dgm:prSet presAssocID="{BBA1B191-144C-F442-A055-6C9976E236B1}" presName="compositeNode" presStyleCnt="0">
        <dgm:presLayoutVars>
          <dgm:bulletEnabled val="1"/>
        </dgm:presLayoutVars>
      </dgm:prSet>
      <dgm:spPr/>
    </dgm:pt>
    <dgm:pt modelId="{34043CD8-2BE3-D44A-85E6-E306183CED41}" type="pres">
      <dgm:prSet presAssocID="{BBA1B191-144C-F442-A055-6C9976E236B1}" presName="image" presStyleLbl="fgImgPlace1" presStyleIdx="1" presStyleCnt="4"/>
      <dgm:spPr>
        <a:blipFill>
          <a:blip xmlns:r="http://schemas.openxmlformats.org/officeDocument/2006/relationships" r:embed="rId6">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E2D3CCEB-8D31-0648-9962-01FD021A4D12}" type="pres">
      <dgm:prSet presAssocID="{BBA1B191-144C-F442-A055-6C9976E236B1}" presName="childNode" presStyleLbl="node1" presStyleIdx="1" presStyleCnt="4">
        <dgm:presLayoutVars>
          <dgm:bulletEnabled val="1"/>
        </dgm:presLayoutVars>
      </dgm:prSet>
      <dgm:spPr/>
      <dgm:t>
        <a:bodyPr/>
        <a:lstStyle/>
        <a:p>
          <a:endParaRPr lang="en-US"/>
        </a:p>
      </dgm:t>
    </dgm:pt>
    <dgm:pt modelId="{72E9132E-F355-9B43-9D84-539F5E3F0D32}" type="pres">
      <dgm:prSet presAssocID="{BBA1B191-144C-F442-A055-6C9976E236B1}" presName="parentNode" presStyleLbl="revTx" presStyleIdx="1" presStyleCnt="4">
        <dgm:presLayoutVars>
          <dgm:chMax val="0"/>
          <dgm:bulletEnabled val="1"/>
        </dgm:presLayoutVars>
      </dgm:prSet>
      <dgm:spPr/>
      <dgm:t>
        <a:bodyPr/>
        <a:lstStyle/>
        <a:p>
          <a:endParaRPr lang="en-US"/>
        </a:p>
      </dgm:t>
    </dgm:pt>
    <dgm:pt modelId="{E4679628-D31A-384E-847D-299B9ADD18CB}" type="pres">
      <dgm:prSet presAssocID="{49B293F2-A3E1-394A-BD8D-9BA6D8EC1BDE}" presName="sibTrans" presStyleCnt="0"/>
      <dgm:spPr/>
    </dgm:pt>
    <dgm:pt modelId="{4F485347-3CF5-AB46-AA6A-D1DB4053A40D}" type="pres">
      <dgm:prSet presAssocID="{353BB932-3AB8-9B42-AECE-E52B538705F0}" presName="compositeNode" presStyleCnt="0">
        <dgm:presLayoutVars>
          <dgm:bulletEnabled val="1"/>
        </dgm:presLayoutVars>
      </dgm:prSet>
      <dgm:spPr/>
    </dgm:pt>
    <dgm:pt modelId="{DD09F2D4-D3CD-1349-BF03-216EE5C96DBB}" type="pres">
      <dgm:prSet presAssocID="{353BB932-3AB8-9B42-AECE-E52B538705F0}" presName="image" presStyleLbl="fgImgPlace1" presStyleIdx="2" presStyleCnt="4"/>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en-US"/>
        </a:p>
      </dgm:t>
    </dgm:pt>
    <dgm:pt modelId="{DCABD910-1A21-7641-8C00-EB9A2C66FF5C}" type="pres">
      <dgm:prSet presAssocID="{353BB932-3AB8-9B42-AECE-E52B538705F0}" presName="childNode" presStyleLbl="node1" presStyleIdx="2" presStyleCnt="4">
        <dgm:presLayoutVars>
          <dgm:bulletEnabled val="1"/>
        </dgm:presLayoutVars>
      </dgm:prSet>
      <dgm:spPr/>
      <dgm:t>
        <a:bodyPr/>
        <a:lstStyle/>
        <a:p>
          <a:endParaRPr lang="en-US"/>
        </a:p>
      </dgm:t>
    </dgm:pt>
    <dgm:pt modelId="{1E974F94-2D98-B44B-ACF6-EB13A38926D9}" type="pres">
      <dgm:prSet presAssocID="{353BB932-3AB8-9B42-AECE-E52B538705F0}" presName="parentNode" presStyleLbl="revTx" presStyleIdx="2" presStyleCnt="4">
        <dgm:presLayoutVars>
          <dgm:chMax val="0"/>
          <dgm:bulletEnabled val="1"/>
        </dgm:presLayoutVars>
      </dgm:prSet>
      <dgm:spPr/>
      <dgm:t>
        <a:bodyPr/>
        <a:lstStyle/>
        <a:p>
          <a:endParaRPr lang="en-US"/>
        </a:p>
      </dgm:t>
    </dgm:pt>
    <dgm:pt modelId="{DBB758DB-C589-8E49-811F-09653162E638}" type="pres">
      <dgm:prSet presAssocID="{6B29CDB0-C73A-F646-8934-3A86644FDCFA}" presName="sibTrans" presStyleCnt="0"/>
      <dgm:spPr/>
    </dgm:pt>
    <dgm:pt modelId="{5E47CDBF-14F2-D841-9BD6-6A81792621A4}" type="pres">
      <dgm:prSet presAssocID="{06045DF2-3511-844B-8A17-B001006D88EF}" presName="compositeNode" presStyleCnt="0">
        <dgm:presLayoutVars>
          <dgm:bulletEnabled val="1"/>
        </dgm:presLayoutVars>
      </dgm:prSet>
      <dgm:spPr/>
    </dgm:pt>
    <dgm:pt modelId="{92EFACCA-5E25-B048-B373-7DD7D518F855}" type="pres">
      <dgm:prSet presAssocID="{06045DF2-3511-844B-8A17-B001006D88EF}" presName="image" presStyleLbl="fgImgPlace1" presStyleIdx="3" presStyleCnt="4"/>
      <dgm:spPr>
        <a:blipFill>
          <a:blip xmlns:r="http://schemas.openxmlformats.org/officeDocument/2006/relationships" r:embed="rId8">
            <a:extLst>
              <a:ext uri="{28A0092B-C50C-407E-A947-70E740481C1C}">
                <a14:useLocalDpi xmlns:a14="http://schemas.microsoft.com/office/drawing/2010/main" val="0"/>
              </a:ext>
            </a:extLst>
          </a:blip>
          <a:srcRect/>
          <a:stretch>
            <a:fillRect l="-15000" r="-15000"/>
          </a:stretch>
        </a:blipFill>
      </dgm:spPr>
      <dgm:t>
        <a:bodyPr/>
        <a:lstStyle/>
        <a:p>
          <a:endParaRPr lang="en-US"/>
        </a:p>
      </dgm:t>
    </dgm:pt>
    <dgm:pt modelId="{364E1452-45E4-AA41-B4CF-F0A013612898}" type="pres">
      <dgm:prSet presAssocID="{06045DF2-3511-844B-8A17-B001006D88EF}" presName="childNode" presStyleLbl="node1" presStyleIdx="3" presStyleCnt="4">
        <dgm:presLayoutVars>
          <dgm:bulletEnabled val="1"/>
        </dgm:presLayoutVars>
      </dgm:prSet>
      <dgm:spPr/>
      <dgm:t>
        <a:bodyPr/>
        <a:lstStyle/>
        <a:p>
          <a:endParaRPr lang="en-US"/>
        </a:p>
      </dgm:t>
    </dgm:pt>
    <dgm:pt modelId="{3A035E75-836F-454B-918F-AEEDCA0595A9}" type="pres">
      <dgm:prSet presAssocID="{06045DF2-3511-844B-8A17-B001006D88EF}" presName="parentNode" presStyleLbl="revTx" presStyleIdx="3" presStyleCnt="4">
        <dgm:presLayoutVars>
          <dgm:chMax val="0"/>
          <dgm:bulletEnabled val="1"/>
        </dgm:presLayoutVars>
      </dgm:prSet>
      <dgm:spPr/>
      <dgm:t>
        <a:bodyPr/>
        <a:lstStyle/>
        <a:p>
          <a:endParaRPr lang="en-US"/>
        </a:p>
      </dgm:t>
    </dgm:pt>
  </dgm:ptLst>
  <dgm:cxnLst>
    <dgm:cxn modelId="{D5A76795-F5A5-6F45-A53B-21C5D72EBD41}" srcId="{353BB932-3AB8-9B42-AECE-E52B538705F0}" destId="{99FCD890-CAFF-E340-AFE6-56A785E0AF54}" srcOrd="3" destOrd="0" parTransId="{5A191541-C056-3E4C-8E82-7D81B96454F5}" sibTransId="{19C498EF-2924-FB40-810A-E43A450FD555}"/>
    <dgm:cxn modelId="{C3189C71-9628-3E46-91DD-22E8B0C78617}" type="presOf" srcId="{B72A920A-C7BE-5240-AC38-20CF473385A2}" destId="{364E1452-45E4-AA41-B4CF-F0A013612898}" srcOrd="0" destOrd="3" presId="urn:microsoft.com/office/officeart/2005/8/layout/hList2"/>
    <dgm:cxn modelId="{8D5C922D-D73A-DD45-824C-FF43EE217412}" srcId="{BBA1B191-144C-F442-A055-6C9976E236B1}" destId="{57802199-CFDD-DD4C-8809-36AC99B23459}" srcOrd="2" destOrd="0" parTransId="{6AE5E2D5-D6B0-3244-83CB-CD24CEC4D332}" sibTransId="{41E3F642-519F-C849-B9EC-C5F65629C143}"/>
    <dgm:cxn modelId="{AF613019-98E2-EB47-B42F-A98047B4F9FC}" srcId="{06045DF2-3511-844B-8A17-B001006D88EF}" destId="{09F3B79D-5037-8244-8C4C-89E2CEB41A9A}" srcOrd="0" destOrd="0" parTransId="{EB0CFA3C-E010-714B-A2C0-D9E71CC731C8}" sibTransId="{A4E39625-AD71-A04C-B39F-E3C022DAB094}"/>
    <dgm:cxn modelId="{3FB705E1-1608-B942-BDDE-838BB2351B05}" srcId="{664ED5AE-E4A3-F34D-A920-72948D907E63}" destId="{8FF77AFC-598B-8846-A78C-10B050ADCE96}" srcOrd="2" destOrd="0" parTransId="{777F4B95-81F2-4F48-936B-9E98A225B0FD}" sibTransId="{523E6461-5D4F-C447-9B44-C1E5C46F6C42}"/>
    <dgm:cxn modelId="{819C1780-FB40-6C46-AA33-B1320524516C}" type="presOf" srcId="{BBA1B191-144C-F442-A055-6C9976E236B1}" destId="{72E9132E-F355-9B43-9D84-539F5E3F0D32}" srcOrd="0" destOrd="0" presId="urn:microsoft.com/office/officeart/2005/8/layout/hList2"/>
    <dgm:cxn modelId="{FE43BBF0-770C-9A49-B58A-F695F38EA421}" type="presOf" srcId="{EF17E38C-66E7-E449-BD9A-C3858D8AC962}" destId="{DCABD910-1A21-7641-8C00-EB9A2C66FF5C}" srcOrd="0" destOrd="1" presId="urn:microsoft.com/office/officeart/2005/8/layout/hList2"/>
    <dgm:cxn modelId="{CD21ACB8-5FB8-A84F-B40A-9DACD6DF28B3}" srcId="{70A12A51-5508-DF4E-A6B3-8F0BA42CDB50}" destId="{353BB932-3AB8-9B42-AECE-E52B538705F0}" srcOrd="2" destOrd="0" parTransId="{033B9CAB-8256-E24F-8F2A-3E9490065F83}" sibTransId="{6B29CDB0-C73A-F646-8934-3A86644FDCFA}"/>
    <dgm:cxn modelId="{2103FA0F-D0E9-B744-AC5E-DDAFFCA0AA6B}" type="presOf" srcId="{06045DF2-3511-844B-8A17-B001006D88EF}" destId="{3A035E75-836F-454B-918F-AEEDCA0595A9}" srcOrd="0" destOrd="0" presId="urn:microsoft.com/office/officeart/2005/8/layout/hList2"/>
    <dgm:cxn modelId="{C6077F8D-0CFE-7643-8A00-AC5886E0E145}" srcId="{BBA1B191-144C-F442-A055-6C9976E236B1}" destId="{B19833DA-DED2-914E-845A-38A10DA743EE}" srcOrd="3" destOrd="0" parTransId="{A8A7819F-B331-AF4C-82EF-08842568CE35}" sibTransId="{B5CD1A7C-25A7-4C4C-AC4D-EF6D02C01284}"/>
    <dgm:cxn modelId="{93243CBD-2550-CC40-80A9-B72BC67A585C}" type="presOf" srcId="{C25BFB70-C35E-FF4F-A5C5-FC55AEE073F2}" destId="{E2D3CCEB-8D31-0648-9962-01FD021A4D12}" srcOrd="0" destOrd="1" presId="urn:microsoft.com/office/officeart/2005/8/layout/hList2"/>
    <dgm:cxn modelId="{78EB7705-0CC3-EA40-B411-1C3989D4E19F}" type="presOf" srcId="{70A12A51-5508-DF4E-A6B3-8F0BA42CDB50}" destId="{ACEE83C9-3BFA-4246-9873-6DD4233B789B}" srcOrd="0" destOrd="0" presId="urn:microsoft.com/office/officeart/2005/8/layout/hList2"/>
    <dgm:cxn modelId="{FC7A8172-6990-7B49-9299-8B82705B60B9}" srcId="{353BB932-3AB8-9B42-AECE-E52B538705F0}" destId="{EF17E38C-66E7-E449-BD9A-C3858D8AC962}" srcOrd="1" destOrd="0" parTransId="{D4E0E493-321F-9049-8F93-7BBFBD75C5FD}" sibTransId="{A3FA9B5F-3DE0-AB4B-A7C6-715212C8BA07}"/>
    <dgm:cxn modelId="{74464923-E5D8-C847-997D-9A4FE6921A3B}" type="presOf" srcId="{D009F37C-1A66-D045-9717-63EFAA5DE88F}" destId="{364E1452-45E4-AA41-B4CF-F0A013612898}" srcOrd="0" destOrd="2" presId="urn:microsoft.com/office/officeart/2005/8/layout/hList2"/>
    <dgm:cxn modelId="{8F79CDC0-0DE2-6446-825C-55EE75646B04}" srcId="{70A12A51-5508-DF4E-A6B3-8F0BA42CDB50}" destId="{BBA1B191-144C-F442-A055-6C9976E236B1}" srcOrd="1" destOrd="0" parTransId="{75B14AE4-A4B8-0244-8996-0AF837A55B10}" sibTransId="{49B293F2-A3E1-394A-BD8D-9BA6D8EC1BDE}"/>
    <dgm:cxn modelId="{B15A471C-5176-0449-A7A0-EB85E3724A37}" srcId="{06045DF2-3511-844B-8A17-B001006D88EF}" destId="{D5AAD010-13E8-C54C-82EF-2142C8A05B13}" srcOrd="1" destOrd="0" parTransId="{97B20CC1-F227-6D44-9BA1-9DE9523FA089}" sibTransId="{3F808371-C257-E649-A9A7-B2BED46DCBBB}"/>
    <dgm:cxn modelId="{550E07D9-42BB-AA47-B773-3A1DBFF914D8}" type="presOf" srcId="{D5AAD010-13E8-C54C-82EF-2142C8A05B13}" destId="{364E1452-45E4-AA41-B4CF-F0A013612898}" srcOrd="0" destOrd="1" presId="urn:microsoft.com/office/officeart/2005/8/layout/hList2"/>
    <dgm:cxn modelId="{349BD5A1-FC28-AE49-97C2-F01D1715AE58}" srcId="{664ED5AE-E4A3-F34D-A920-72948D907E63}" destId="{CBD4DF4F-6B31-6C45-AE97-AE34D12B63A0}" srcOrd="3" destOrd="0" parTransId="{D79C1E26-9F2F-8D47-9E00-94DE9C25F3C0}" sibTransId="{55B3592D-CC35-424B-BF97-6B1CEB3FADB8}"/>
    <dgm:cxn modelId="{84129137-F5D1-994C-88BA-9018766A1C28}" type="presOf" srcId="{6D91570C-F28C-6847-81F6-739F599AE2F9}" destId="{6C58BC23-5FE9-F545-990B-02EB8F0EBAAB}" srcOrd="0" destOrd="1" presId="urn:microsoft.com/office/officeart/2005/8/layout/hList2"/>
    <dgm:cxn modelId="{79328924-2BB8-1C45-84A2-13B13C29818D}" type="presOf" srcId="{99FCD890-CAFF-E340-AFE6-56A785E0AF54}" destId="{DCABD910-1A21-7641-8C00-EB9A2C66FF5C}" srcOrd="0" destOrd="3" presId="urn:microsoft.com/office/officeart/2005/8/layout/hList2"/>
    <dgm:cxn modelId="{652D5CCC-8600-4348-A000-5D88C7766B77}" srcId="{353BB932-3AB8-9B42-AECE-E52B538705F0}" destId="{E5796A4E-41CF-2A4B-B1E7-B065822C7E14}" srcOrd="2" destOrd="0" parTransId="{5B8F9181-26D6-A140-9780-005DC5B63E79}" sibTransId="{EA8FF91F-92C4-4F43-8EE0-2CF6572BA977}"/>
    <dgm:cxn modelId="{3D13FD37-1139-A943-9D4F-F0D269ABE237}" type="presOf" srcId="{6608889A-FB1C-0A4D-A7DE-30C2580D966D}" destId="{DCABD910-1A21-7641-8C00-EB9A2C66FF5C}" srcOrd="0" destOrd="0" presId="urn:microsoft.com/office/officeart/2005/8/layout/hList2"/>
    <dgm:cxn modelId="{2E89DDC8-C59D-A443-BE3C-AA63EECD5628}" type="presOf" srcId="{A78A6CDC-C031-4F42-A3F2-9AFBBB9E2843}" destId="{DCABD910-1A21-7641-8C00-EB9A2C66FF5C}" srcOrd="0" destOrd="4" presId="urn:microsoft.com/office/officeart/2005/8/layout/hList2"/>
    <dgm:cxn modelId="{A993231E-1B45-3546-A0F4-035408555CE7}" srcId="{664ED5AE-E4A3-F34D-A920-72948D907E63}" destId="{E41AAF12-CB64-5A47-84A7-B6D0129BFF85}" srcOrd="0" destOrd="0" parTransId="{06F185DC-A563-9B43-A4DB-1FF2955DA41F}" sibTransId="{2497CB26-FEFD-9C48-91C5-58F9883289C4}"/>
    <dgm:cxn modelId="{D233A32C-8D7F-664A-BDEB-3B272A175F82}" srcId="{06045DF2-3511-844B-8A17-B001006D88EF}" destId="{D009F37C-1A66-D045-9717-63EFAA5DE88F}" srcOrd="2" destOrd="0" parTransId="{36A3B4D2-9941-2646-8EEA-ED19B0B24348}" sibTransId="{282BB54A-1238-C84B-800C-0B0132F9CB44}"/>
    <dgm:cxn modelId="{C007FF18-8D49-0B4B-AEBB-0A6435B43256}" type="presOf" srcId="{57802199-CFDD-DD4C-8809-36AC99B23459}" destId="{E2D3CCEB-8D31-0648-9962-01FD021A4D12}" srcOrd="0" destOrd="2" presId="urn:microsoft.com/office/officeart/2005/8/layout/hList2"/>
    <dgm:cxn modelId="{3EDBFDED-D8D3-4647-8EC2-C002B54A6880}" type="presOf" srcId="{8FF77AFC-598B-8846-A78C-10B050ADCE96}" destId="{6C58BC23-5FE9-F545-990B-02EB8F0EBAAB}" srcOrd="0" destOrd="2" presId="urn:microsoft.com/office/officeart/2005/8/layout/hList2"/>
    <dgm:cxn modelId="{3264C734-E557-6F4A-A444-9676C69F2D6C}" srcId="{70A12A51-5508-DF4E-A6B3-8F0BA42CDB50}" destId="{06045DF2-3511-844B-8A17-B001006D88EF}" srcOrd="3" destOrd="0" parTransId="{EDEA7C74-7C0F-7E44-80DF-78C7C241D4A8}" sibTransId="{91425087-035C-B14C-9EFC-CC886FF97B32}"/>
    <dgm:cxn modelId="{393723EB-9D65-6947-8D9C-11CA49CCFB37}" type="presOf" srcId="{09F3B79D-5037-8244-8C4C-89E2CEB41A9A}" destId="{364E1452-45E4-AA41-B4CF-F0A013612898}" srcOrd="0" destOrd="0" presId="urn:microsoft.com/office/officeart/2005/8/layout/hList2"/>
    <dgm:cxn modelId="{212BA42C-9D06-3E45-9BAF-DE2FE12C71E1}" type="presOf" srcId="{EA00453C-ED5D-3B4A-824D-AB786442D7DA}" destId="{E2D3CCEB-8D31-0648-9962-01FD021A4D12}" srcOrd="0" destOrd="0" presId="urn:microsoft.com/office/officeart/2005/8/layout/hList2"/>
    <dgm:cxn modelId="{1AE1B48F-0FD3-7F49-8CFE-5BD1EE4E9C2A}" type="presOf" srcId="{353BB932-3AB8-9B42-AECE-E52B538705F0}" destId="{1E974F94-2D98-B44B-ACF6-EB13A38926D9}" srcOrd="0" destOrd="0" presId="urn:microsoft.com/office/officeart/2005/8/layout/hList2"/>
    <dgm:cxn modelId="{ABC8512D-6D9A-A84D-B6A4-1654C7E87AA0}" srcId="{664ED5AE-E4A3-F34D-A920-72948D907E63}" destId="{6D91570C-F28C-6847-81F6-739F599AE2F9}" srcOrd="1" destOrd="0" parTransId="{6215A58C-DE24-C649-90E2-3D9AFEAC2C05}" sibTransId="{2C8563E6-1A7B-3743-ACEA-2CCF141FD084}"/>
    <dgm:cxn modelId="{0F8A5F47-7D45-6740-A0B4-911EA71AA69C}" type="presOf" srcId="{B19833DA-DED2-914E-845A-38A10DA743EE}" destId="{E2D3CCEB-8D31-0648-9962-01FD021A4D12}" srcOrd="0" destOrd="3" presId="urn:microsoft.com/office/officeart/2005/8/layout/hList2"/>
    <dgm:cxn modelId="{CCC7BE41-CD67-E349-BA0A-B043B7748A51}" type="presOf" srcId="{E41AAF12-CB64-5A47-84A7-B6D0129BFF85}" destId="{6C58BC23-5FE9-F545-990B-02EB8F0EBAAB}" srcOrd="0" destOrd="0" presId="urn:microsoft.com/office/officeart/2005/8/layout/hList2"/>
    <dgm:cxn modelId="{BE0A44B9-1E26-0F47-A887-75023542EB1C}" type="presOf" srcId="{CBD4DF4F-6B31-6C45-AE97-AE34D12B63A0}" destId="{6C58BC23-5FE9-F545-990B-02EB8F0EBAAB}" srcOrd="0" destOrd="3" presId="urn:microsoft.com/office/officeart/2005/8/layout/hList2"/>
    <dgm:cxn modelId="{0806E620-1E33-1046-B871-B3FD3C114F3F}" type="presOf" srcId="{664ED5AE-E4A3-F34D-A920-72948D907E63}" destId="{6AEF2EC9-C086-4448-89BB-0FA46AA4871F}" srcOrd="0" destOrd="0" presId="urn:microsoft.com/office/officeart/2005/8/layout/hList2"/>
    <dgm:cxn modelId="{4E7514A6-A47F-B441-9EAD-9CBE9CBE6F2A}" srcId="{BBA1B191-144C-F442-A055-6C9976E236B1}" destId="{C25BFB70-C35E-FF4F-A5C5-FC55AEE073F2}" srcOrd="1" destOrd="0" parTransId="{2585376D-B8BC-D445-B99B-58F7BA280E0D}" sibTransId="{002250BE-B0BE-EA4F-8952-D8C8728597BF}"/>
    <dgm:cxn modelId="{411669C7-E27D-A848-AAF8-8AEE6A5ED439}" srcId="{BBA1B191-144C-F442-A055-6C9976E236B1}" destId="{EA00453C-ED5D-3B4A-824D-AB786442D7DA}" srcOrd="0" destOrd="0" parTransId="{C105BC1D-8441-F141-B83E-0F0E008EBAAB}" sibTransId="{BE4E0632-9E1A-1944-9E3D-8B68A79419B9}"/>
    <dgm:cxn modelId="{9E11C765-1CEC-C246-86F5-DE589D1F5279}" srcId="{06045DF2-3511-844B-8A17-B001006D88EF}" destId="{B72A920A-C7BE-5240-AC38-20CF473385A2}" srcOrd="3" destOrd="0" parTransId="{C0922298-C94E-1C4E-968B-62C07190A050}" sibTransId="{89BABA8F-6A48-BF40-B622-F0D63F58049E}"/>
    <dgm:cxn modelId="{C42FA95F-B889-8146-B996-362EE8355ACB}" srcId="{353BB932-3AB8-9B42-AECE-E52B538705F0}" destId="{A78A6CDC-C031-4F42-A3F2-9AFBBB9E2843}" srcOrd="4" destOrd="0" parTransId="{B9D5A31D-C682-1942-BC72-B0329B0F7E51}" sibTransId="{AB293ACE-B8B1-0D4B-869C-C91F0BF4533C}"/>
    <dgm:cxn modelId="{B34F3F25-0D96-5047-BBE7-5C29241F9893}" srcId="{353BB932-3AB8-9B42-AECE-E52B538705F0}" destId="{6608889A-FB1C-0A4D-A7DE-30C2580D966D}" srcOrd="0" destOrd="0" parTransId="{3EDE0589-DFA0-0A48-A4AC-C9C420718451}" sibTransId="{DA25012D-EA65-4345-ABC2-4E9849729C47}"/>
    <dgm:cxn modelId="{0DC39A57-6588-B94A-8E2C-8310F7205BF8}" srcId="{70A12A51-5508-DF4E-A6B3-8F0BA42CDB50}" destId="{664ED5AE-E4A3-F34D-A920-72948D907E63}" srcOrd="0" destOrd="0" parTransId="{0F2EFFA0-915E-3442-BD0C-79D2E1D478C8}" sibTransId="{E9A9399A-D329-4248-8D5A-90AF26A509DE}"/>
    <dgm:cxn modelId="{38077450-9EBD-A34A-ADC1-24B17F0698D4}" type="presOf" srcId="{E5796A4E-41CF-2A4B-B1E7-B065822C7E14}" destId="{DCABD910-1A21-7641-8C00-EB9A2C66FF5C}" srcOrd="0" destOrd="2" presId="urn:microsoft.com/office/officeart/2005/8/layout/hList2"/>
    <dgm:cxn modelId="{7A934C03-C2C6-A041-9AD6-6A8685EF87E3}" type="presParOf" srcId="{ACEE83C9-3BFA-4246-9873-6DD4233B789B}" destId="{E6E7F88B-426C-D444-8F45-157218960943}" srcOrd="0" destOrd="0" presId="urn:microsoft.com/office/officeart/2005/8/layout/hList2"/>
    <dgm:cxn modelId="{F6FEDC2B-8E96-6F42-9FA2-4379650C2CBA}" type="presParOf" srcId="{E6E7F88B-426C-D444-8F45-157218960943}" destId="{6D682E73-C1FE-CD45-BCE4-A8294A4873B7}" srcOrd="0" destOrd="0" presId="urn:microsoft.com/office/officeart/2005/8/layout/hList2"/>
    <dgm:cxn modelId="{4795D069-A807-4B4C-AC1D-1AC262E6AEEC}" type="presParOf" srcId="{E6E7F88B-426C-D444-8F45-157218960943}" destId="{6C58BC23-5FE9-F545-990B-02EB8F0EBAAB}" srcOrd="1" destOrd="0" presId="urn:microsoft.com/office/officeart/2005/8/layout/hList2"/>
    <dgm:cxn modelId="{4DA5BFCD-E498-5A49-89CD-A8171029672D}" type="presParOf" srcId="{E6E7F88B-426C-D444-8F45-157218960943}" destId="{6AEF2EC9-C086-4448-89BB-0FA46AA4871F}" srcOrd="2" destOrd="0" presId="urn:microsoft.com/office/officeart/2005/8/layout/hList2"/>
    <dgm:cxn modelId="{F39A3606-EA0C-E44C-812A-ED2F9D5EC095}" type="presParOf" srcId="{ACEE83C9-3BFA-4246-9873-6DD4233B789B}" destId="{3420A85B-759E-6F46-A915-F91A2FB29039}" srcOrd="1" destOrd="0" presId="urn:microsoft.com/office/officeart/2005/8/layout/hList2"/>
    <dgm:cxn modelId="{0FDCD992-CD47-FC4E-BDBC-B9B713F225F6}" type="presParOf" srcId="{ACEE83C9-3BFA-4246-9873-6DD4233B789B}" destId="{30DEF5E4-9BAA-B444-8E2A-8DFE6AA51BFF}" srcOrd="2" destOrd="0" presId="urn:microsoft.com/office/officeart/2005/8/layout/hList2"/>
    <dgm:cxn modelId="{30C3A611-3D70-A84F-A607-0359959DFC3A}" type="presParOf" srcId="{30DEF5E4-9BAA-B444-8E2A-8DFE6AA51BFF}" destId="{34043CD8-2BE3-D44A-85E6-E306183CED41}" srcOrd="0" destOrd="0" presId="urn:microsoft.com/office/officeart/2005/8/layout/hList2"/>
    <dgm:cxn modelId="{EEA2861E-39EF-C440-82F4-56E466055086}" type="presParOf" srcId="{30DEF5E4-9BAA-B444-8E2A-8DFE6AA51BFF}" destId="{E2D3CCEB-8D31-0648-9962-01FD021A4D12}" srcOrd="1" destOrd="0" presId="urn:microsoft.com/office/officeart/2005/8/layout/hList2"/>
    <dgm:cxn modelId="{5C70A014-F6B2-074C-8141-8114AEBA9497}" type="presParOf" srcId="{30DEF5E4-9BAA-B444-8E2A-8DFE6AA51BFF}" destId="{72E9132E-F355-9B43-9D84-539F5E3F0D32}" srcOrd="2" destOrd="0" presId="urn:microsoft.com/office/officeart/2005/8/layout/hList2"/>
    <dgm:cxn modelId="{4FCF63D2-F9E8-7741-9458-6AB62658095C}" type="presParOf" srcId="{ACEE83C9-3BFA-4246-9873-6DD4233B789B}" destId="{E4679628-D31A-384E-847D-299B9ADD18CB}" srcOrd="3" destOrd="0" presId="urn:microsoft.com/office/officeart/2005/8/layout/hList2"/>
    <dgm:cxn modelId="{59E2172B-F9CF-FD49-9A0D-51EFACB3A8B2}" type="presParOf" srcId="{ACEE83C9-3BFA-4246-9873-6DD4233B789B}" destId="{4F485347-3CF5-AB46-AA6A-D1DB4053A40D}" srcOrd="4" destOrd="0" presId="urn:microsoft.com/office/officeart/2005/8/layout/hList2"/>
    <dgm:cxn modelId="{33B0DDDD-0960-D649-BC2F-6F2B064728AE}" type="presParOf" srcId="{4F485347-3CF5-AB46-AA6A-D1DB4053A40D}" destId="{DD09F2D4-D3CD-1349-BF03-216EE5C96DBB}" srcOrd="0" destOrd="0" presId="urn:microsoft.com/office/officeart/2005/8/layout/hList2"/>
    <dgm:cxn modelId="{360D9DCC-6970-5B43-BE1B-1ECF49372F3F}" type="presParOf" srcId="{4F485347-3CF5-AB46-AA6A-D1DB4053A40D}" destId="{DCABD910-1A21-7641-8C00-EB9A2C66FF5C}" srcOrd="1" destOrd="0" presId="urn:microsoft.com/office/officeart/2005/8/layout/hList2"/>
    <dgm:cxn modelId="{E2006DE7-F57F-7F49-9F76-C44F1449DD86}" type="presParOf" srcId="{4F485347-3CF5-AB46-AA6A-D1DB4053A40D}" destId="{1E974F94-2D98-B44B-ACF6-EB13A38926D9}" srcOrd="2" destOrd="0" presId="urn:microsoft.com/office/officeart/2005/8/layout/hList2"/>
    <dgm:cxn modelId="{BA22A182-5375-6A46-ABA2-444A4D4FFA7C}" type="presParOf" srcId="{ACEE83C9-3BFA-4246-9873-6DD4233B789B}" destId="{DBB758DB-C589-8E49-811F-09653162E638}" srcOrd="5" destOrd="0" presId="urn:microsoft.com/office/officeart/2005/8/layout/hList2"/>
    <dgm:cxn modelId="{FC23FC70-ECA2-2449-BCC2-CEAD0584C93E}" type="presParOf" srcId="{ACEE83C9-3BFA-4246-9873-6DD4233B789B}" destId="{5E47CDBF-14F2-D841-9BD6-6A81792621A4}" srcOrd="6" destOrd="0" presId="urn:microsoft.com/office/officeart/2005/8/layout/hList2"/>
    <dgm:cxn modelId="{567C54CF-58EC-6F46-B4F2-77224DA2F698}" type="presParOf" srcId="{5E47CDBF-14F2-D841-9BD6-6A81792621A4}" destId="{92EFACCA-5E25-B048-B373-7DD7D518F855}" srcOrd="0" destOrd="0" presId="urn:microsoft.com/office/officeart/2005/8/layout/hList2"/>
    <dgm:cxn modelId="{DF380D24-745A-F745-B000-DA62804C5AB6}" type="presParOf" srcId="{5E47CDBF-14F2-D841-9BD6-6A81792621A4}" destId="{364E1452-45E4-AA41-B4CF-F0A013612898}" srcOrd="1" destOrd="0" presId="urn:microsoft.com/office/officeart/2005/8/layout/hList2"/>
    <dgm:cxn modelId="{6449F3BE-054C-A14B-951F-48B5C3080653}" type="presParOf" srcId="{5E47CDBF-14F2-D841-9BD6-6A81792621A4}" destId="{3A035E75-836F-454B-918F-AEEDCA0595A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516239-26F3-5749-B96D-1F3E8A2DDADC}"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84B05FA5-4FB1-FF4D-8826-ACA024346130}">
      <dgm:prSet phldrT="[Text]"/>
      <dgm:spPr/>
      <dgm:t>
        <a:bodyPr/>
        <a:lstStyle/>
        <a:p>
          <a:r>
            <a:rPr lang="en-US" dirty="0" smtClean="0"/>
            <a:t>Exploratory Data Analysis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4A6A354-9476-7D45-A0D8-CDA99529D879}" type="parTrans" cxnId="{7E10522B-B150-0E49-96B8-21FBB2BA786D}">
      <dgm:prSet/>
      <dgm:spPr/>
      <dgm:t>
        <a:bodyPr/>
        <a:lstStyle/>
        <a:p>
          <a:endParaRPr lang="en-US"/>
        </a:p>
      </dgm:t>
    </dgm:pt>
    <dgm:pt modelId="{36FA79C3-6C75-9445-AEE0-B07E8FC5E59B}" type="sibTrans" cxnId="{7E10522B-B150-0E49-96B8-21FBB2BA786D}">
      <dgm:prSet/>
      <dgm:spPr/>
      <dgm:t>
        <a:bodyPr/>
        <a:lstStyle/>
        <a:p>
          <a:endParaRPr lang="en-US"/>
        </a:p>
      </dgm:t>
    </dgm:pt>
    <dgm:pt modelId="{8B5EB9C6-2CA6-9743-A231-E4D9970B9493}">
      <dgm:prSet phldrT="[Text]"/>
      <dgm:spPr/>
      <dgm:t>
        <a:bodyPr/>
        <a:lstStyle/>
        <a:p>
          <a:r>
            <a:rPr lang="en-US" dirty="0" smtClean="0"/>
            <a:t>Explore data to reveal patterns and relationships</a:t>
          </a:r>
          <a:endParaRPr lang="en-US" dirty="0"/>
        </a:p>
      </dgm:t>
    </dgm:pt>
    <dgm:pt modelId="{EF2CDCD8-E73D-EC4E-9B97-BE32BF6CC21B}" type="parTrans" cxnId="{54B6963E-8B82-0842-BDE7-7B1FC65C818D}">
      <dgm:prSet/>
      <dgm:spPr/>
      <dgm:t>
        <a:bodyPr/>
        <a:lstStyle/>
        <a:p>
          <a:endParaRPr lang="en-US"/>
        </a:p>
      </dgm:t>
    </dgm:pt>
    <dgm:pt modelId="{EE96D8AA-1E98-B248-B517-113481E34FEA}" type="sibTrans" cxnId="{54B6963E-8B82-0842-BDE7-7B1FC65C818D}">
      <dgm:prSet/>
      <dgm:spPr/>
      <dgm:t>
        <a:bodyPr/>
        <a:lstStyle/>
        <a:p>
          <a:endParaRPr lang="en-US"/>
        </a:p>
      </dgm:t>
    </dgm:pt>
    <dgm:pt modelId="{E9CCF22C-67D5-1A44-99DB-0A4CAC47CC34}">
      <dgm:prSet phldrT="[Text]"/>
      <dgm:spPr/>
      <dgm:t>
        <a:bodyPr/>
        <a:lstStyle/>
        <a:p>
          <a:r>
            <a:rPr lang="en-US" dirty="0" smtClean="0"/>
            <a:t>Conclusions apply only to individuals and situations for which we have data</a:t>
          </a:r>
          <a:endParaRPr lang="en-US" dirty="0"/>
        </a:p>
      </dgm:t>
    </dgm:pt>
    <dgm:pt modelId="{EC3E3882-5C8F-B448-9EE1-36F2E10F1258}" type="parTrans" cxnId="{5A0848F1-189B-374F-8E74-C5D9C8569747}">
      <dgm:prSet/>
      <dgm:spPr/>
      <dgm:t>
        <a:bodyPr/>
        <a:lstStyle/>
        <a:p>
          <a:endParaRPr lang="en-US"/>
        </a:p>
      </dgm:t>
    </dgm:pt>
    <dgm:pt modelId="{00D9B556-FD9A-4A4C-ACB2-151D094BAACA}" type="sibTrans" cxnId="{5A0848F1-189B-374F-8E74-C5D9C8569747}">
      <dgm:prSet/>
      <dgm:spPr/>
      <dgm:t>
        <a:bodyPr/>
        <a:lstStyle/>
        <a:p>
          <a:endParaRPr lang="en-US"/>
        </a:p>
      </dgm:t>
    </dgm:pt>
    <dgm:pt modelId="{44441158-861E-B04A-B6A4-4FB528AC01D7}">
      <dgm:prSet phldrT="[Text]"/>
      <dgm:spPr/>
      <dgm:t>
        <a:bodyPr/>
        <a:lstStyle/>
        <a:p>
          <a:r>
            <a:rPr lang="en-US" dirty="0" smtClean="0"/>
            <a:t>Statistical Inference</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CE42203-0B38-DC4B-8EB3-F86372AB7A1F}" type="parTrans" cxnId="{D6164EA4-FB50-9444-8890-7D934115D4B2}">
      <dgm:prSet/>
      <dgm:spPr/>
      <dgm:t>
        <a:bodyPr/>
        <a:lstStyle/>
        <a:p>
          <a:endParaRPr lang="en-US"/>
        </a:p>
      </dgm:t>
    </dgm:pt>
    <dgm:pt modelId="{6BECDDC1-F49E-4F4A-8388-A4420B7BB8CE}" type="sibTrans" cxnId="{D6164EA4-FB50-9444-8890-7D934115D4B2}">
      <dgm:prSet/>
      <dgm:spPr/>
      <dgm:t>
        <a:bodyPr/>
        <a:lstStyle/>
        <a:p>
          <a:endParaRPr lang="en-US"/>
        </a:p>
      </dgm:t>
    </dgm:pt>
    <dgm:pt modelId="{3B145725-93E1-574D-AAF6-39218E5ACFC8}">
      <dgm:prSet phldrT="[Text]"/>
      <dgm:spPr/>
      <dgm:t>
        <a:bodyPr/>
        <a:lstStyle/>
        <a:p>
          <a:r>
            <a:rPr lang="en-US" dirty="0" smtClean="0"/>
            <a:t>Goal is to answer questions posed before collecting the data</a:t>
          </a:r>
          <a:endParaRPr lang="en-US" dirty="0"/>
        </a:p>
      </dgm:t>
    </dgm:pt>
    <dgm:pt modelId="{EC3F91F2-6A06-0D48-B3C9-9FC4B0AA14C3}" type="parTrans" cxnId="{0674B91C-7082-8142-B302-3DAA7CA2B65E}">
      <dgm:prSet/>
      <dgm:spPr/>
      <dgm:t>
        <a:bodyPr/>
        <a:lstStyle/>
        <a:p>
          <a:endParaRPr lang="en-US"/>
        </a:p>
      </dgm:t>
    </dgm:pt>
    <dgm:pt modelId="{8D14B86C-D3DC-6745-9616-6EFE2F8A6E25}" type="sibTrans" cxnId="{0674B91C-7082-8142-B302-3DAA7CA2B65E}">
      <dgm:prSet/>
      <dgm:spPr/>
      <dgm:t>
        <a:bodyPr/>
        <a:lstStyle/>
        <a:p>
          <a:endParaRPr lang="en-US"/>
        </a:p>
      </dgm:t>
    </dgm:pt>
    <dgm:pt modelId="{8FC02389-1B5B-5144-9914-A49094584346}">
      <dgm:prSet phldrT="[Text]"/>
      <dgm:spPr/>
      <dgm:t>
        <a:bodyPr/>
        <a:lstStyle/>
        <a:p>
          <a:r>
            <a:rPr lang="en-US" dirty="0" smtClean="0"/>
            <a:t>Conclusions apply to larger group of individuals or broader class of situations</a:t>
          </a:r>
          <a:endParaRPr lang="en-US" dirty="0"/>
        </a:p>
      </dgm:t>
    </dgm:pt>
    <dgm:pt modelId="{5FCD4CC5-F3A2-FB48-833F-41C530BD07D7}" type="parTrans" cxnId="{2CF154F2-51F8-304F-8DB1-5EA2088922C1}">
      <dgm:prSet/>
      <dgm:spPr/>
      <dgm:t>
        <a:bodyPr/>
        <a:lstStyle/>
        <a:p>
          <a:endParaRPr lang="en-US"/>
        </a:p>
      </dgm:t>
    </dgm:pt>
    <dgm:pt modelId="{93F21B5E-E92A-9144-863F-E340090859BC}" type="sibTrans" cxnId="{2CF154F2-51F8-304F-8DB1-5EA2088922C1}">
      <dgm:prSet/>
      <dgm:spPr/>
      <dgm:t>
        <a:bodyPr/>
        <a:lstStyle/>
        <a:p>
          <a:endParaRPr lang="en-US"/>
        </a:p>
      </dgm:t>
    </dgm:pt>
    <dgm:pt modelId="{8A1E0107-8520-454F-8B14-BB017DA19D28}">
      <dgm:prSet phldrT="[Text]"/>
      <dgm:spPr/>
      <dgm:t>
        <a:bodyPr/>
        <a:lstStyle/>
        <a:p>
          <a:r>
            <a:rPr lang="en-US" dirty="0" smtClean="0"/>
            <a:t>Conclusions are informal</a:t>
          </a:r>
          <a:endParaRPr lang="en-US" dirty="0"/>
        </a:p>
      </dgm:t>
    </dgm:pt>
    <dgm:pt modelId="{EB1F682E-6A43-A049-8C89-D88B702AE5BE}" type="parTrans" cxnId="{3BB51EAC-AA6D-5B4B-BAFE-796DC54DDD0E}">
      <dgm:prSet/>
      <dgm:spPr/>
      <dgm:t>
        <a:bodyPr/>
        <a:lstStyle/>
        <a:p>
          <a:endParaRPr lang="en-US"/>
        </a:p>
      </dgm:t>
    </dgm:pt>
    <dgm:pt modelId="{EE45ADCA-05C1-FE4A-805D-D9D1C59FB03C}" type="sibTrans" cxnId="{3BB51EAC-AA6D-5B4B-BAFE-796DC54DDD0E}">
      <dgm:prSet/>
      <dgm:spPr/>
      <dgm:t>
        <a:bodyPr/>
        <a:lstStyle/>
        <a:p>
          <a:endParaRPr lang="en-US"/>
        </a:p>
      </dgm:t>
    </dgm:pt>
    <dgm:pt modelId="{E1BDCA64-E339-F644-9E32-3D4CE420F425}">
      <dgm:prSet phldrT="[Text]"/>
      <dgm:spPr/>
      <dgm:t>
        <a:bodyPr/>
        <a:lstStyle/>
        <a:p>
          <a:r>
            <a:rPr lang="en-US" dirty="0" smtClean="0"/>
            <a:t>Conclusions are formal and supported by statement </a:t>
          </a:r>
          <a:r>
            <a:rPr lang="en-US" smtClean="0"/>
            <a:t>of confidence</a:t>
          </a:r>
          <a:endParaRPr lang="en-US" dirty="0"/>
        </a:p>
      </dgm:t>
    </dgm:pt>
    <dgm:pt modelId="{0F7B9F9B-C90A-4F4B-BB19-0372F8ADE4CC}" type="parTrans" cxnId="{1394F1EF-03FB-6C41-919D-8D788EBDFBAD}">
      <dgm:prSet/>
      <dgm:spPr/>
      <dgm:t>
        <a:bodyPr/>
        <a:lstStyle/>
        <a:p>
          <a:endParaRPr lang="en-US"/>
        </a:p>
      </dgm:t>
    </dgm:pt>
    <dgm:pt modelId="{51B9E29D-237D-FC4E-88BB-51FA063D09C9}" type="sibTrans" cxnId="{1394F1EF-03FB-6C41-919D-8D788EBDFBAD}">
      <dgm:prSet/>
      <dgm:spPr/>
      <dgm:t>
        <a:bodyPr/>
        <a:lstStyle/>
        <a:p>
          <a:endParaRPr lang="en-US"/>
        </a:p>
      </dgm:t>
    </dgm:pt>
    <dgm:pt modelId="{6417E9E6-47A5-DA4E-B795-AB269C0FE46F}" type="pres">
      <dgm:prSet presAssocID="{D6516239-26F3-5749-B96D-1F3E8A2DDADC}" presName="diagram" presStyleCnt="0">
        <dgm:presLayoutVars>
          <dgm:chPref val="1"/>
          <dgm:dir/>
          <dgm:animOne val="branch"/>
          <dgm:animLvl val="lvl"/>
          <dgm:resizeHandles/>
        </dgm:presLayoutVars>
      </dgm:prSet>
      <dgm:spPr/>
      <dgm:t>
        <a:bodyPr/>
        <a:lstStyle/>
        <a:p>
          <a:endParaRPr lang="en-US"/>
        </a:p>
      </dgm:t>
    </dgm:pt>
    <dgm:pt modelId="{997A5D43-4383-D944-B760-D753BD0DCE60}" type="pres">
      <dgm:prSet presAssocID="{84B05FA5-4FB1-FF4D-8826-ACA024346130}" presName="root" presStyleCnt="0"/>
      <dgm:spPr/>
    </dgm:pt>
    <dgm:pt modelId="{E7820B97-97F5-9F4B-B421-565D189805B1}" type="pres">
      <dgm:prSet presAssocID="{84B05FA5-4FB1-FF4D-8826-ACA024346130}" presName="rootComposite" presStyleCnt="0"/>
      <dgm:spPr/>
    </dgm:pt>
    <dgm:pt modelId="{4ED84111-19A5-6443-A423-9373BC54B3F2}" type="pres">
      <dgm:prSet presAssocID="{84B05FA5-4FB1-FF4D-8826-ACA024346130}" presName="rootText" presStyleLbl="node1" presStyleIdx="0" presStyleCnt="2"/>
      <dgm:spPr/>
      <dgm:t>
        <a:bodyPr/>
        <a:lstStyle/>
        <a:p>
          <a:endParaRPr lang="en-US"/>
        </a:p>
      </dgm:t>
    </dgm:pt>
    <dgm:pt modelId="{3F3C0FF2-224B-A746-9366-BFB7906DAE6B}" type="pres">
      <dgm:prSet presAssocID="{84B05FA5-4FB1-FF4D-8826-ACA024346130}" presName="rootConnector" presStyleLbl="node1" presStyleIdx="0" presStyleCnt="2"/>
      <dgm:spPr/>
      <dgm:t>
        <a:bodyPr/>
        <a:lstStyle/>
        <a:p>
          <a:endParaRPr lang="en-US"/>
        </a:p>
      </dgm:t>
    </dgm:pt>
    <dgm:pt modelId="{7900E71C-0321-9F4D-8333-5223A5E95ACD}" type="pres">
      <dgm:prSet presAssocID="{84B05FA5-4FB1-FF4D-8826-ACA024346130}" presName="childShape" presStyleCnt="0"/>
      <dgm:spPr/>
    </dgm:pt>
    <dgm:pt modelId="{4395D5F9-D50E-BA4C-80BE-9BCB65964AEA}" type="pres">
      <dgm:prSet presAssocID="{EF2CDCD8-E73D-EC4E-9B97-BE32BF6CC21B}" presName="Name13" presStyleLbl="parChTrans1D2" presStyleIdx="0" presStyleCnt="6"/>
      <dgm:spPr/>
      <dgm:t>
        <a:bodyPr/>
        <a:lstStyle/>
        <a:p>
          <a:endParaRPr lang="en-US"/>
        </a:p>
      </dgm:t>
    </dgm:pt>
    <dgm:pt modelId="{D6D30DBA-168E-724E-B860-C1281DC6CEB7}" type="pres">
      <dgm:prSet presAssocID="{8B5EB9C6-2CA6-9743-A231-E4D9970B9493}" presName="childText" presStyleLbl="bgAcc1" presStyleIdx="0" presStyleCnt="6">
        <dgm:presLayoutVars>
          <dgm:bulletEnabled val="1"/>
        </dgm:presLayoutVars>
      </dgm:prSet>
      <dgm:spPr/>
      <dgm:t>
        <a:bodyPr/>
        <a:lstStyle/>
        <a:p>
          <a:endParaRPr lang="en-US"/>
        </a:p>
      </dgm:t>
    </dgm:pt>
    <dgm:pt modelId="{60D72B69-6DAF-8A46-8130-3E6C0B234551}" type="pres">
      <dgm:prSet presAssocID="{EC3E3882-5C8F-B448-9EE1-36F2E10F1258}" presName="Name13" presStyleLbl="parChTrans1D2" presStyleIdx="1" presStyleCnt="6"/>
      <dgm:spPr/>
      <dgm:t>
        <a:bodyPr/>
        <a:lstStyle/>
        <a:p>
          <a:endParaRPr lang="en-US"/>
        </a:p>
      </dgm:t>
    </dgm:pt>
    <dgm:pt modelId="{C664E3C9-EA78-F44A-AB80-BCE4D8EED34D}" type="pres">
      <dgm:prSet presAssocID="{E9CCF22C-67D5-1A44-99DB-0A4CAC47CC34}" presName="childText" presStyleLbl="bgAcc1" presStyleIdx="1" presStyleCnt="6">
        <dgm:presLayoutVars>
          <dgm:bulletEnabled val="1"/>
        </dgm:presLayoutVars>
      </dgm:prSet>
      <dgm:spPr/>
      <dgm:t>
        <a:bodyPr/>
        <a:lstStyle/>
        <a:p>
          <a:endParaRPr lang="en-US"/>
        </a:p>
      </dgm:t>
    </dgm:pt>
    <dgm:pt modelId="{02968038-8620-8F45-BA5E-C39B4151ED6A}" type="pres">
      <dgm:prSet presAssocID="{EB1F682E-6A43-A049-8C89-D88B702AE5BE}" presName="Name13" presStyleLbl="parChTrans1D2" presStyleIdx="2" presStyleCnt="6"/>
      <dgm:spPr/>
      <dgm:t>
        <a:bodyPr/>
        <a:lstStyle/>
        <a:p>
          <a:endParaRPr lang="en-US"/>
        </a:p>
      </dgm:t>
    </dgm:pt>
    <dgm:pt modelId="{A8F7FFCD-13C8-EF48-A8C8-61F68FDF0853}" type="pres">
      <dgm:prSet presAssocID="{8A1E0107-8520-454F-8B14-BB017DA19D28}" presName="childText" presStyleLbl="bgAcc1" presStyleIdx="2" presStyleCnt="6">
        <dgm:presLayoutVars>
          <dgm:bulletEnabled val="1"/>
        </dgm:presLayoutVars>
      </dgm:prSet>
      <dgm:spPr/>
      <dgm:t>
        <a:bodyPr/>
        <a:lstStyle/>
        <a:p>
          <a:endParaRPr lang="en-US"/>
        </a:p>
      </dgm:t>
    </dgm:pt>
    <dgm:pt modelId="{CFE2BB70-F351-644C-A934-DB588491B1CA}" type="pres">
      <dgm:prSet presAssocID="{44441158-861E-B04A-B6A4-4FB528AC01D7}" presName="root" presStyleCnt="0"/>
      <dgm:spPr/>
    </dgm:pt>
    <dgm:pt modelId="{9CA43672-DA02-7644-928A-C48A9AB5B0A5}" type="pres">
      <dgm:prSet presAssocID="{44441158-861E-B04A-B6A4-4FB528AC01D7}" presName="rootComposite" presStyleCnt="0"/>
      <dgm:spPr/>
    </dgm:pt>
    <dgm:pt modelId="{15AB0B5E-87C9-5F41-864E-95CACFD47AF2}" type="pres">
      <dgm:prSet presAssocID="{44441158-861E-B04A-B6A4-4FB528AC01D7}" presName="rootText" presStyleLbl="node1" presStyleIdx="1" presStyleCnt="2"/>
      <dgm:spPr/>
      <dgm:t>
        <a:bodyPr/>
        <a:lstStyle/>
        <a:p>
          <a:endParaRPr lang="en-US"/>
        </a:p>
      </dgm:t>
    </dgm:pt>
    <dgm:pt modelId="{C0DDB7D4-0DE8-B44F-BF73-783BE9F1FFBB}" type="pres">
      <dgm:prSet presAssocID="{44441158-861E-B04A-B6A4-4FB528AC01D7}" presName="rootConnector" presStyleLbl="node1" presStyleIdx="1" presStyleCnt="2"/>
      <dgm:spPr/>
      <dgm:t>
        <a:bodyPr/>
        <a:lstStyle/>
        <a:p>
          <a:endParaRPr lang="en-US"/>
        </a:p>
      </dgm:t>
    </dgm:pt>
    <dgm:pt modelId="{4D9EE471-3FAD-1E42-95D4-9A22AE31C28A}" type="pres">
      <dgm:prSet presAssocID="{44441158-861E-B04A-B6A4-4FB528AC01D7}" presName="childShape" presStyleCnt="0"/>
      <dgm:spPr/>
    </dgm:pt>
    <dgm:pt modelId="{D304DFB4-033A-A94C-BE86-F2A25E38ABAE}" type="pres">
      <dgm:prSet presAssocID="{EC3F91F2-6A06-0D48-B3C9-9FC4B0AA14C3}" presName="Name13" presStyleLbl="parChTrans1D2" presStyleIdx="3" presStyleCnt="6"/>
      <dgm:spPr/>
      <dgm:t>
        <a:bodyPr/>
        <a:lstStyle/>
        <a:p>
          <a:endParaRPr lang="en-US"/>
        </a:p>
      </dgm:t>
    </dgm:pt>
    <dgm:pt modelId="{71755060-2AD6-3F41-92FF-CBED382226C1}" type="pres">
      <dgm:prSet presAssocID="{3B145725-93E1-574D-AAF6-39218E5ACFC8}" presName="childText" presStyleLbl="bgAcc1" presStyleIdx="3" presStyleCnt="6">
        <dgm:presLayoutVars>
          <dgm:bulletEnabled val="1"/>
        </dgm:presLayoutVars>
      </dgm:prSet>
      <dgm:spPr/>
      <dgm:t>
        <a:bodyPr/>
        <a:lstStyle/>
        <a:p>
          <a:endParaRPr lang="en-US"/>
        </a:p>
      </dgm:t>
    </dgm:pt>
    <dgm:pt modelId="{0351E224-0C0F-0248-9081-0471524670BA}" type="pres">
      <dgm:prSet presAssocID="{5FCD4CC5-F3A2-FB48-833F-41C530BD07D7}" presName="Name13" presStyleLbl="parChTrans1D2" presStyleIdx="4" presStyleCnt="6"/>
      <dgm:spPr/>
      <dgm:t>
        <a:bodyPr/>
        <a:lstStyle/>
        <a:p>
          <a:endParaRPr lang="en-US"/>
        </a:p>
      </dgm:t>
    </dgm:pt>
    <dgm:pt modelId="{8495671B-6448-4045-A818-5BC6D78EC391}" type="pres">
      <dgm:prSet presAssocID="{8FC02389-1B5B-5144-9914-A49094584346}" presName="childText" presStyleLbl="bgAcc1" presStyleIdx="4" presStyleCnt="6">
        <dgm:presLayoutVars>
          <dgm:bulletEnabled val="1"/>
        </dgm:presLayoutVars>
      </dgm:prSet>
      <dgm:spPr/>
      <dgm:t>
        <a:bodyPr/>
        <a:lstStyle/>
        <a:p>
          <a:endParaRPr lang="en-US"/>
        </a:p>
      </dgm:t>
    </dgm:pt>
    <dgm:pt modelId="{464A3193-0AE8-D341-8C36-C3281A4E2FFA}" type="pres">
      <dgm:prSet presAssocID="{0F7B9F9B-C90A-4F4B-BB19-0372F8ADE4CC}" presName="Name13" presStyleLbl="parChTrans1D2" presStyleIdx="5" presStyleCnt="6"/>
      <dgm:spPr/>
      <dgm:t>
        <a:bodyPr/>
        <a:lstStyle/>
        <a:p>
          <a:endParaRPr lang="en-US"/>
        </a:p>
      </dgm:t>
    </dgm:pt>
    <dgm:pt modelId="{D29F10D5-5458-F649-ACAA-5C049B6D2422}" type="pres">
      <dgm:prSet presAssocID="{E1BDCA64-E339-F644-9E32-3D4CE420F425}" presName="childText" presStyleLbl="bgAcc1" presStyleIdx="5" presStyleCnt="6">
        <dgm:presLayoutVars>
          <dgm:bulletEnabled val="1"/>
        </dgm:presLayoutVars>
      </dgm:prSet>
      <dgm:spPr/>
      <dgm:t>
        <a:bodyPr/>
        <a:lstStyle/>
        <a:p>
          <a:endParaRPr lang="en-US"/>
        </a:p>
      </dgm:t>
    </dgm:pt>
  </dgm:ptLst>
  <dgm:cxnLst>
    <dgm:cxn modelId="{20F66B78-1814-284F-8C79-5561F65BBE17}" type="presOf" srcId="{0F7B9F9B-C90A-4F4B-BB19-0372F8ADE4CC}" destId="{464A3193-0AE8-D341-8C36-C3281A4E2FFA}" srcOrd="0" destOrd="0" presId="urn:microsoft.com/office/officeart/2005/8/layout/hierarchy3"/>
    <dgm:cxn modelId="{B5377EB4-D6DB-7049-819D-D818FA685E36}" type="presOf" srcId="{44441158-861E-B04A-B6A4-4FB528AC01D7}" destId="{C0DDB7D4-0DE8-B44F-BF73-783BE9F1FFBB}" srcOrd="1" destOrd="0" presId="urn:microsoft.com/office/officeart/2005/8/layout/hierarchy3"/>
    <dgm:cxn modelId="{54B6963E-8B82-0842-BDE7-7B1FC65C818D}" srcId="{84B05FA5-4FB1-FF4D-8826-ACA024346130}" destId="{8B5EB9C6-2CA6-9743-A231-E4D9970B9493}" srcOrd="0" destOrd="0" parTransId="{EF2CDCD8-E73D-EC4E-9B97-BE32BF6CC21B}" sibTransId="{EE96D8AA-1E98-B248-B517-113481E34FEA}"/>
    <dgm:cxn modelId="{178D4BCD-062D-E347-BCB8-66E2441DF0DB}" type="presOf" srcId="{84B05FA5-4FB1-FF4D-8826-ACA024346130}" destId="{3F3C0FF2-224B-A746-9366-BFB7906DAE6B}" srcOrd="1" destOrd="0" presId="urn:microsoft.com/office/officeart/2005/8/layout/hierarchy3"/>
    <dgm:cxn modelId="{79A3553D-EF72-FD44-804C-E28F54533A42}" type="presOf" srcId="{E1BDCA64-E339-F644-9E32-3D4CE420F425}" destId="{D29F10D5-5458-F649-ACAA-5C049B6D2422}" srcOrd="0" destOrd="0" presId="urn:microsoft.com/office/officeart/2005/8/layout/hierarchy3"/>
    <dgm:cxn modelId="{1394F1EF-03FB-6C41-919D-8D788EBDFBAD}" srcId="{44441158-861E-B04A-B6A4-4FB528AC01D7}" destId="{E1BDCA64-E339-F644-9E32-3D4CE420F425}" srcOrd="2" destOrd="0" parTransId="{0F7B9F9B-C90A-4F4B-BB19-0372F8ADE4CC}" sibTransId="{51B9E29D-237D-FC4E-88BB-51FA063D09C9}"/>
    <dgm:cxn modelId="{CA87ADBF-FC87-4442-8E63-A59DE629A07C}" type="presOf" srcId="{E9CCF22C-67D5-1A44-99DB-0A4CAC47CC34}" destId="{C664E3C9-EA78-F44A-AB80-BCE4D8EED34D}" srcOrd="0" destOrd="0" presId="urn:microsoft.com/office/officeart/2005/8/layout/hierarchy3"/>
    <dgm:cxn modelId="{0674B91C-7082-8142-B302-3DAA7CA2B65E}" srcId="{44441158-861E-B04A-B6A4-4FB528AC01D7}" destId="{3B145725-93E1-574D-AAF6-39218E5ACFC8}" srcOrd="0" destOrd="0" parTransId="{EC3F91F2-6A06-0D48-B3C9-9FC4B0AA14C3}" sibTransId="{8D14B86C-D3DC-6745-9616-6EFE2F8A6E25}"/>
    <dgm:cxn modelId="{4B164ECB-F1F3-874D-82D5-F34990B4E20C}" type="presOf" srcId="{EF2CDCD8-E73D-EC4E-9B97-BE32BF6CC21B}" destId="{4395D5F9-D50E-BA4C-80BE-9BCB65964AEA}" srcOrd="0" destOrd="0" presId="urn:microsoft.com/office/officeart/2005/8/layout/hierarchy3"/>
    <dgm:cxn modelId="{D6164EA4-FB50-9444-8890-7D934115D4B2}" srcId="{D6516239-26F3-5749-B96D-1F3E8A2DDADC}" destId="{44441158-861E-B04A-B6A4-4FB528AC01D7}" srcOrd="1" destOrd="0" parTransId="{9CE42203-0B38-DC4B-8EB3-F86372AB7A1F}" sibTransId="{6BECDDC1-F49E-4F4A-8388-A4420B7BB8CE}"/>
    <dgm:cxn modelId="{2CF154F2-51F8-304F-8DB1-5EA2088922C1}" srcId="{44441158-861E-B04A-B6A4-4FB528AC01D7}" destId="{8FC02389-1B5B-5144-9914-A49094584346}" srcOrd="1" destOrd="0" parTransId="{5FCD4CC5-F3A2-FB48-833F-41C530BD07D7}" sibTransId="{93F21B5E-E92A-9144-863F-E340090859BC}"/>
    <dgm:cxn modelId="{3BB51EAC-AA6D-5B4B-BAFE-796DC54DDD0E}" srcId="{84B05FA5-4FB1-FF4D-8826-ACA024346130}" destId="{8A1E0107-8520-454F-8B14-BB017DA19D28}" srcOrd="2" destOrd="0" parTransId="{EB1F682E-6A43-A049-8C89-D88B702AE5BE}" sibTransId="{EE45ADCA-05C1-FE4A-805D-D9D1C59FB03C}"/>
    <dgm:cxn modelId="{66ECC421-FB4C-294B-BA79-152E86F50C0D}" type="presOf" srcId="{44441158-861E-B04A-B6A4-4FB528AC01D7}" destId="{15AB0B5E-87C9-5F41-864E-95CACFD47AF2}" srcOrd="0" destOrd="0" presId="urn:microsoft.com/office/officeart/2005/8/layout/hierarchy3"/>
    <dgm:cxn modelId="{1F2F6783-6057-9140-A184-B123F98FEEE4}" type="presOf" srcId="{84B05FA5-4FB1-FF4D-8826-ACA024346130}" destId="{4ED84111-19A5-6443-A423-9373BC54B3F2}" srcOrd="0" destOrd="0" presId="urn:microsoft.com/office/officeart/2005/8/layout/hierarchy3"/>
    <dgm:cxn modelId="{B8EAE7F5-36F9-C44B-806D-19EC2C66B71C}" type="presOf" srcId="{8A1E0107-8520-454F-8B14-BB017DA19D28}" destId="{A8F7FFCD-13C8-EF48-A8C8-61F68FDF0853}" srcOrd="0" destOrd="0" presId="urn:microsoft.com/office/officeart/2005/8/layout/hierarchy3"/>
    <dgm:cxn modelId="{B640DE35-9F32-6C48-A880-A23B2C8A48C2}" type="presOf" srcId="{5FCD4CC5-F3A2-FB48-833F-41C530BD07D7}" destId="{0351E224-0C0F-0248-9081-0471524670BA}" srcOrd="0" destOrd="0" presId="urn:microsoft.com/office/officeart/2005/8/layout/hierarchy3"/>
    <dgm:cxn modelId="{8D1C9D14-FB37-0941-8C23-3ABF8A88B8DB}" type="presOf" srcId="{8FC02389-1B5B-5144-9914-A49094584346}" destId="{8495671B-6448-4045-A818-5BC6D78EC391}" srcOrd="0" destOrd="0" presId="urn:microsoft.com/office/officeart/2005/8/layout/hierarchy3"/>
    <dgm:cxn modelId="{0AF1CC85-36A4-4346-9EB6-E6FAB20801F7}" type="presOf" srcId="{EB1F682E-6A43-A049-8C89-D88B702AE5BE}" destId="{02968038-8620-8F45-BA5E-C39B4151ED6A}" srcOrd="0" destOrd="0" presId="urn:microsoft.com/office/officeart/2005/8/layout/hierarchy3"/>
    <dgm:cxn modelId="{7534384F-B4A1-664F-9F3D-9CE928D7368E}" type="presOf" srcId="{8B5EB9C6-2CA6-9743-A231-E4D9970B9493}" destId="{D6D30DBA-168E-724E-B860-C1281DC6CEB7}" srcOrd="0" destOrd="0" presId="urn:microsoft.com/office/officeart/2005/8/layout/hierarchy3"/>
    <dgm:cxn modelId="{5A0848F1-189B-374F-8E74-C5D9C8569747}" srcId="{84B05FA5-4FB1-FF4D-8826-ACA024346130}" destId="{E9CCF22C-67D5-1A44-99DB-0A4CAC47CC34}" srcOrd="1" destOrd="0" parTransId="{EC3E3882-5C8F-B448-9EE1-36F2E10F1258}" sibTransId="{00D9B556-FD9A-4A4C-ACB2-151D094BAACA}"/>
    <dgm:cxn modelId="{D9F87293-9063-3A40-8DF0-06488D8F35C5}" type="presOf" srcId="{3B145725-93E1-574D-AAF6-39218E5ACFC8}" destId="{71755060-2AD6-3F41-92FF-CBED382226C1}" srcOrd="0" destOrd="0" presId="urn:microsoft.com/office/officeart/2005/8/layout/hierarchy3"/>
    <dgm:cxn modelId="{7E10522B-B150-0E49-96B8-21FBB2BA786D}" srcId="{D6516239-26F3-5749-B96D-1F3E8A2DDADC}" destId="{84B05FA5-4FB1-FF4D-8826-ACA024346130}" srcOrd="0" destOrd="0" parTransId="{24A6A354-9476-7D45-A0D8-CDA99529D879}" sibTransId="{36FA79C3-6C75-9445-AEE0-B07E8FC5E59B}"/>
    <dgm:cxn modelId="{5ABE66B6-B9E0-0C4C-B120-F703EBE50ACE}" type="presOf" srcId="{EC3F91F2-6A06-0D48-B3C9-9FC4B0AA14C3}" destId="{D304DFB4-033A-A94C-BE86-F2A25E38ABAE}" srcOrd="0" destOrd="0" presId="urn:microsoft.com/office/officeart/2005/8/layout/hierarchy3"/>
    <dgm:cxn modelId="{E7D37B3E-6111-F641-8506-904E5C9D7C7D}" type="presOf" srcId="{D6516239-26F3-5749-B96D-1F3E8A2DDADC}" destId="{6417E9E6-47A5-DA4E-B795-AB269C0FE46F}" srcOrd="0" destOrd="0" presId="urn:microsoft.com/office/officeart/2005/8/layout/hierarchy3"/>
    <dgm:cxn modelId="{F5F1AE5B-35F1-6240-A9A9-28B5CFEE5AD6}" type="presOf" srcId="{EC3E3882-5C8F-B448-9EE1-36F2E10F1258}" destId="{60D72B69-6DAF-8A46-8130-3E6C0B234551}" srcOrd="0" destOrd="0" presId="urn:microsoft.com/office/officeart/2005/8/layout/hierarchy3"/>
    <dgm:cxn modelId="{EA31AD91-7302-0244-A4CF-7C34C0D2C726}" type="presParOf" srcId="{6417E9E6-47A5-DA4E-B795-AB269C0FE46F}" destId="{997A5D43-4383-D944-B760-D753BD0DCE60}" srcOrd="0" destOrd="0" presId="urn:microsoft.com/office/officeart/2005/8/layout/hierarchy3"/>
    <dgm:cxn modelId="{F6311D1A-D5B9-364D-BC06-5E06AB550C93}" type="presParOf" srcId="{997A5D43-4383-D944-B760-D753BD0DCE60}" destId="{E7820B97-97F5-9F4B-B421-565D189805B1}" srcOrd="0" destOrd="0" presId="urn:microsoft.com/office/officeart/2005/8/layout/hierarchy3"/>
    <dgm:cxn modelId="{7DD46049-A23B-0348-A58D-5C8BF0BE79D9}" type="presParOf" srcId="{E7820B97-97F5-9F4B-B421-565D189805B1}" destId="{4ED84111-19A5-6443-A423-9373BC54B3F2}" srcOrd="0" destOrd="0" presId="urn:microsoft.com/office/officeart/2005/8/layout/hierarchy3"/>
    <dgm:cxn modelId="{ADA74E4E-A168-574F-8C2A-CA5ADD255369}" type="presParOf" srcId="{E7820B97-97F5-9F4B-B421-565D189805B1}" destId="{3F3C0FF2-224B-A746-9366-BFB7906DAE6B}" srcOrd="1" destOrd="0" presId="urn:microsoft.com/office/officeart/2005/8/layout/hierarchy3"/>
    <dgm:cxn modelId="{4DE5AD9C-040E-7945-A201-957112E7B48A}" type="presParOf" srcId="{997A5D43-4383-D944-B760-D753BD0DCE60}" destId="{7900E71C-0321-9F4D-8333-5223A5E95ACD}" srcOrd="1" destOrd="0" presId="urn:microsoft.com/office/officeart/2005/8/layout/hierarchy3"/>
    <dgm:cxn modelId="{41C318CC-3E4A-9D4A-B6BC-D1979BF2535C}" type="presParOf" srcId="{7900E71C-0321-9F4D-8333-5223A5E95ACD}" destId="{4395D5F9-D50E-BA4C-80BE-9BCB65964AEA}" srcOrd="0" destOrd="0" presId="urn:microsoft.com/office/officeart/2005/8/layout/hierarchy3"/>
    <dgm:cxn modelId="{545D5B22-E045-1D43-90E5-7FF4D58D6DBC}" type="presParOf" srcId="{7900E71C-0321-9F4D-8333-5223A5E95ACD}" destId="{D6D30DBA-168E-724E-B860-C1281DC6CEB7}" srcOrd="1" destOrd="0" presId="urn:microsoft.com/office/officeart/2005/8/layout/hierarchy3"/>
    <dgm:cxn modelId="{9A5E170E-DA9C-D740-B7BF-A56C1B261C00}" type="presParOf" srcId="{7900E71C-0321-9F4D-8333-5223A5E95ACD}" destId="{60D72B69-6DAF-8A46-8130-3E6C0B234551}" srcOrd="2" destOrd="0" presId="urn:microsoft.com/office/officeart/2005/8/layout/hierarchy3"/>
    <dgm:cxn modelId="{E6CDE8C0-3827-3543-B8A9-6F6B06A8F9FA}" type="presParOf" srcId="{7900E71C-0321-9F4D-8333-5223A5E95ACD}" destId="{C664E3C9-EA78-F44A-AB80-BCE4D8EED34D}" srcOrd="3" destOrd="0" presId="urn:microsoft.com/office/officeart/2005/8/layout/hierarchy3"/>
    <dgm:cxn modelId="{E83CA325-6543-7749-B731-4B760B422D6D}" type="presParOf" srcId="{7900E71C-0321-9F4D-8333-5223A5E95ACD}" destId="{02968038-8620-8F45-BA5E-C39B4151ED6A}" srcOrd="4" destOrd="0" presId="urn:microsoft.com/office/officeart/2005/8/layout/hierarchy3"/>
    <dgm:cxn modelId="{D8218981-AF0B-F540-8C40-26976ADFE1B9}" type="presParOf" srcId="{7900E71C-0321-9F4D-8333-5223A5E95ACD}" destId="{A8F7FFCD-13C8-EF48-A8C8-61F68FDF0853}" srcOrd="5" destOrd="0" presId="urn:microsoft.com/office/officeart/2005/8/layout/hierarchy3"/>
    <dgm:cxn modelId="{BC14E9F7-CC60-764C-BBE7-7D287BB7D88B}" type="presParOf" srcId="{6417E9E6-47A5-DA4E-B795-AB269C0FE46F}" destId="{CFE2BB70-F351-644C-A934-DB588491B1CA}" srcOrd="1" destOrd="0" presId="urn:microsoft.com/office/officeart/2005/8/layout/hierarchy3"/>
    <dgm:cxn modelId="{C332A986-B8BF-A048-97D3-2A2E19E448E2}" type="presParOf" srcId="{CFE2BB70-F351-644C-A934-DB588491B1CA}" destId="{9CA43672-DA02-7644-928A-C48A9AB5B0A5}" srcOrd="0" destOrd="0" presId="urn:microsoft.com/office/officeart/2005/8/layout/hierarchy3"/>
    <dgm:cxn modelId="{E12E89F3-0D2E-254B-A4AE-57DED9D646C6}" type="presParOf" srcId="{9CA43672-DA02-7644-928A-C48A9AB5B0A5}" destId="{15AB0B5E-87C9-5F41-864E-95CACFD47AF2}" srcOrd="0" destOrd="0" presId="urn:microsoft.com/office/officeart/2005/8/layout/hierarchy3"/>
    <dgm:cxn modelId="{D857D94A-04FF-4746-9E16-A38DA4412230}" type="presParOf" srcId="{9CA43672-DA02-7644-928A-C48A9AB5B0A5}" destId="{C0DDB7D4-0DE8-B44F-BF73-783BE9F1FFBB}" srcOrd="1" destOrd="0" presId="urn:microsoft.com/office/officeart/2005/8/layout/hierarchy3"/>
    <dgm:cxn modelId="{4FA30744-7CD1-4E4D-82A3-6167C005F811}" type="presParOf" srcId="{CFE2BB70-F351-644C-A934-DB588491B1CA}" destId="{4D9EE471-3FAD-1E42-95D4-9A22AE31C28A}" srcOrd="1" destOrd="0" presId="urn:microsoft.com/office/officeart/2005/8/layout/hierarchy3"/>
    <dgm:cxn modelId="{6E7BBFCB-3459-A343-880D-B251DAB02CF2}" type="presParOf" srcId="{4D9EE471-3FAD-1E42-95D4-9A22AE31C28A}" destId="{D304DFB4-033A-A94C-BE86-F2A25E38ABAE}" srcOrd="0" destOrd="0" presId="urn:microsoft.com/office/officeart/2005/8/layout/hierarchy3"/>
    <dgm:cxn modelId="{EDB1BD6C-F197-A749-835C-C9DDDBF983B9}" type="presParOf" srcId="{4D9EE471-3FAD-1E42-95D4-9A22AE31C28A}" destId="{71755060-2AD6-3F41-92FF-CBED382226C1}" srcOrd="1" destOrd="0" presId="urn:microsoft.com/office/officeart/2005/8/layout/hierarchy3"/>
    <dgm:cxn modelId="{73B85053-3569-5246-BF1C-6D9419FA5260}" type="presParOf" srcId="{4D9EE471-3FAD-1E42-95D4-9A22AE31C28A}" destId="{0351E224-0C0F-0248-9081-0471524670BA}" srcOrd="2" destOrd="0" presId="urn:microsoft.com/office/officeart/2005/8/layout/hierarchy3"/>
    <dgm:cxn modelId="{2E89C2A1-0CE5-164E-8CCF-6E4DB231B885}" type="presParOf" srcId="{4D9EE471-3FAD-1E42-95D4-9A22AE31C28A}" destId="{8495671B-6448-4045-A818-5BC6D78EC391}" srcOrd="3" destOrd="0" presId="urn:microsoft.com/office/officeart/2005/8/layout/hierarchy3"/>
    <dgm:cxn modelId="{65758256-216E-FD48-BCA5-7E8839990937}" type="presParOf" srcId="{4D9EE471-3FAD-1E42-95D4-9A22AE31C28A}" destId="{464A3193-0AE8-D341-8C36-C3281A4E2FFA}" srcOrd="4" destOrd="0" presId="urn:microsoft.com/office/officeart/2005/8/layout/hierarchy3"/>
    <dgm:cxn modelId="{25F7AA4C-FE4D-E24C-AA56-784E97A416AA}" type="presParOf" srcId="{4D9EE471-3FAD-1E42-95D4-9A22AE31C28A}" destId="{D29F10D5-5458-F649-ACAA-5C049B6D2422}"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F2EC9-C086-4448-89BB-0FA46AA4871F}">
      <dsp:nvSpPr>
        <dsp:cNvPr id="0" name=""/>
        <dsp:cNvSpPr/>
      </dsp:nvSpPr>
      <dsp:spPr>
        <a:xfrm rot="16200000">
          <a:off x="-1690950" y="2443731"/>
          <a:ext cx="3744468" cy="27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9401" bIns="0" numCol="1" spcCol="1270" anchor="t" anchorCtr="0">
          <a:noAutofit/>
        </a:bodyPr>
        <a:lstStyle/>
        <a:p>
          <a:pPr lvl="0" algn="r" defTabSz="844550">
            <a:lnSpc>
              <a:spcPct val="90000"/>
            </a:lnSpc>
            <a:spcBef>
              <a:spcPct val="0"/>
            </a:spcBef>
            <a:spcAft>
              <a:spcPct val="35000"/>
            </a:spcAft>
          </a:pPr>
          <a:r>
            <a:rPr lang="en-US" sz="1900" kern="1200" dirty="0" smtClean="0"/>
            <a:t>Data Gathering</a:t>
          </a:r>
          <a:endParaRPr lang="en-US" sz="1900" kern="1200" dirty="0"/>
        </a:p>
      </dsp:txBody>
      <dsp:txXfrm>
        <a:off x="-1690950" y="2443731"/>
        <a:ext cx="3744468" cy="271446"/>
      </dsp:txXfrm>
    </dsp:sp>
    <dsp:sp modelId="{6C58BC23-5FE9-F545-990B-02EB8F0EBAAB}">
      <dsp:nvSpPr>
        <dsp:cNvPr id="0" name=""/>
        <dsp:cNvSpPr/>
      </dsp:nvSpPr>
      <dsp:spPr>
        <a:xfrm>
          <a:off x="317006" y="707220"/>
          <a:ext cx="1352091" cy="3744468"/>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239401"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Goals of Statistics</a:t>
          </a:r>
          <a:endParaRPr lang="en-US" sz="1400" kern="1200" dirty="0"/>
        </a:p>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Classify Data</a:t>
          </a:r>
          <a:endParaRPr lang="en-US" sz="1400" kern="1200" dirty="0"/>
        </a:p>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Sampling</a:t>
          </a:r>
          <a:endParaRPr lang="en-US" sz="1400" kern="1200" dirty="0"/>
        </a:p>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Experiments</a:t>
          </a:r>
          <a:endParaRPr lang="en-US" sz="1400" kern="1200" dirty="0"/>
        </a:p>
      </dsp:txBody>
      <dsp:txXfrm>
        <a:off x="317006" y="707220"/>
        <a:ext cx="1352091" cy="3744468"/>
      </dsp:txXfrm>
    </dsp:sp>
    <dsp:sp modelId="{6D682E73-C1FE-CD45-BCE4-A8294A4873B7}">
      <dsp:nvSpPr>
        <dsp:cNvPr id="0" name=""/>
        <dsp:cNvSpPr/>
      </dsp:nvSpPr>
      <dsp:spPr>
        <a:xfrm>
          <a:off x="45559" y="348911"/>
          <a:ext cx="542893" cy="5428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72E9132E-F355-9B43-9D84-539F5E3F0D32}">
      <dsp:nvSpPr>
        <dsp:cNvPr id="0" name=""/>
        <dsp:cNvSpPr/>
      </dsp:nvSpPr>
      <dsp:spPr>
        <a:xfrm rot="16200000">
          <a:off x="277496" y="2443731"/>
          <a:ext cx="3744468" cy="27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9401" bIns="0" numCol="1" spcCol="1270" anchor="t" anchorCtr="0">
          <a:noAutofit/>
        </a:bodyPr>
        <a:lstStyle/>
        <a:p>
          <a:pPr lvl="0" algn="r" defTabSz="844550">
            <a:lnSpc>
              <a:spcPct val="90000"/>
            </a:lnSpc>
            <a:spcBef>
              <a:spcPct val="0"/>
            </a:spcBef>
            <a:spcAft>
              <a:spcPct val="35000"/>
            </a:spcAft>
          </a:pPr>
          <a:r>
            <a:rPr lang="en-US" sz="1900" kern="1200" dirty="0" smtClean="0"/>
            <a:t>Data Exploration</a:t>
          </a:r>
          <a:endParaRPr lang="en-US" sz="1900" kern="1200" dirty="0"/>
        </a:p>
      </dsp:txBody>
      <dsp:txXfrm>
        <a:off x="277496" y="2443731"/>
        <a:ext cx="3744468" cy="271446"/>
      </dsp:txXfrm>
    </dsp:sp>
    <dsp:sp modelId="{E2D3CCEB-8D31-0648-9962-01FD021A4D12}">
      <dsp:nvSpPr>
        <dsp:cNvPr id="0" name=""/>
        <dsp:cNvSpPr/>
      </dsp:nvSpPr>
      <dsp:spPr>
        <a:xfrm>
          <a:off x="2285453" y="707220"/>
          <a:ext cx="1352091" cy="3744468"/>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239401"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Picturing Distributions with Graphs</a:t>
          </a:r>
          <a:endParaRPr lang="en-US" sz="1400" kern="1200" dirty="0"/>
        </a:p>
        <a:p>
          <a:pPr marL="114300" lvl="1" indent="-114300" algn="l" defTabSz="622300">
            <a:lnSpc>
              <a:spcPct val="90000"/>
            </a:lnSpc>
            <a:spcBef>
              <a:spcPct val="0"/>
            </a:spcBef>
            <a:spcAft>
              <a:spcPct val="15000"/>
            </a:spcAft>
            <a:buChar char="••"/>
          </a:pPr>
          <a:r>
            <a:rPr lang="en-US" sz="1400" kern="1200" dirty="0" smtClean="0"/>
            <a:t>Describing Distributions with Numbers</a:t>
          </a:r>
          <a:endParaRPr lang="en-US" sz="1400" kern="1200" dirty="0"/>
        </a:p>
        <a:p>
          <a:pPr marL="114300" lvl="1" indent="-114300" algn="l" defTabSz="622300">
            <a:lnSpc>
              <a:spcPct val="90000"/>
            </a:lnSpc>
            <a:spcBef>
              <a:spcPct val="0"/>
            </a:spcBef>
            <a:spcAft>
              <a:spcPct val="15000"/>
            </a:spcAft>
            <a:buChar char="••"/>
          </a:pPr>
          <a:r>
            <a:rPr lang="en-US" sz="1400" kern="1200" dirty="0" smtClean="0"/>
            <a:t>Scatterplots and Correlation</a:t>
          </a:r>
          <a:endParaRPr lang="en-US" sz="1400" kern="1200" dirty="0"/>
        </a:p>
        <a:p>
          <a:pPr marL="114300" lvl="1" indent="-114300" algn="l" defTabSz="622300">
            <a:lnSpc>
              <a:spcPct val="90000"/>
            </a:lnSpc>
            <a:spcBef>
              <a:spcPct val="0"/>
            </a:spcBef>
            <a:spcAft>
              <a:spcPct val="15000"/>
            </a:spcAft>
            <a:buChar char="••"/>
          </a:pPr>
          <a:r>
            <a:rPr lang="en-US" sz="1400" kern="1200" dirty="0" smtClean="0"/>
            <a:t>Regression</a:t>
          </a:r>
          <a:endParaRPr lang="en-US" sz="1400" kern="1200" dirty="0"/>
        </a:p>
      </dsp:txBody>
      <dsp:txXfrm>
        <a:off x="2285453" y="707220"/>
        <a:ext cx="1352091" cy="3744468"/>
      </dsp:txXfrm>
    </dsp:sp>
    <dsp:sp modelId="{34043CD8-2BE3-D44A-85E6-E306183CED41}">
      <dsp:nvSpPr>
        <dsp:cNvPr id="0" name=""/>
        <dsp:cNvSpPr/>
      </dsp:nvSpPr>
      <dsp:spPr>
        <a:xfrm>
          <a:off x="2014007" y="348911"/>
          <a:ext cx="542893" cy="54289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1E974F94-2D98-B44B-ACF6-EB13A38926D9}">
      <dsp:nvSpPr>
        <dsp:cNvPr id="0" name=""/>
        <dsp:cNvSpPr/>
      </dsp:nvSpPr>
      <dsp:spPr>
        <a:xfrm rot="16200000">
          <a:off x="2245943" y="2443731"/>
          <a:ext cx="3744468" cy="27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9401" bIns="0" numCol="1" spcCol="1270" anchor="t" anchorCtr="0">
          <a:noAutofit/>
        </a:bodyPr>
        <a:lstStyle/>
        <a:p>
          <a:pPr lvl="0" algn="r" defTabSz="844550">
            <a:lnSpc>
              <a:spcPct val="90000"/>
            </a:lnSpc>
            <a:spcBef>
              <a:spcPct val="0"/>
            </a:spcBef>
            <a:spcAft>
              <a:spcPct val="35000"/>
            </a:spcAft>
          </a:pPr>
          <a:r>
            <a:rPr lang="en-US" sz="1900" kern="1200" dirty="0" smtClean="0"/>
            <a:t>Probability and Distributions</a:t>
          </a:r>
          <a:endParaRPr lang="en-US" sz="1900" kern="1200" dirty="0"/>
        </a:p>
      </dsp:txBody>
      <dsp:txXfrm>
        <a:off x="2245943" y="2443731"/>
        <a:ext cx="3744468" cy="271446"/>
      </dsp:txXfrm>
    </dsp:sp>
    <dsp:sp modelId="{DCABD910-1A21-7641-8C00-EB9A2C66FF5C}">
      <dsp:nvSpPr>
        <dsp:cNvPr id="0" name=""/>
        <dsp:cNvSpPr/>
      </dsp:nvSpPr>
      <dsp:spPr>
        <a:xfrm>
          <a:off x="4253901" y="707220"/>
          <a:ext cx="1352091" cy="3744468"/>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239401"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Introducing Probability</a:t>
          </a:r>
          <a:endParaRPr lang="en-US" sz="1400" kern="1200" dirty="0"/>
        </a:p>
        <a:p>
          <a:pPr marL="114300" lvl="1" indent="-114300" algn="l" defTabSz="622300">
            <a:lnSpc>
              <a:spcPct val="90000"/>
            </a:lnSpc>
            <a:spcBef>
              <a:spcPct val="0"/>
            </a:spcBef>
            <a:spcAft>
              <a:spcPct val="15000"/>
            </a:spcAft>
            <a:buChar char="••"/>
          </a:pPr>
          <a:r>
            <a:rPr lang="en-US" sz="1400" kern="1200" dirty="0" smtClean="0"/>
            <a:t>General Rules of Probability</a:t>
          </a:r>
          <a:endParaRPr lang="en-US" sz="1400" kern="1200" dirty="0"/>
        </a:p>
        <a:p>
          <a:pPr marL="114300" lvl="1" indent="-114300" algn="l" defTabSz="622300">
            <a:lnSpc>
              <a:spcPct val="90000"/>
            </a:lnSpc>
            <a:spcBef>
              <a:spcPct val="0"/>
            </a:spcBef>
            <a:spcAft>
              <a:spcPct val="15000"/>
            </a:spcAft>
            <a:buChar char="••"/>
          </a:pPr>
          <a:r>
            <a:rPr lang="en-US" sz="1400" kern="1200" dirty="0" smtClean="0"/>
            <a:t>Normal Distributions</a:t>
          </a:r>
          <a:endParaRPr lang="en-US" sz="1400" kern="1200" dirty="0"/>
        </a:p>
        <a:p>
          <a:pPr marL="114300" lvl="1" indent="-114300" algn="l" defTabSz="622300">
            <a:lnSpc>
              <a:spcPct val="90000"/>
            </a:lnSpc>
            <a:spcBef>
              <a:spcPct val="0"/>
            </a:spcBef>
            <a:spcAft>
              <a:spcPct val="15000"/>
            </a:spcAft>
            <a:buChar char="••"/>
          </a:pPr>
          <a:r>
            <a:rPr lang="en-US" sz="1400" kern="1200" dirty="0" smtClean="0"/>
            <a:t>Sampling Distributions</a:t>
          </a:r>
          <a:endParaRPr lang="en-US" sz="1400" kern="1200" dirty="0"/>
        </a:p>
        <a:p>
          <a:pPr marL="114300" lvl="1" indent="-114300" algn="l" defTabSz="622300">
            <a:lnSpc>
              <a:spcPct val="90000"/>
            </a:lnSpc>
            <a:spcBef>
              <a:spcPct val="0"/>
            </a:spcBef>
            <a:spcAft>
              <a:spcPct val="15000"/>
            </a:spcAft>
            <a:buChar char="••"/>
          </a:pPr>
          <a:r>
            <a:rPr lang="en-US" sz="1400" kern="1200" dirty="0" smtClean="0"/>
            <a:t>Binomial Distributions</a:t>
          </a:r>
          <a:endParaRPr lang="en-US" sz="1400" kern="1200" dirty="0"/>
        </a:p>
      </dsp:txBody>
      <dsp:txXfrm>
        <a:off x="4253901" y="707220"/>
        <a:ext cx="1352091" cy="3744468"/>
      </dsp:txXfrm>
    </dsp:sp>
    <dsp:sp modelId="{DD09F2D4-D3CD-1349-BF03-216EE5C96DBB}">
      <dsp:nvSpPr>
        <dsp:cNvPr id="0" name=""/>
        <dsp:cNvSpPr/>
      </dsp:nvSpPr>
      <dsp:spPr>
        <a:xfrm>
          <a:off x="3982454" y="348911"/>
          <a:ext cx="542893" cy="5428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 modelId="{3A035E75-836F-454B-918F-AEEDCA0595A9}">
      <dsp:nvSpPr>
        <dsp:cNvPr id="0" name=""/>
        <dsp:cNvSpPr/>
      </dsp:nvSpPr>
      <dsp:spPr>
        <a:xfrm rot="16200000">
          <a:off x="4214391" y="2443731"/>
          <a:ext cx="3744468" cy="27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9401" bIns="0" numCol="1" spcCol="1270" anchor="t" anchorCtr="0">
          <a:noAutofit/>
        </a:bodyPr>
        <a:lstStyle/>
        <a:p>
          <a:pPr lvl="0" algn="r" defTabSz="844550">
            <a:lnSpc>
              <a:spcPct val="90000"/>
            </a:lnSpc>
            <a:spcBef>
              <a:spcPct val="0"/>
            </a:spcBef>
            <a:spcAft>
              <a:spcPct val="35000"/>
            </a:spcAft>
          </a:pPr>
          <a:r>
            <a:rPr lang="en-US" sz="1900" kern="1200" dirty="0" smtClean="0"/>
            <a:t>Inference</a:t>
          </a:r>
          <a:endParaRPr lang="en-US" sz="1900" kern="1200" dirty="0"/>
        </a:p>
      </dsp:txBody>
      <dsp:txXfrm>
        <a:off x="4214391" y="2443731"/>
        <a:ext cx="3744468" cy="271446"/>
      </dsp:txXfrm>
    </dsp:sp>
    <dsp:sp modelId="{364E1452-45E4-AA41-B4CF-F0A013612898}">
      <dsp:nvSpPr>
        <dsp:cNvPr id="0" name=""/>
        <dsp:cNvSpPr/>
      </dsp:nvSpPr>
      <dsp:spPr>
        <a:xfrm>
          <a:off x="6222348" y="707220"/>
          <a:ext cx="1352091" cy="3744468"/>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239401"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Confidence Intervals</a:t>
          </a:r>
          <a:endParaRPr lang="en-US" sz="1400" kern="1200" dirty="0"/>
        </a:p>
        <a:p>
          <a:pPr marL="114300" lvl="1" indent="-114300" algn="l" defTabSz="622300">
            <a:lnSpc>
              <a:spcPct val="90000"/>
            </a:lnSpc>
            <a:spcBef>
              <a:spcPct val="0"/>
            </a:spcBef>
            <a:spcAft>
              <a:spcPct val="15000"/>
            </a:spcAft>
            <a:buChar char="••"/>
          </a:pPr>
          <a:r>
            <a:rPr lang="en-US" sz="1400" kern="1200" dirty="0" smtClean="0"/>
            <a:t>Hypothesis Testing</a:t>
          </a:r>
          <a:endParaRPr lang="en-US" sz="1400" kern="1200" dirty="0"/>
        </a:p>
        <a:p>
          <a:pPr marL="114300" lvl="1" indent="-114300" algn="l" defTabSz="622300">
            <a:lnSpc>
              <a:spcPct val="90000"/>
            </a:lnSpc>
            <a:spcBef>
              <a:spcPct val="0"/>
            </a:spcBef>
            <a:spcAft>
              <a:spcPct val="15000"/>
            </a:spcAft>
            <a:buChar char="••"/>
          </a:pPr>
          <a:r>
            <a:rPr lang="en-US" sz="1400" kern="1200" dirty="0" smtClean="0"/>
            <a:t>Inferences about a Population Mean</a:t>
          </a:r>
          <a:endParaRPr lang="en-US" sz="1400" kern="1200" dirty="0"/>
        </a:p>
        <a:p>
          <a:pPr marL="114300" lvl="1" indent="-114300" algn="l" defTabSz="622300">
            <a:lnSpc>
              <a:spcPct val="90000"/>
            </a:lnSpc>
            <a:spcBef>
              <a:spcPct val="0"/>
            </a:spcBef>
            <a:spcAft>
              <a:spcPct val="15000"/>
            </a:spcAft>
            <a:buChar char="••"/>
          </a:pPr>
          <a:r>
            <a:rPr lang="en-US" sz="1400" kern="1200" dirty="0" smtClean="0"/>
            <a:t>Inferences about a Population Proportion</a:t>
          </a:r>
          <a:endParaRPr lang="en-US" sz="1400" kern="1200" dirty="0"/>
        </a:p>
      </dsp:txBody>
      <dsp:txXfrm>
        <a:off x="6222348" y="707220"/>
        <a:ext cx="1352091" cy="3744468"/>
      </dsp:txXfrm>
    </dsp:sp>
    <dsp:sp modelId="{92EFACCA-5E25-B048-B373-7DD7D518F855}">
      <dsp:nvSpPr>
        <dsp:cNvPr id="0" name=""/>
        <dsp:cNvSpPr/>
      </dsp:nvSpPr>
      <dsp:spPr>
        <a:xfrm>
          <a:off x="5950901" y="348911"/>
          <a:ext cx="542893" cy="54289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5000" r="-15000"/>
          </a:stretch>
        </a:blipFill>
        <a:ln>
          <a:noFill/>
        </a:ln>
        <a:effectLst>
          <a:outerShdw blurRad="50800" dist="25400" algn="bl"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84111-19A5-6443-A423-9373BC54B3F2}">
      <dsp:nvSpPr>
        <dsp:cNvPr id="0" name=""/>
        <dsp:cNvSpPr/>
      </dsp:nvSpPr>
      <dsp:spPr>
        <a:xfrm>
          <a:off x="1537115" y="1144"/>
          <a:ext cx="2020341"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Exploratory Data Analysis</a:t>
          </a:r>
          <a:endParaRPr lang="en-US" sz="2700" kern="1200" dirty="0"/>
        </a:p>
      </dsp:txBody>
      <dsp:txXfrm>
        <a:off x="1566702" y="30731"/>
        <a:ext cx="1961167" cy="950996"/>
      </dsp:txXfrm>
    </dsp:sp>
    <dsp:sp modelId="{4395D5F9-D50E-BA4C-80BE-9BCB65964AEA}">
      <dsp:nvSpPr>
        <dsp:cNvPr id="0" name=""/>
        <dsp:cNvSpPr/>
      </dsp:nvSpPr>
      <dsp:spPr>
        <a:xfrm>
          <a:off x="1739149" y="1011315"/>
          <a:ext cx="202034" cy="757628"/>
        </a:xfrm>
        <a:custGeom>
          <a:avLst/>
          <a:gdLst/>
          <a:ahLst/>
          <a:cxnLst/>
          <a:rect l="0" t="0" r="0" b="0"/>
          <a:pathLst>
            <a:path>
              <a:moveTo>
                <a:pt x="0" y="0"/>
              </a:moveTo>
              <a:lnTo>
                <a:pt x="0" y="757628"/>
              </a:lnTo>
              <a:lnTo>
                <a:pt x="202034" y="75762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D30DBA-168E-724E-B860-C1281DC6CEB7}">
      <dsp:nvSpPr>
        <dsp:cNvPr id="0" name=""/>
        <dsp:cNvSpPr/>
      </dsp:nvSpPr>
      <dsp:spPr>
        <a:xfrm>
          <a:off x="1941183" y="1263857"/>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Explore data to reveal patterns and relationships</a:t>
          </a:r>
          <a:endParaRPr lang="en-US" sz="1300" kern="1200" dirty="0"/>
        </a:p>
      </dsp:txBody>
      <dsp:txXfrm>
        <a:off x="1970770" y="1293444"/>
        <a:ext cx="1557099" cy="950996"/>
      </dsp:txXfrm>
    </dsp:sp>
    <dsp:sp modelId="{60D72B69-6DAF-8A46-8130-3E6C0B234551}">
      <dsp:nvSpPr>
        <dsp:cNvPr id="0" name=""/>
        <dsp:cNvSpPr/>
      </dsp:nvSpPr>
      <dsp:spPr>
        <a:xfrm>
          <a:off x="1739149" y="1011315"/>
          <a:ext cx="202034" cy="2020341"/>
        </a:xfrm>
        <a:custGeom>
          <a:avLst/>
          <a:gdLst/>
          <a:ahLst/>
          <a:cxnLst/>
          <a:rect l="0" t="0" r="0" b="0"/>
          <a:pathLst>
            <a:path>
              <a:moveTo>
                <a:pt x="0" y="0"/>
              </a:moveTo>
              <a:lnTo>
                <a:pt x="0" y="2020341"/>
              </a:lnTo>
              <a:lnTo>
                <a:pt x="202034" y="202034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64E3C9-EA78-F44A-AB80-BCE4D8EED34D}">
      <dsp:nvSpPr>
        <dsp:cNvPr id="0" name=""/>
        <dsp:cNvSpPr/>
      </dsp:nvSpPr>
      <dsp:spPr>
        <a:xfrm>
          <a:off x="1941183" y="2526571"/>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Conclusions apply only to individuals and situations for which we have data</a:t>
          </a:r>
          <a:endParaRPr lang="en-US" sz="1300" kern="1200" dirty="0"/>
        </a:p>
      </dsp:txBody>
      <dsp:txXfrm>
        <a:off x="1970770" y="2556158"/>
        <a:ext cx="1557099" cy="950996"/>
      </dsp:txXfrm>
    </dsp:sp>
    <dsp:sp modelId="{02968038-8620-8F45-BA5E-C39B4151ED6A}">
      <dsp:nvSpPr>
        <dsp:cNvPr id="0" name=""/>
        <dsp:cNvSpPr/>
      </dsp:nvSpPr>
      <dsp:spPr>
        <a:xfrm>
          <a:off x="1739149" y="1011315"/>
          <a:ext cx="202034" cy="3283055"/>
        </a:xfrm>
        <a:custGeom>
          <a:avLst/>
          <a:gdLst/>
          <a:ahLst/>
          <a:cxnLst/>
          <a:rect l="0" t="0" r="0" b="0"/>
          <a:pathLst>
            <a:path>
              <a:moveTo>
                <a:pt x="0" y="0"/>
              </a:moveTo>
              <a:lnTo>
                <a:pt x="0" y="3283055"/>
              </a:lnTo>
              <a:lnTo>
                <a:pt x="202034" y="3283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F7FFCD-13C8-EF48-A8C8-61F68FDF0853}">
      <dsp:nvSpPr>
        <dsp:cNvPr id="0" name=""/>
        <dsp:cNvSpPr/>
      </dsp:nvSpPr>
      <dsp:spPr>
        <a:xfrm>
          <a:off x="1941183" y="3789284"/>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Conclusions are informal</a:t>
          </a:r>
          <a:endParaRPr lang="en-US" sz="1300" kern="1200" dirty="0"/>
        </a:p>
      </dsp:txBody>
      <dsp:txXfrm>
        <a:off x="1970770" y="3818871"/>
        <a:ext cx="1557099" cy="950996"/>
      </dsp:txXfrm>
    </dsp:sp>
    <dsp:sp modelId="{15AB0B5E-87C9-5F41-864E-95CACFD47AF2}">
      <dsp:nvSpPr>
        <dsp:cNvPr id="0" name=""/>
        <dsp:cNvSpPr/>
      </dsp:nvSpPr>
      <dsp:spPr>
        <a:xfrm>
          <a:off x="4062542" y="1144"/>
          <a:ext cx="2020341" cy="1010170"/>
        </a:xfrm>
        <a:prstGeom prst="roundRect">
          <a:avLst>
            <a:gd name="adj" fmla="val 10000"/>
          </a:avLst>
        </a:prstGeom>
        <a:solidFill>
          <a:schemeClr val="accent1">
            <a:hueOff val="0"/>
            <a:satOff val="0"/>
            <a:lumOff val="0"/>
            <a:alphaOff val="0"/>
          </a:schemeClr>
        </a:solidFill>
        <a:ln>
          <a:noFill/>
        </a:ln>
        <a:effectLst>
          <a:outerShdw blurRad="50800" dist="25400" algn="bl"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Statistical Inference</a:t>
          </a:r>
          <a:endParaRPr lang="en-US" sz="2700" kern="1200" dirty="0"/>
        </a:p>
      </dsp:txBody>
      <dsp:txXfrm>
        <a:off x="4092129" y="30731"/>
        <a:ext cx="1961167" cy="950996"/>
      </dsp:txXfrm>
    </dsp:sp>
    <dsp:sp modelId="{D304DFB4-033A-A94C-BE86-F2A25E38ABAE}">
      <dsp:nvSpPr>
        <dsp:cNvPr id="0" name=""/>
        <dsp:cNvSpPr/>
      </dsp:nvSpPr>
      <dsp:spPr>
        <a:xfrm>
          <a:off x="4264576" y="1011315"/>
          <a:ext cx="202034" cy="757628"/>
        </a:xfrm>
        <a:custGeom>
          <a:avLst/>
          <a:gdLst/>
          <a:ahLst/>
          <a:cxnLst/>
          <a:rect l="0" t="0" r="0" b="0"/>
          <a:pathLst>
            <a:path>
              <a:moveTo>
                <a:pt x="0" y="0"/>
              </a:moveTo>
              <a:lnTo>
                <a:pt x="0" y="757628"/>
              </a:lnTo>
              <a:lnTo>
                <a:pt x="202034" y="75762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755060-2AD6-3F41-92FF-CBED382226C1}">
      <dsp:nvSpPr>
        <dsp:cNvPr id="0" name=""/>
        <dsp:cNvSpPr/>
      </dsp:nvSpPr>
      <dsp:spPr>
        <a:xfrm>
          <a:off x="4466611" y="1263857"/>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Goal is to answer questions posed before collecting the data</a:t>
          </a:r>
          <a:endParaRPr lang="en-US" sz="1300" kern="1200" dirty="0"/>
        </a:p>
      </dsp:txBody>
      <dsp:txXfrm>
        <a:off x="4496198" y="1293444"/>
        <a:ext cx="1557099" cy="950996"/>
      </dsp:txXfrm>
    </dsp:sp>
    <dsp:sp modelId="{0351E224-0C0F-0248-9081-0471524670BA}">
      <dsp:nvSpPr>
        <dsp:cNvPr id="0" name=""/>
        <dsp:cNvSpPr/>
      </dsp:nvSpPr>
      <dsp:spPr>
        <a:xfrm>
          <a:off x="4264576" y="1011315"/>
          <a:ext cx="202034" cy="2020341"/>
        </a:xfrm>
        <a:custGeom>
          <a:avLst/>
          <a:gdLst/>
          <a:ahLst/>
          <a:cxnLst/>
          <a:rect l="0" t="0" r="0" b="0"/>
          <a:pathLst>
            <a:path>
              <a:moveTo>
                <a:pt x="0" y="0"/>
              </a:moveTo>
              <a:lnTo>
                <a:pt x="0" y="2020341"/>
              </a:lnTo>
              <a:lnTo>
                <a:pt x="202034" y="202034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5671B-6448-4045-A818-5BC6D78EC391}">
      <dsp:nvSpPr>
        <dsp:cNvPr id="0" name=""/>
        <dsp:cNvSpPr/>
      </dsp:nvSpPr>
      <dsp:spPr>
        <a:xfrm>
          <a:off x="4466611" y="2526571"/>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Conclusions apply to larger group of individuals or broader class of situations</a:t>
          </a:r>
          <a:endParaRPr lang="en-US" sz="1300" kern="1200" dirty="0"/>
        </a:p>
      </dsp:txBody>
      <dsp:txXfrm>
        <a:off x="4496198" y="2556158"/>
        <a:ext cx="1557099" cy="950996"/>
      </dsp:txXfrm>
    </dsp:sp>
    <dsp:sp modelId="{464A3193-0AE8-D341-8C36-C3281A4E2FFA}">
      <dsp:nvSpPr>
        <dsp:cNvPr id="0" name=""/>
        <dsp:cNvSpPr/>
      </dsp:nvSpPr>
      <dsp:spPr>
        <a:xfrm>
          <a:off x="4264576" y="1011315"/>
          <a:ext cx="202034" cy="3283055"/>
        </a:xfrm>
        <a:custGeom>
          <a:avLst/>
          <a:gdLst/>
          <a:ahLst/>
          <a:cxnLst/>
          <a:rect l="0" t="0" r="0" b="0"/>
          <a:pathLst>
            <a:path>
              <a:moveTo>
                <a:pt x="0" y="0"/>
              </a:moveTo>
              <a:lnTo>
                <a:pt x="0" y="3283055"/>
              </a:lnTo>
              <a:lnTo>
                <a:pt x="202034" y="3283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9F10D5-5458-F649-ACAA-5C049B6D2422}">
      <dsp:nvSpPr>
        <dsp:cNvPr id="0" name=""/>
        <dsp:cNvSpPr/>
      </dsp:nvSpPr>
      <dsp:spPr>
        <a:xfrm>
          <a:off x="4466611" y="3789284"/>
          <a:ext cx="1616273" cy="1010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Conclusions are formal and supported by statement </a:t>
          </a:r>
          <a:r>
            <a:rPr lang="en-US" sz="1300" kern="1200" smtClean="0"/>
            <a:t>of confidence</a:t>
          </a:r>
          <a:endParaRPr lang="en-US" sz="1300" kern="1200" dirty="0"/>
        </a:p>
      </dsp:txBody>
      <dsp:txXfrm>
        <a:off x="4496198" y="3818871"/>
        <a:ext cx="1557099" cy="950996"/>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DB3CC-F982-40F9-8DD6-BCC9AFBF44BD}" type="datetime1">
              <a:rPr lang="en-US" smtClean="0"/>
              <a:pPr/>
              <a:t>10/17/16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B5D71-11F9-BC4A-9705-4AC401279B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4B72B-91B1-984F-97D0-47E443A691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4B72B-91B1-984F-97D0-47E443A691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14500"/>
            <a:ext cx="3810000" cy="415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4500"/>
            <a:ext cx="3810000" cy="2000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67150"/>
            <a:ext cx="3810000" cy="2000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r>
              <a:rPr lang="en-US"/>
              <a:t>BPS - 5th Ed.</a:t>
            </a: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a:t>Chapter 5</a:t>
            </a: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04977F5-B913-4F41-8675-1323FE6FDBD4}" type="slidenum">
              <a:rPr lang="en-US"/>
              <a:pPr/>
              <a:t>‹#›</a:t>
            </a:fld>
            <a:endParaRPr lang="en-US"/>
          </a:p>
        </p:txBody>
      </p:sp>
    </p:spTree>
    <p:extLst>
      <p:ext uri="{BB962C8B-B14F-4D97-AF65-F5344CB8AC3E}">
        <p14:creationId xmlns:p14="http://schemas.microsoft.com/office/powerpoint/2010/main" val="214119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14500"/>
            <a:ext cx="3810000" cy="415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4500"/>
            <a:ext cx="3810000" cy="4152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r>
              <a:rPr lang="en-US"/>
              <a:t>BPS - 5th Ed.</a:t>
            </a: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Chapter 5</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007B9F1-D616-9B41-9BFE-E1B4B882E8C2}" type="slidenum">
              <a:rPr lang="en-US"/>
              <a:pPr/>
              <a:t>‹#›</a:t>
            </a:fld>
            <a:endParaRPr lang="en-US"/>
          </a:p>
        </p:txBody>
      </p:sp>
    </p:spTree>
    <p:extLst>
      <p:ext uri="{BB962C8B-B14F-4D97-AF65-F5344CB8AC3E}">
        <p14:creationId xmlns:p14="http://schemas.microsoft.com/office/powerpoint/2010/main" val="203204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4B72B-91B1-984F-97D0-47E443A691A7}"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F4B72B-91B1-984F-97D0-47E443A691A7}"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F4B72B-91B1-984F-97D0-47E443A691A7}"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F4B72B-91B1-984F-97D0-47E443A691A7}"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4B72B-91B1-984F-97D0-47E443A691A7}"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8CFBB-B30F-844F-8BB6-275CEDE2FD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4B72B-91B1-984F-97D0-47E443A691A7}"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B5D71-11F9-BC4A-9705-4AC401279BD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CF4B72B-91B1-984F-97D0-47E443A691A7}" type="datetimeFigureOut">
              <a:rPr lang="en-US" smtClean="0"/>
              <a:t>10/17/16</a:t>
            </a:fld>
            <a:endParaRPr lang="en-US"/>
          </a:p>
        </p:txBody>
      </p:sp>
      <p:sp>
        <p:nvSpPr>
          <p:cNvPr id="9" name="Slide Number Placeholder 8"/>
          <p:cNvSpPr>
            <a:spLocks noGrp="1"/>
          </p:cNvSpPr>
          <p:nvPr>
            <p:ph type="sldNum" sz="quarter" idx="11"/>
          </p:nvPr>
        </p:nvSpPr>
        <p:spPr/>
        <p:txBody>
          <a:bodyPr/>
          <a:lstStyle/>
          <a:p>
            <a:fld id="{1848CFBB-B30F-844F-8BB6-275CEDE2FDE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48CFBB-B30F-844F-8BB6-275CEDE2FDE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F4B72B-91B1-984F-97D0-47E443A691A7}" type="datetimeFigureOut">
              <a:rPr lang="en-US" smtClean="0"/>
              <a:t>10/17/16</a:t>
            </a:fld>
            <a:endParaRPr lang="en-US"/>
          </a:p>
        </p:txBody>
      </p:sp>
    </p:spTree>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 id="2147484148" r:id="rId12"/>
    <p:sldLayoutId id="2147484149" r:id="rId13"/>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andom.org/integer-sets/" TargetMode="External"/><Relationship Id="rId4" Type="http://schemas.openxmlformats.org/officeDocument/2006/relationships/hyperlink" Target="http://www.mathgoodies.com/calculators/random_no_custom.html" TargetMode="External"/><Relationship Id="rId5" Type="http://schemas.openxmlformats.org/officeDocument/2006/relationships/slide" Target="slide1.xml"/><Relationship Id="rId1" Type="http://schemas.openxmlformats.org/officeDocument/2006/relationships/slideLayout" Target="../slideLayouts/slideLayout2.xml"/><Relationship Id="rId2" Type="http://schemas.openxmlformats.org/officeDocument/2006/relationships/hyperlink" Target="https://www.random.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lisaover/Google%20Drive/CPMA%20TA%20MATH%20125/DATA%20GATHERING/In-class%20Sampling%20Exercise.docx" TargetMode="External"/><Relationship Id="rId3" Type="http://schemas.openxmlformats.org/officeDocument/2006/relationships/slide" Target="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4" Type="http://schemas.openxmlformats.org/officeDocument/2006/relationships/slide" Target="slide17.xml"/><Relationship Id="rId5" Type="http://schemas.openxmlformats.org/officeDocument/2006/relationships/slide" Target="slide1.xml"/><Relationship Id="rId1" Type="http://schemas.openxmlformats.org/officeDocument/2006/relationships/slideLayout" Target="../slideLayouts/slideLayout2.xml"/><Relationship Id="rId2" Type="http://schemas.openxmlformats.org/officeDocument/2006/relationships/slide" Target="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slide" Target="slide1.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4" Type="http://schemas.openxmlformats.org/officeDocument/2006/relationships/slide" Target="slide21.xml"/><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 Target="slide1.xml"/><Relationship Id="rId3" Type="http://schemas.openxmlformats.org/officeDocument/2006/relationships/slide" Target="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slide" Target="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Map</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073464381"/>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ight Arrow 11"/>
          <p:cNvSpPr/>
          <p:nvPr/>
        </p:nvSpPr>
        <p:spPr>
          <a:xfrm>
            <a:off x="2165417" y="5367864"/>
            <a:ext cx="521002" cy="374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4141326" y="5400424"/>
            <a:ext cx="521002" cy="374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6100952" y="5365602"/>
            <a:ext cx="521002" cy="3744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Practicing Statistics</a:t>
            </a:r>
            <a:endParaRPr lang="en-US" sz="3600" dirty="0">
              <a:solidFill>
                <a:schemeClr val="bg1"/>
              </a:solidFill>
            </a:endParaRPr>
          </a:p>
        </p:txBody>
      </p:sp>
    </p:spTree>
    <p:extLst>
      <p:ext uri="{BB962C8B-B14F-4D97-AF65-F5344CB8AC3E}">
        <p14:creationId xmlns:p14="http://schemas.microsoft.com/office/powerpoint/2010/main" val="7247787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1219200"/>
          </a:xfrm>
        </p:spPr>
        <p:txBody>
          <a:bodyPr/>
          <a:lstStyle/>
          <a:p>
            <a:pPr eaLnBrk="1" hangingPunct="1"/>
            <a:r>
              <a:rPr lang="en-US">
                <a:latin typeface="Gill Sans" charset="0"/>
              </a:rPr>
              <a:t>How to Choose a SRS</a:t>
            </a:r>
          </a:p>
        </p:txBody>
      </p:sp>
      <p:sp>
        <p:nvSpPr>
          <p:cNvPr id="174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6373E9A6-8A78-1241-9FB2-99D4CA076038}" type="slidenum">
              <a:rPr lang="en-US" sz="1200">
                <a:solidFill>
                  <a:srgbClr val="FFFFFF"/>
                </a:solidFill>
                <a:latin typeface="Tw Cen MT" charset="0"/>
              </a:rPr>
              <a:pPr eaLnBrk="1" hangingPunct="1">
                <a:lnSpc>
                  <a:spcPct val="80000"/>
                </a:lnSpc>
              </a:pPr>
              <a:t>10</a:t>
            </a:fld>
            <a:endParaRPr lang="en-US" sz="1200">
              <a:solidFill>
                <a:srgbClr val="FFFFFF"/>
              </a:solidFill>
              <a:latin typeface="Tw Cen MT" charset="0"/>
            </a:endParaRPr>
          </a:p>
        </p:txBody>
      </p:sp>
      <p:sp>
        <p:nvSpPr>
          <p:cNvPr id="10" name="TextBox 9"/>
          <p:cNvSpPr txBox="1">
            <a:spLocks noChangeArrowheads="1"/>
          </p:cNvSpPr>
          <p:nvPr/>
        </p:nvSpPr>
        <p:spPr bwMode="auto">
          <a:xfrm>
            <a:off x="349632" y="1625600"/>
            <a:ext cx="8004175" cy="2246313"/>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a:solidFill>
                  <a:srgbClr val="000000"/>
                </a:solidFill>
              </a:rPr>
              <a:t>A </a:t>
            </a:r>
            <a:r>
              <a:rPr lang="en-US" sz="2000" b="1">
                <a:solidFill>
                  <a:srgbClr val="800000"/>
                </a:solidFill>
              </a:rPr>
              <a:t>table of random digits </a:t>
            </a:r>
            <a:r>
              <a:rPr lang="en-US" sz="2000">
                <a:solidFill>
                  <a:srgbClr val="000000"/>
                </a:solidFill>
              </a:rPr>
              <a:t>is a long string of the digits 0, 1, 2, 3, 4, 5, 6, 7, 8, 9 with these properties:</a:t>
            </a:r>
          </a:p>
          <a:p>
            <a:pPr lvl="1" eaLnBrk="1" hangingPunct="1"/>
            <a:r>
              <a:rPr lang="en-US" sz="2000">
                <a:solidFill>
                  <a:srgbClr val="000000"/>
                </a:solidFill>
              </a:rPr>
              <a:t>• Each entry in the table is equally likely to be any of the 10 digits 	0</a:t>
            </a:r>
            <a:r>
              <a:rPr lang="en-US" sz="2000">
                <a:solidFill>
                  <a:srgbClr val="000000"/>
                </a:solidFill>
                <a:cs typeface="Arial" charset="0"/>
              </a:rPr>
              <a:t>–</a:t>
            </a:r>
            <a:r>
              <a:rPr lang="en-US" sz="2000">
                <a:solidFill>
                  <a:srgbClr val="000000"/>
                </a:solidFill>
              </a:rPr>
              <a:t>9.</a:t>
            </a:r>
          </a:p>
          <a:p>
            <a:pPr lvl="1" eaLnBrk="1" hangingPunct="1"/>
            <a:r>
              <a:rPr lang="en-US" sz="2000">
                <a:solidFill>
                  <a:srgbClr val="000000"/>
                </a:solidFill>
              </a:rPr>
              <a:t>• The entries are independent of each other. That is, knowledge 	of one part of the table gives no information about any other 	part.</a:t>
            </a:r>
            <a:endParaRPr lang="en-US" sz="1000" b="1">
              <a:solidFill>
                <a:srgbClr val="000000"/>
              </a:solidFill>
            </a:endParaRPr>
          </a:p>
        </p:txBody>
      </p:sp>
      <p:grpSp>
        <p:nvGrpSpPr>
          <p:cNvPr id="11" name="Group 14"/>
          <p:cNvGrpSpPr>
            <a:grpSpLocks/>
          </p:cNvGrpSpPr>
          <p:nvPr/>
        </p:nvGrpSpPr>
        <p:grpSpPr bwMode="auto">
          <a:xfrm>
            <a:off x="235332" y="3963988"/>
            <a:ext cx="8105775" cy="2325687"/>
            <a:chOff x="570921" y="1556171"/>
            <a:chExt cx="8105775" cy="2324836"/>
          </a:xfrm>
        </p:grpSpPr>
        <p:sp>
          <p:nvSpPr>
            <p:cNvPr id="12" name="TextBox 11"/>
            <p:cNvSpPr txBox="1">
              <a:spLocks noChangeArrowheads="1"/>
            </p:cNvSpPr>
            <p:nvPr/>
          </p:nvSpPr>
          <p:spPr bwMode="auto">
            <a:xfrm>
              <a:off x="570921" y="1943379"/>
              <a:ext cx="8105775" cy="1937628"/>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p>
              <a:pPr>
                <a:defRPr/>
              </a:pPr>
              <a:r>
                <a:rPr lang="en-US" sz="2000" b="1" dirty="0">
                  <a:solidFill>
                    <a:srgbClr val="000000"/>
                  </a:solidFill>
                  <a:latin typeface="Arial"/>
                  <a:ea typeface="+mn-ea"/>
                  <a:cs typeface="Arial"/>
                </a:rPr>
                <a:t>Step 1: Label. </a:t>
              </a:r>
              <a:r>
                <a:rPr lang="en-US" sz="2000" dirty="0">
                  <a:solidFill>
                    <a:srgbClr val="000000"/>
                  </a:solidFill>
                  <a:latin typeface="Arial"/>
                  <a:ea typeface="+mn-ea"/>
                  <a:cs typeface="Arial"/>
                </a:rPr>
                <a:t>Give each member of the population a numerical label of the </a:t>
              </a:r>
              <a:r>
                <a:rPr lang="en-US" sz="2000" i="1" dirty="0">
                  <a:solidFill>
                    <a:srgbClr val="000000"/>
                  </a:solidFill>
                  <a:latin typeface="Arial"/>
                  <a:ea typeface="+mn-ea"/>
                  <a:cs typeface="Arial"/>
                </a:rPr>
                <a:t>same length.</a:t>
              </a:r>
            </a:p>
            <a:p>
              <a:pPr>
                <a:defRPr/>
              </a:pPr>
              <a:r>
                <a:rPr lang="en-US" sz="2000" b="1" dirty="0">
                  <a:solidFill>
                    <a:srgbClr val="000000"/>
                  </a:solidFill>
                  <a:latin typeface="Arial"/>
                  <a:ea typeface="+mn-ea"/>
                  <a:cs typeface="Arial"/>
                </a:rPr>
                <a:t>Step 2: Table. </a:t>
              </a:r>
              <a:r>
                <a:rPr lang="en-US" sz="2000" dirty="0">
                  <a:solidFill>
                    <a:srgbClr val="000000"/>
                  </a:solidFill>
                  <a:latin typeface="Arial"/>
                  <a:ea typeface="+mn-ea"/>
                  <a:cs typeface="Arial"/>
                </a:rPr>
                <a:t>Read consecutive groups of digits of the appropriate length from Table B.</a:t>
              </a:r>
            </a:p>
            <a:p>
              <a:pPr>
                <a:defRPr/>
              </a:pPr>
              <a:endParaRPr lang="en-US" sz="2000" dirty="0">
                <a:solidFill>
                  <a:srgbClr val="000000"/>
                </a:solidFill>
                <a:latin typeface="Arial"/>
                <a:ea typeface="+mn-ea"/>
                <a:cs typeface="Arial"/>
              </a:endParaRPr>
            </a:p>
            <a:p>
              <a:pPr>
                <a:defRPr/>
              </a:pPr>
              <a:r>
                <a:rPr lang="en-US" sz="2000" dirty="0">
                  <a:solidFill>
                    <a:srgbClr val="000000"/>
                  </a:solidFill>
                  <a:latin typeface="Arial"/>
                  <a:ea typeface="+mn-ea"/>
                  <a:cs typeface="Arial"/>
                </a:rPr>
                <a:t>Your sample contains the individuals whose labels you find.</a:t>
              </a:r>
              <a:endParaRPr lang="en-US" sz="2000" dirty="0">
                <a:solidFill>
                  <a:srgbClr val="000000"/>
                </a:solidFill>
                <a:latin typeface="Arial"/>
                <a:ea typeface="ＭＳ Ｐゴシック" pitchFamily="-111" charset="-128"/>
                <a:cs typeface="Arial"/>
              </a:endParaRPr>
            </a:p>
          </p:txBody>
        </p:sp>
        <p:sp>
          <p:nvSpPr>
            <p:cNvPr id="13" name="TextBox 12"/>
            <p:cNvSpPr txBox="1">
              <a:spLocks noChangeArrowheads="1"/>
            </p:cNvSpPr>
            <p:nvPr/>
          </p:nvSpPr>
          <p:spPr bwMode="auto">
            <a:xfrm>
              <a:off x="742371" y="1556171"/>
              <a:ext cx="7654925" cy="399904"/>
            </a:xfrm>
            <a:prstGeom prst="rect">
              <a:avLst/>
            </a:prstGeom>
            <a:solidFill>
              <a:srgbClr val="C9CCD8"/>
            </a:solidFill>
            <a:ln w="10000">
              <a:solidFill>
                <a:schemeClr val="accent1"/>
              </a:solidFill>
              <a:miter lim="800000"/>
              <a:headEnd/>
              <a:tailEnd/>
            </a:ln>
            <a:effectLst>
              <a:outerShdw blurRad="38100" dist="30000" dir="5400000" rotWithShape="0">
                <a:srgbClr val="000000">
                  <a:alpha val="45000"/>
                </a:srgbClr>
              </a:outerShdw>
            </a:effectLst>
          </p:spPr>
          <p:txBody>
            <a:bodyPr>
              <a:spAutoFit/>
            </a:bodyPr>
            <a:lstStyle/>
            <a:p>
              <a:pPr algn="ctr" fontAlgn="auto">
                <a:spcBef>
                  <a:spcPts val="0"/>
                </a:spcBef>
                <a:spcAft>
                  <a:spcPts val="0"/>
                </a:spcAft>
                <a:defRPr/>
              </a:pPr>
              <a:r>
                <a:rPr lang="en-US" sz="2000" b="1" dirty="0">
                  <a:solidFill>
                    <a:schemeClr val="dk1"/>
                  </a:solidFill>
                  <a:latin typeface="+mn-lt"/>
                  <a:ea typeface="+mn-ea"/>
                  <a:cs typeface="+mn-cs"/>
                </a:rPr>
                <a:t>How to Choose an SRS Using Table B</a:t>
              </a:r>
            </a:p>
          </p:txBody>
        </p:sp>
      </p:grpSp>
      <p:sp>
        <p:nvSpPr>
          <p:cNvPr id="8"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9" name="Action Button: Custom 8">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Tree>
    <p:extLst>
      <p:ext uri="{BB962C8B-B14F-4D97-AF65-F5344CB8AC3E}">
        <p14:creationId xmlns:p14="http://schemas.microsoft.com/office/powerpoint/2010/main" val="41223196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9"/>
          <p:cNvSpPr>
            <a:spLocks noGrp="1" noChangeArrowheads="1"/>
          </p:cNvSpPr>
          <p:nvPr>
            <p:ph type="title"/>
          </p:nvPr>
        </p:nvSpPr>
        <p:spPr>
          <a:xfrm>
            <a:off x="685800" y="152400"/>
            <a:ext cx="7772400" cy="1219200"/>
          </a:xfrm>
        </p:spPr>
        <p:txBody>
          <a:bodyPr/>
          <a:lstStyle/>
          <a:p>
            <a:pPr eaLnBrk="1" hangingPunct="1"/>
            <a:r>
              <a:rPr lang="en-US">
                <a:latin typeface="Gill Sans" charset="0"/>
              </a:rPr>
              <a:t>SRS Example</a:t>
            </a:r>
          </a:p>
        </p:txBody>
      </p:sp>
      <p:grpSp>
        <p:nvGrpSpPr>
          <p:cNvPr id="8" name="Group 37"/>
          <p:cNvGrpSpPr>
            <a:grpSpLocks/>
          </p:cNvGrpSpPr>
          <p:nvPr/>
        </p:nvGrpSpPr>
        <p:grpSpPr bwMode="auto">
          <a:xfrm>
            <a:off x="369514" y="2568158"/>
            <a:ext cx="1785937" cy="2935287"/>
            <a:chOff x="414337" y="2730500"/>
            <a:chExt cx="1785938" cy="2936052"/>
          </a:xfrm>
        </p:grpSpPr>
        <p:sp>
          <p:nvSpPr>
            <p:cNvPr id="11" name="Rectangle 10"/>
            <p:cNvSpPr>
              <a:spLocks noChangeArrowheads="1"/>
            </p:cNvSpPr>
            <p:nvPr/>
          </p:nvSpPr>
          <p:spPr bwMode="auto">
            <a:xfrm>
              <a:off x="414337" y="2730500"/>
              <a:ext cx="1785938" cy="206429"/>
            </a:xfrm>
            <a:prstGeom prst="rect">
              <a:avLst/>
            </a:prstGeom>
            <a:solidFill>
              <a:srgbClr val="B88472"/>
            </a:solidFill>
            <a:ln w="10000">
              <a:solidFill>
                <a:srgbClr val="B88472"/>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lt1"/>
                </a:solidFill>
                <a:latin typeface="+mn-lt"/>
                <a:ea typeface="+mn-ea"/>
                <a:cs typeface="+mn-cs"/>
              </a:endParaRPr>
            </a:p>
          </p:txBody>
        </p:sp>
        <p:sp>
          <p:nvSpPr>
            <p:cNvPr id="12" name="5-Point Star 11"/>
            <p:cNvSpPr/>
            <p:nvPr/>
          </p:nvSpPr>
          <p:spPr>
            <a:xfrm>
              <a:off x="683419"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3" name="Group 39"/>
          <p:cNvGrpSpPr>
            <a:grpSpLocks/>
          </p:cNvGrpSpPr>
          <p:nvPr/>
        </p:nvGrpSpPr>
        <p:grpSpPr bwMode="auto">
          <a:xfrm>
            <a:off x="1155326" y="1833145"/>
            <a:ext cx="4699000" cy="3670300"/>
            <a:chOff x="1200547" y="1995488"/>
            <a:chExt cx="4698603" cy="3671064"/>
          </a:xfrm>
        </p:grpSpPr>
        <p:sp>
          <p:nvSpPr>
            <p:cNvPr id="14" name="Rectangle 13"/>
            <p:cNvSpPr>
              <a:spLocks noChangeArrowheads="1"/>
            </p:cNvSpPr>
            <p:nvPr/>
          </p:nvSpPr>
          <p:spPr bwMode="auto">
            <a:xfrm>
              <a:off x="4113364" y="1995488"/>
              <a:ext cx="1785786" cy="206418"/>
            </a:xfrm>
            <a:prstGeom prst="rect">
              <a:avLst/>
            </a:prstGeom>
            <a:solidFill>
              <a:srgbClr val="B88472"/>
            </a:solidFill>
            <a:ln w="10000">
              <a:solidFill>
                <a:srgbClr val="B88472"/>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lt1"/>
                </a:solidFill>
                <a:latin typeface="+mn-lt"/>
                <a:ea typeface="+mn-ea"/>
                <a:cs typeface="+mn-cs"/>
              </a:endParaRPr>
            </a:p>
          </p:txBody>
        </p:sp>
        <p:sp>
          <p:nvSpPr>
            <p:cNvPr id="15" name="5-Point Star 14"/>
            <p:cNvSpPr/>
            <p:nvPr/>
          </p:nvSpPr>
          <p:spPr>
            <a:xfrm>
              <a:off x="1200547"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6" name="Group 40"/>
          <p:cNvGrpSpPr>
            <a:grpSpLocks/>
          </p:cNvGrpSpPr>
          <p:nvPr/>
        </p:nvGrpSpPr>
        <p:grpSpPr bwMode="auto">
          <a:xfrm>
            <a:off x="2155451" y="2079208"/>
            <a:ext cx="3698875" cy="3424237"/>
            <a:chOff x="2200275" y="2241550"/>
            <a:chExt cx="3698875" cy="3425002"/>
          </a:xfrm>
        </p:grpSpPr>
        <p:sp>
          <p:nvSpPr>
            <p:cNvPr id="17" name="Rectangle 16"/>
            <p:cNvSpPr>
              <a:spLocks noChangeArrowheads="1"/>
            </p:cNvSpPr>
            <p:nvPr/>
          </p:nvSpPr>
          <p:spPr bwMode="auto">
            <a:xfrm>
              <a:off x="4113213" y="2241550"/>
              <a:ext cx="1785937" cy="206421"/>
            </a:xfrm>
            <a:prstGeom prst="rect">
              <a:avLst/>
            </a:prstGeom>
            <a:solidFill>
              <a:srgbClr val="B88472"/>
            </a:solidFill>
            <a:ln w="10000">
              <a:solidFill>
                <a:srgbClr val="B88472"/>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lt1"/>
                </a:solidFill>
                <a:latin typeface="+mn-lt"/>
                <a:ea typeface="+mn-ea"/>
                <a:cs typeface="+mn-cs"/>
              </a:endParaRPr>
            </a:p>
          </p:txBody>
        </p:sp>
        <p:sp>
          <p:nvSpPr>
            <p:cNvPr id="18" name="5-Point Star 17"/>
            <p:cNvSpPr/>
            <p:nvPr/>
          </p:nvSpPr>
          <p:spPr>
            <a:xfrm>
              <a:off x="2200275"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grpSp>
        <p:nvGrpSpPr>
          <p:cNvPr id="19" name="Group 42"/>
          <p:cNvGrpSpPr>
            <a:grpSpLocks/>
          </p:cNvGrpSpPr>
          <p:nvPr/>
        </p:nvGrpSpPr>
        <p:grpSpPr bwMode="auto">
          <a:xfrm>
            <a:off x="4049713" y="2840832"/>
            <a:ext cx="4960937" cy="2681287"/>
            <a:chOff x="4113212" y="2984500"/>
            <a:chExt cx="4961454" cy="2682052"/>
          </a:xfrm>
        </p:grpSpPr>
        <p:sp>
          <p:nvSpPr>
            <p:cNvPr id="20" name="Rectangle 19"/>
            <p:cNvSpPr>
              <a:spLocks noChangeArrowheads="1"/>
            </p:cNvSpPr>
            <p:nvPr/>
          </p:nvSpPr>
          <p:spPr bwMode="auto">
            <a:xfrm>
              <a:off x="4113212" y="2984500"/>
              <a:ext cx="1786123" cy="206434"/>
            </a:xfrm>
            <a:prstGeom prst="rect">
              <a:avLst/>
            </a:prstGeom>
            <a:solidFill>
              <a:srgbClr val="B88472"/>
            </a:solidFill>
            <a:ln w="10000">
              <a:solidFill>
                <a:srgbClr val="B88472"/>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lt1"/>
                </a:solidFill>
                <a:latin typeface="+mn-lt"/>
                <a:ea typeface="+mn-ea"/>
                <a:cs typeface="+mn-cs"/>
              </a:endParaRPr>
            </a:p>
          </p:txBody>
        </p:sp>
        <p:sp>
          <p:nvSpPr>
            <p:cNvPr id="21" name="5-Point Star 20"/>
            <p:cNvSpPr/>
            <p:nvPr/>
          </p:nvSpPr>
          <p:spPr>
            <a:xfrm>
              <a:off x="8313460" y="4860985"/>
              <a:ext cx="761206" cy="805567"/>
            </a:xfrm>
            <a:prstGeom prst="star5">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sp>
        <p:nvSpPr>
          <p:cNvPr id="22" name="&quot;No&quot; Symbol 21"/>
          <p:cNvSpPr>
            <a:spLocks/>
          </p:cNvSpPr>
          <p:nvPr/>
        </p:nvSpPr>
        <p:spPr bwMode="auto">
          <a:xfrm>
            <a:off x="306014" y="4965283"/>
            <a:ext cx="444500" cy="442912"/>
          </a:xfrm>
          <a:custGeom>
            <a:avLst/>
            <a:gdLst>
              <a:gd name="T0" fmla="*/ 0 w 444500"/>
              <a:gd name="T1" fmla="*/ 221456 h 442912"/>
              <a:gd name="T2" fmla="*/ 222250 w 444500"/>
              <a:gd name="T3" fmla="*/ 0 h 442912"/>
              <a:gd name="T4" fmla="*/ 444500 w 444500"/>
              <a:gd name="T5" fmla="*/ 221456 h 442912"/>
              <a:gd name="T6" fmla="*/ 222250 w 444500"/>
              <a:gd name="T7" fmla="*/ 442912 h 442912"/>
              <a:gd name="T8" fmla="*/ 0 w 444500"/>
              <a:gd name="T9" fmla="*/ 221456 h 442912"/>
              <a:gd name="T10" fmla="*/ 344724 w 444500"/>
              <a:gd name="T11" fmla="*/ 287245 h 442912"/>
              <a:gd name="T12" fmla="*/ 320224 w 444500"/>
              <a:gd name="T13" fmla="*/ 123131 h 442912"/>
              <a:gd name="T14" fmla="*/ 156231 w 444500"/>
              <a:gd name="T15" fmla="*/ 99602 h 442912"/>
              <a:gd name="T16" fmla="*/ 344724 w 444500"/>
              <a:gd name="T17" fmla="*/ 287245 h 442912"/>
              <a:gd name="T18" fmla="*/ 99776 w 444500"/>
              <a:gd name="T19" fmla="*/ 155667 h 442912"/>
              <a:gd name="T20" fmla="*/ 124276 w 444500"/>
              <a:gd name="T21" fmla="*/ 319781 h 442912"/>
              <a:gd name="T22" fmla="*/ 288269 w 444500"/>
              <a:gd name="T23" fmla="*/ 343310 h 442912"/>
              <a:gd name="T24" fmla="*/ 99776 w 444500"/>
              <a:gd name="T25" fmla="*/ 155667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4500" h="442912">
                <a:moveTo>
                  <a:pt x="0" y="221456"/>
                </a:moveTo>
                <a:cubicBezTo>
                  <a:pt x="0" y="99149"/>
                  <a:pt x="99505" y="0"/>
                  <a:pt x="222250" y="0"/>
                </a:cubicBezTo>
                <a:cubicBezTo>
                  <a:pt x="344995" y="0"/>
                  <a:pt x="444500" y="99149"/>
                  <a:pt x="444500" y="221456"/>
                </a:cubicBezTo>
                <a:cubicBezTo>
                  <a:pt x="444500" y="343763"/>
                  <a:pt x="344995" y="442912"/>
                  <a:pt x="222250" y="442912"/>
                </a:cubicBezTo>
                <a:cubicBezTo>
                  <a:pt x="99505" y="442912"/>
                  <a:pt x="0" y="343763"/>
                  <a:pt x="0" y="221456"/>
                </a:cubicBezTo>
                <a:close/>
                <a:moveTo>
                  <a:pt x="344724" y="287245"/>
                </a:moveTo>
                <a:cubicBezTo>
                  <a:pt x="374091" y="233196"/>
                  <a:pt x="364115" y="166368"/>
                  <a:pt x="320224" y="123131"/>
                </a:cubicBezTo>
                <a:cubicBezTo>
                  <a:pt x="276717" y="80273"/>
                  <a:pt x="210150" y="70722"/>
                  <a:pt x="156231" y="99602"/>
                </a:cubicBezTo>
                <a:lnTo>
                  <a:pt x="344724" y="287245"/>
                </a:lnTo>
                <a:close/>
                <a:moveTo>
                  <a:pt x="99776" y="155667"/>
                </a:moveTo>
                <a:cubicBezTo>
                  <a:pt x="70409" y="209716"/>
                  <a:pt x="80385" y="276544"/>
                  <a:pt x="124276" y="319781"/>
                </a:cubicBezTo>
                <a:cubicBezTo>
                  <a:pt x="167783" y="362639"/>
                  <a:pt x="234350" y="372190"/>
                  <a:pt x="288269" y="343310"/>
                </a:cubicBezTo>
                <a:lnTo>
                  <a:pt x="99776" y="155667"/>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3" name="&quot;No&quot; Symbol 22"/>
          <p:cNvSpPr>
            <a:spLocks/>
          </p:cNvSpPr>
          <p:nvPr/>
        </p:nvSpPr>
        <p:spPr bwMode="auto">
          <a:xfrm>
            <a:off x="1807789" y="496528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4" name="&quot;No&quot; Symbol 23"/>
          <p:cNvSpPr>
            <a:spLocks/>
          </p:cNvSpPr>
          <p:nvPr/>
        </p:nvSpPr>
        <p:spPr bwMode="auto">
          <a:xfrm>
            <a:off x="2833314" y="4965283"/>
            <a:ext cx="442912" cy="442912"/>
          </a:xfrm>
          <a:custGeom>
            <a:avLst/>
            <a:gdLst>
              <a:gd name="T0" fmla="*/ 0 w 442912"/>
              <a:gd name="T1" fmla="*/ 221456 h 442912"/>
              <a:gd name="T2" fmla="*/ 221456 w 442912"/>
              <a:gd name="T3" fmla="*/ 0 h 442912"/>
              <a:gd name="T4" fmla="*/ 442912 w 442912"/>
              <a:gd name="T5" fmla="*/ 221456 h 442912"/>
              <a:gd name="T6" fmla="*/ 221456 w 442912"/>
              <a:gd name="T7" fmla="*/ 442912 h 442912"/>
              <a:gd name="T8" fmla="*/ 0 w 442912"/>
              <a:gd name="T9" fmla="*/ 221456 h 442912"/>
              <a:gd name="T10" fmla="*/ 343322 w 442912"/>
              <a:gd name="T11" fmla="*/ 287076 h 442912"/>
              <a:gd name="T12" fmla="*/ 319327 w 442912"/>
              <a:gd name="T13" fmla="*/ 123585 h 442912"/>
              <a:gd name="T14" fmla="*/ 155836 w 442912"/>
              <a:gd name="T15" fmla="*/ 99590 h 442912"/>
              <a:gd name="T16" fmla="*/ 343322 w 442912"/>
              <a:gd name="T17" fmla="*/ 287076 h 442912"/>
              <a:gd name="T18" fmla="*/ 99590 w 442912"/>
              <a:gd name="T19" fmla="*/ 155836 h 442912"/>
              <a:gd name="T20" fmla="*/ 123585 w 442912"/>
              <a:gd name="T21" fmla="*/ 319327 h 442912"/>
              <a:gd name="T22" fmla="*/ 287076 w 442912"/>
              <a:gd name="T23" fmla="*/ 343322 h 442912"/>
              <a:gd name="T24" fmla="*/ 99590 w 442912"/>
              <a:gd name="T25" fmla="*/ 155836 h 4429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912">
                <a:moveTo>
                  <a:pt x="0" y="221456"/>
                </a:moveTo>
                <a:cubicBezTo>
                  <a:pt x="0" y="99149"/>
                  <a:pt x="99149" y="0"/>
                  <a:pt x="221456" y="0"/>
                </a:cubicBezTo>
                <a:cubicBezTo>
                  <a:pt x="343763" y="0"/>
                  <a:pt x="442912" y="99149"/>
                  <a:pt x="442912" y="221456"/>
                </a:cubicBezTo>
                <a:cubicBezTo>
                  <a:pt x="442912" y="343763"/>
                  <a:pt x="343763" y="442912"/>
                  <a:pt x="221456" y="442912"/>
                </a:cubicBezTo>
                <a:cubicBezTo>
                  <a:pt x="99149" y="442912"/>
                  <a:pt x="0" y="343763"/>
                  <a:pt x="0" y="221456"/>
                </a:cubicBezTo>
                <a:close/>
                <a:moveTo>
                  <a:pt x="343322" y="287076"/>
                </a:moveTo>
                <a:cubicBezTo>
                  <a:pt x="372300" y="233259"/>
                  <a:pt x="362547" y="166806"/>
                  <a:pt x="319327" y="123585"/>
                </a:cubicBezTo>
                <a:cubicBezTo>
                  <a:pt x="276106" y="80365"/>
                  <a:pt x="209653" y="70611"/>
                  <a:pt x="155836" y="99590"/>
                </a:cubicBezTo>
                <a:lnTo>
                  <a:pt x="343322" y="287076"/>
                </a:lnTo>
                <a:close/>
                <a:moveTo>
                  <a:pt x="99590" y="155836"/>
                </a:moveTo>
                <a:cubicBezTo>
                  <a:pt x="70612" y="209653"/>
                  <a:pt x="80365" y="276106"/>
                  <a:pt x="123585" y="319327"/>
                </a:cubicBezTo>
                <a:cubicBezTo>
                  <a:pt x="166806" y="362547"/>
                  <a:pt x="233259" y="372301"/>
                  <a:pt x="287076" y="343322"/>
                </a:cubicBezTo>
                <a:lnTo>
                  <a:pt x="99590" y="155836"/>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grpSp>
        <p:nvGrpSpPr>
          <p:cNvPr id="25" name="Group 41"/>
          <p:cNvGrpSpPr>
            <a:grpSpLocks/>
          </p:cNvGrpSpPr>
          <p:nvPr/>
        </p:nvGrpSpPr>
        <p:grpSpPr bwMode="auto">
          <a:xfrm>
            <a:off x="3860426" y="4947820"/>
            <a:ext cx="4470400" cy="460375"/>
            <a:chOff x="3905248" y="5109637"/>
            <a:chExt cx="4470404" cy="461665"/>
          </a:xfrm>
        </p:grpSpPr>
        <p:sp>
          <p:nvSpPr>
            <p:cNvPr id="26" name="&quot;No&quot; Symbol 25"/>
            <p:cNvSpPr>
              <a:spLocks/>
            </p:cNvSpPr>
            <p:nvPr/>
          </p:nvSpPr>
          <p:spPr bwMode="auto">
            <a:xfrm>
              <a:off x="3905248"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7" name="&quot;No&quot; Symbol 26"/>
            <p:cNvSpPr>
              <a:spLocks/>
            </p:cNvSpPr>
            <p:nvPr/>
          </p:nvSpPr>
          <p:spPr bwMode="auto">
            <a:xfrm>
              <a:off x="4411661"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8" name="&quot;No&quot; Symbol 27"/>
            <p:cNvSpPr>
              <a:spLocks/>
            </p:cNvSpPr>
            <p:nvPr/>
          </p:nvSpPr>
          <p:spPr bwMode="auto">
            <a:xfrm>
              <a:off x="5408612"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29" name="&quot;No&quot; Symbol 28"/>
            <p:cNvSpPr>
              <a:spLocks/>
            </p:cNvSpPr>
            <p:nvPr/>
          </p:nvSpPr>
          <p:spPr bwMode="auto">
            <a:xfrm>
              <a:off x="6405563"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0" name="&quot;No&quot; Symbol 29"/>
            <p:cNvSpPr>
              <a:spLocks/>
            </p:cNvSpPr>
            <p:nvPr/>
          </p:nvSpPr>
          <p:spPr bwMode="auto">
            <a:xfrm>
              <a:off x="5899150" y="5128740"/>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1" name="&quot;No&quot; Symbol 30"/>
            <p:cNvSpPr>
              <a:spLocks/>
            </p:cNvSpPr>
            <p:nvPr/>
          </p:nvSpPr>
          <p:spPr bwMode="auto">
            <a:xfrm>
              <a:off x="6911976" y="5109637"/>
              <a:ext cx="442913" cy="442562"/>
            </a:xfrm>
            <a:custGeom>
              <a:avLst/>
              <a:gdLst>
                <a:gd name="T0" fmla="*/ 0 w 442913"/>
                <a:gd name="T1" fmla="*/ 221281 h 442562"/>
                <a:gd name="T2" fmla="*/ 221457 w 442913"/>
                <a:gd name="T3" fmla="*/ 0 h 442562"/>
                <a:gd name="T4" fmla="*/ 442914 w 442913"/>
                <a:gd name="T5" fmla="*/ 221281 h 442562"/>
                <a:gd name="T6" fmla="*/ 221457 w 442913"/>
                <a:gd name="T7" fmla="*/ 442562 h 442562"/>
                <a:gd name="T8" fmla="*/ 0 w 442913"/>
                <a:gd name="T9" fmla="*/ 221281 h 442562"/>
                <a:gd name="T10" fmla="*/ 343361 w 442913"/>
                <a:gd name="T11" fmla="*/ 286887 h 442562"/>
                <a:gd name="T12" fmla="*/ 319274 w 442913"/>
                <a:gd name="T13" fmla="*/ 123387 h 442562"/>
                <a:gd name="T14" fmla="*/ 155801 w 442913"/>
                <a:gd name="T15" fmla="*/ 99514 h 442562"/>
                <a:gd name="T16" fmla="*/ 343361 w 442913"/>
                <a:gd name="T17" fmla="*/ 286887 h 442562"/>
                <a:gd name="T18" fmla="*/ 99552 w 442913"/>
                <a:gd name="T19" fmla="*/ 155675 h 442562"/>
                <a:gd name="T20" fmla="*/ 123639 w 442913"/>
                <a:gd name="T21" fmla="*/ 319175 h 442562"/>
                <a:gd name="T22" fmla="*/ 287112 w 442913"/>
                <a:gd name="T23" fmla="*/ 343048 h 442562"/>
                <a:gd name="T24" fmla="*/ 99552 w 442913"/>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3" h="442562">
                  <a:moveTo>
                    <a:pt x="0" y="221281"/>
                  </a:moveTo>
                  <a:cubicBezTo>
                    <a:pt x="0" y="99071"/>
                    <a:pt x="99150" y="0"/>
                    <a:pt x="221457" y="0"/>
                  </a:cubicBezTo>
                  <a:cubicBezTo>
                    <a:pt x="343764" y="0"/>
                    <a:pt x="442914" y="99071"/>
                    <a:pt x="442914" y="221281"/>
                  </a:cubicBezTo>
                  <a:cubicBezTo>
                    <a:pt x="442914" y="343491"/>
                    <a:pt x="343764" y="442562"/>
                    <a:pt x="221457" y="442562"/>
                  </a:cubicBezTo>
                  <a:cubicBezTo>
                    <a:pt x="99150" y="442562"/>
                    <a:pt x="0" y="343491"/>
                    <a:pt x="0" y="221281"/>
                  </a:cubicBezTo>
                  <a:close/>
                  <a:moveTo>
                    <a:pt x="343361" y="286887"/>
                  </a:moveTo>
                  <a:cubicBezTo>
                    <a:pt x="372402" y="233061"/>
                    <a:pt x="362607" y="166577"/>
                    <a:pt x="319274" y="123387"/>
                  </a:cubicBezTo>
                  <a:cubicBezTo>
                    <a:pt x="276024" y="80281"/>
                    <a:pt x="209598" y="70580"/>
                    <a:pt x="155801" y="99514"/>
                  </a:cubicBezTo>
                  <a:lnTo>
                    <a:pt x="343361" y="286887"/>
                  </a:lnTo>
                  <a:close/>
                  <a:moveTo>
                    <a:pt x="99552" y="155675"/>
                  </a:moveTo>
                  <a:cubicBezTo>
                    <a:pt x="70511" y="209501"/>
                    <a:pt x="80306"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2" name="&quot;No&quot; Symbol 31"/>
            <p:cNvSpPr>
              <a:spLocks/>
            </p:cNvSpPr>
            <p:nvPr/>
          </p:nvSpPr>
          <p:spPr bwMode="auto">
            <a:xfrm>
              <a:off x="7450139" y="5128740"/>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sp>
          <p:nvSpPr>
            <p:cNvPr id="33" name="&quot;No&quot; Symbol 32"/>
            <p:cNvSpPr>
              <a:spLocks/>
            </p:cNvSpPr>
            <p:nvPr/>
          </p:nvSpPr>
          <p:spPr bwMode="auto">
            <a:xfrm>
              <a:off x="7932740" y="5109637"/>
              <a:ext cx="442912" cy="442562"/>
            </a:xfrm>
            <a:custGeom>
              <a:avLst/>
              <a:gdLst>
                <a:gd name="T0" fmla="*/ 0 w 442912"/>
                <a:gd name="T1" fmla="*/ 221281 h 442562"/>
                <a:gd name="T2" fmla="*/ 221456 w 442912"/>
                <a:gd name="T3" fmla="*/ 0 h 442562"/>
                <a:gd name="T4" fmla="*/ 442912 w 442912"/>
                <a:gd name="T5" fmla="*/ 221281 h 442562"/>
                <a:gd name="T6" fmla="*/ 221456 w 442912"/>
                <a:gd name="T7" fmla="*/ 442562 h 442562"/>
                <a:gd name="T8" fmla="*/ 0 w 442912"/>
                <a:gd name="T9" fmla="*/ 221281 h 442562"/>
                <a:gd name="T10" fmla="*/ 343360 w 442912"/>
                <a:gd name="T11" fmla="*/ 286887 h 442562"/>
                <a:gd name="T12" fmla="*/ 319273 w 442912"/>
                <a:gd name="T13" fmla="*/ 123387 h 442562"/>
                <a:gd name="T14" fmla="*/ 155800 w 442912"/>
                <a:gd name="T15" fmla="*/ 99514 h 442562"/>
                <a:gd name="T16" fmla="*/ 343360 w 442912"/>
                <a:gd name="T17" fmla="*/ 286887 h 442562"/>
                <a:gd name="T18" fmla="*/ 99552 w 442912"/>
                <a:gd name="T19" fmla="*/ 155675 h 442562"/>
                <a:gd name="T20" fmla="*/ 123639 w 442912"/>
                <a:gd name="T21" fmla="*/ 319175 h 442562"/>
                <a:gd name="T22" fmla="*/ 287112 w 442912"/>
                <a:gd name="T23" fmla="*/ 343048 h 442562"/>
                <a:gd name="T24" fmla="*/ 99552 w 442912"/>
                <a:gd name="T25" fmla="*/ 155675 h 4425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2912" h="442562">
                  <a:moveTo>
                    <a:pt x="0" y="221281"/>
                  </a:moveTo>
                  <a:cubicBezTo>
                    <a:pt x="0" y="99071"/>
                    <a:pt x="99149" y="0"/>
                    <a:pt x="221456" y="0"/>
                  </a:cubicBezTo>
                  <a:cubicBezTo>
                    <a:pt x="343763" y="0"/>
                    <a:pt x="442912" y="99071"/>
                    <a:pt x="442912" y="221281"/>
                  </a:cubicBezTo>
                  <a:cubicBezTo>
                    <a:pt x="442912" y="343491"/>
                    <a:pt x="343763" y="442562"/>
                    <a:pt x="221456" y="442562"/>
                  </a:cubicBezTo>
                  <a:cubicBezTo>
                    <a:pt x="99149" y="442562"/>
                    <a:pt x="0" y="343491"/>
                    <a:pt x="0" y="221281"/>
                  </a:cubicBezTo>
                  <a:close/>
                  <a:moveTo>
                    <a:pt x="343360" y="286887"/>
                  </a:moveTo>
                  <a:cubicBezTo>
                    <a:pt x="372401" y="233061"/>
                    <a:pt x="362607" y="166577"/>
                    <a:pt x="319273" y="123387"/>
                  </a:cubicBezTo>
                  <a:cubicBezTo>
                    <a:pt x="276023" y="80281"/>
                    <a:pt x="209597" y="70580"/>
                    <a:pt x="155800" y="99514"/>
                  </a:cubicBezTo>
                  <a:lnTo>
                    <a:pt x="343360" y="286887"/>
                  </a:lnTo>
                  <a:close/>
                  <a:moveTo>
                    <a:pt x="99552" y="155675"/>
                  </a:moveTo>
                  <a:cubicBezTo>
                    <a:pt x="70511" y="209501"/>
                    <a:pt x="80305" y="275985"/>
                    <a:pt x="123639" y="319175"/>
                  </a:cubicBezTo>
                  <a:cubicBezTo>
                    <a:pt x="166889" y="362281"/>
                    <a:pt x="233315" y="371982"/>
                    <a:pt x="287112" y="343048"/>
                  </a:cubicBezTo>
                  <a:lnTo>
                    <a:pt x="99552" y="155675"/>
                  </a:lnTo>
                  <a:close/>
                </a:path>
              </a:pathLst>
            </a:custGeom>
            <a:solidFill>
              <a:srgbClr val="DFCEC9"/>
            </a:solidFill>
            <a:ln w="10000" cap="flat" cmpd="sng">
              <a:solidFill>
                <a:srgbClr val="B88472"/>
              </a:solidFill>
              <a:prstDash val="solid"/>
              <a:round/>
              <a:headEnd type="none" w="med" len="med"/>
              <a:tailEnd type="none" w="med" len="med"/>
            </a:ln>
            <a:effectLst>
              <a:outerShdw blurRad="38100" dist="30000" dir="5400000" rotWithShape="0">
                <a:srgbClr val="000000">
                  <a:alpha val="45000"/>
                </a:srgbClr>
              </a:outerShdw>
            </a:effectLst>
          </p:spPr>
          <p:txBody>
            <a:bodyPr anchor="ctr"/>
            <a:lstStyle/>
            <a:p>
              <a:endParaRPr lang="en-US"/>
            </a:p>
          </p:txBody>
        </p:sp>
      </p:grpSp>
      <p:sp>
        <p:nvSpPr>
          <p:cNvPr id="18443" name="Rectangle 11"/>
          <p:cNvSpPr>
            <a:spLocks noChangeArrowheads="1"/>
          </p:cNvSpPr>
          <p:nvPr/>
        </p:nvSpPr>
        <p:spPr bwMode="auto">
          <a:xfrm>
            <a:off x="329826" y="1536283"/>
            <a:ext cx="7581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01 Aloha Kai 		08 Captiva 		</a:t>
            </a:r>
            <a:r>
              <a:rPr lang="en-US" sz="1600" dirty="0" smtClean="0"/>
              <a:t>	15 </a:t>
            </a:r>
            <a:r>
              <a:rPr lang="en-US" sz="1600" dirty="0"/>
              <a:t>Palm Tree 		22 Sea Shell</a:t>
            </a:r>
          </a:p>
          <a:p>
            <a:r>
              <a:rPr lang="en-US" sz="1600" dirty="0"/>
              <a:t>02 Anchor Down 	09 Casa del Mar 	</a:t>
            </a:r>
            <a:r>
              <a:rPr lang="en-US" sz="1600" dirty="0" smtClean="0"/>
              <a:t>	16 </a:t>
            </a:r>
            <a:r>
              <a:rPr lang="en-US" sz="1600" dirty="0"/>
              <a:t>Radisson 		23 Silver Beach</a:t>
            </a:r>
          </a:p>
          <a:p>
            <a:r>
              <a:rPr lang="en-US" sz="1600" dirty="0"/>
              <a:t>03 Banana Bay 	</a:t>
            </a:r>
            <a:r>
              <a:rPr lang="en-US" sz="1600" dirty="0" smtClean="0"/>
              <a:t>	10 </a:t>
            </a:r>
            <a:r>
              <a:rPr lang="en-US" sz="1600" dirty="0"/>
              <a:t>Coconuts 	</a:t>
            </a:r>
            <a:r>
              <a:rPr lang="en-US" sz="1600" dirty="0" smtClean="0"/>
              <a:t>	17 </a:t>
            </a:r>
            <a:r>
              <a:rPr lang="en-US" sz="1600" dirty="0"/>
              <a:t>Ramada 		24 Sunset Beach</a:t>
            </a:r>
          </a:p>
          <a:p>
            <a:r>
              <a:rPr lang="en-US" sz="1600" dirty="0"/>
              <a:t>04 Banyan Tree </a:t>
            </a:r>
            <a:r>
              <a:rPr lang="en-US" sz="1600" dirty="0" smtClean="0"/>
              <a:t>	</a:t>
            </a:r>
            <a:r>
              <a:rPr lang="en-US" sz="1600" dirty="0"/>
              <a:t>	11 Diplomat 	</a:t>
            </a:r>
            <a:r>
              <a:rPr lang="en-US" sz="1600" dirty="0" smtClean="0"/>
              <a:t>	18 </a:t>
            </a:r>
            <a:r>
              <a:rPr lang="en-US" sz="1600" dirty="0"/>
              <a:t>Sandpiper 		25 </a:t>
            </a:r>
            <a:r>
              <a:rPr lang="en-US" sz="1600" dirty="0" err="1"/>
              <a:t>Tradewinds</a:t>
            </a:r>
            <a:endParaRPr lang="en-US" sz="1600" dirty="0"/>
          </a:p>
          <a:p>
            <a:r>
              <a:rPr lang="en-US" sz="1600" dirty="0"/>
              <a:t>05 Beach Castle </a:t>
            </a:r>
            <a:r>
              <a:rPr lang="en-US" sz="1600" dirty="0" smtClean="0"/>
              <a:t>	</a:t>
            </a:r>
            <a:r>
              <a:rPr lang="en-US" sz="1600" dirty="0"/>
              <a:t>	12 Holiday Inn 	</a:t>
            </a:r>
            <a:r>
              <a:rPr lang="en-US" sz="1600" dirty="0" smtClean="0"/>
              <a:t>	19 </a:t>
            </a:r>
            <a:r>
              <a:rPr lang="en-US" sz="1600" dirty="0"/>
              <a:t>Sea Castle 		26 Tropical Breeze</a:t>
            </a:r>
          </a:p>
          <a:p>
            <a:r>
              <a:rPr lang="en-US" sz="1600" dirty="0"/>
              <a:t>06 Best Western 	13 Lime Tree 		20 Sea Club 		27 Tropical Shores</a:t>
            </a:r>
          </a:p>
          <a:p>
            <a:r>
              <a:rPr lang="en-US" sz="1600" dirty="0"/>
              <a:t>07 Cabana 		</a:t>
            </a:r>
            <a:r>
              <a:rPr lang="en-US" sz="1600" dirty="0" smtClean="0"/>
              <a:t>	14 </a:t>
            </a:r>
            <a:r>
              <a:rPr lang="en-US" sz="1600" dirty="0"/>
              <a:t>Outrigger 	</a:t>
            </a:r>
            <a:r>
              <a:rPr lang="en-US" sz="1600" dirty="0" smtClean="0"/>
              <a:t>	21 </a:t>
            </a:r>
            <a:r>
              <a:rPr lang="en-US" sz="1600" dirty="0"/>
              <a:t>Sea Grape 		28 Veranda</a:t>
            </a:r>
          </a:p>
        </p:txBody>
      </p:sp>
      <p:sp>
        <p:nvSpPr>
          <p:cNvPr id="36" name="Rectangle 35"/>
          <p:cNvSpPr>
            <a:spLocks noChangeArrowheads="1"/>
          </p:cNvSpPr>
          <p:nvPr/>
        </p:nvSpPr>
        <p:spPr bwMode="auto">
          <a:xfrm>
            <a:off x="655264" y="3447633"/>
            <a:ext cx="7391400" cy="400050"/>
          </a:xfrm>
          <a:prstGeom prst="rect">
            <a:avLst/>
          </a:prstGeom>
          <a:solidFill>
            <a:srgbClr val="D1C9C7"/>
          </a:solidFill>
          <a:ln w="10000">
            <a:solidFill>
              <a:srgbClr val="8E736A"/>
            </a:solidFill>
            <a:miter lim="800000"/>
            <a:headEnd/>
            <a:tailEnd/>
          </a:ln>
          <a:effectLst>
            <a:outerShdw blurRad="38100" dist="30000" dir="5400000" rotWithShape="0">
              <a:srgbClr val="000000">
                <a:alpha val="45000"/>
              </a:srgbClr>
            </a:outerShdw>
          </a:effectLst>
        </p:spPr>
        <p:txBody>
          <a:bodyPr>
            <a:spAutoFit/>
          </a:bodyPr>
          <a:lstStyle/>
          <a:p>
            <a:pPr>
              <a:defRPr/>
            </a:pPr>
            <a:r>
              <a:rPr lang="en-US" sz="2000" b="1">
                <a:solidFill>
                  <a:srgbClr val="000000"/>
                </a:solidFill>
              </a:rPr>
              <a:t>69051	 64817	 87174	 09517</a:t>
            </a:r>
            <a:r>
              <a:rPr lang="en-US" b="1">
                <a:solidFill>
                  <a:srgbClr val="000000"/>
                </a:solidFill>
              </a:rPr>
              <a:t> </a:t>
            </a:r>
            <a:r>
              <a:rPr lang="en-US" sz="2000" b="1">
                <a:solidFill>
                  <a:srgbClr val="000000"/>
                </a:solidFill>
              </a:rPr>
              <a:t>	84534 	06489 	87201 	97245</a:t>
            </a:r>
            <a:endParaRPr lang="en-US" sz="2000">
              <a:solidFill>
                <a:srgbClr val="000000"/>
              </a:solidFill>
            </a:endParaRPr>
          </a:p>
        </p:txBody>
      </p:sp>
      <p:sp>
        <p:nvSpPr>
          <p:cNvPr id="37" name="Rectangle 36"/>
          <p:cNvSpPr>
            <a:spLocks noChangeArrowheads="1"/>
          </p:cNvSpPr>
          <p:nvPr/>
        </p:nvSpPr>
        <p:spPr bwMode="auto">
          <a:xfrm>
            <a:off x="294153" y="4943058"/>
            <a:ext cx="877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t>69  </a:t>
            </a:r>
            <a:r>
              <a:rPr lang="en-US" sz="2400" b="1" dirty="0" smtClean="0"/>
              <a:t> 05  16   48   17   87   17   40   95   17  84   53   40   64   89   87   20</a:t>
            </a:r>
            <a:endParaRPr lang="en-US" sz="2400" dirty="0"/>
          </a:p>
        </p:txBody>
      </p:sp>
      <p:sp>
        <p:nvSpPr>
          <p:cNvPr id="38" name="Down Arrow 37"/>
          <p:cNvSpPr>
            <a:spLocks noChangeArrowheads="1"/>
          </p:cNvSpPr>
          <p:nvPr/>
        </p:nvSpPr>
        <p:spPr bwMode="auto">
          <a:xfrm>
            <a:off x="4068389" y="3911183"/>
            <a:ext cx="741362"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dk1"/>
              </a:solidFill>
              <a:latin typeface="+mn-lt"/>
              <a:ea typeface="+mn-ea"/>
              <a:cs typeface="+mn-cs"/>
            </a:endParaRPr>
          </a:p>
        </p:txBody>
      </p:sp>
      <p:sp>
        <p:nvSpPr>
          <p:cNvPr id="39" name="Down Arrow 38"/>
          <p:cNvSpPr>
            <a:spLocks noChangeArrowheads="1"/>
          </p:cNvSpPr>
          <p:nvPr/>
        </p:nvSpPr>
        <p:spPr bwMode="auto">
          <a:xfrm>
            <a:off x="785439" y="3911183"/>
            <a:ext cx="741362"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dk1"/>
              </a:solidFill>
              <a:latin typeface="+mn-lt"/>
              <a:ea typeface="+mn-ea"/>
              <a:cs typeface="+mn-cs"/>
            </a:endParaRPr>
          </a:p>
        </p:txBody>
      </p:sp>
      <p:sp>
        <p:nvSpPr>
          <p:cNvPr id="40" name="Down Arrow 39"/>
          <p:cNvSpPr>
            <a:spLocks noChangeArrowheads="1"/>
          </p:cNvSpPr>
          <p:nvPr/>
        </p:nvSpPr>
        <p:spPr bwMode="auto">
          <a:xfrm>
            <a:off x="7146551" y="3911183"/>
            <a:ext cx="741363" cy="809625"/>
          </a:xfrm>
          <a:prstGeom prst="downArrow">
            <a:avLst>
              <a:gd name="adj1" fmla="val 50000"/>
              <a:gd name="adj2" fmla="val 49998"/>
            </a:avLst>
          </a:prstGeom>
          <a:solidFill>
            <a:srgbClr val="D1C9C7"/>
          </a:solidFill>
          <a:ln w="10000">
            <a:solidFill>
              <a:srgbClr val="8E736A"/>
            </a:solidFill>
            <a:miter lim="800000"/>
            <a:headEnd/>
            <a:tailEnd/>
          </a:ln>
          <a:effectLst>
            <a:outerShdw blurRad="38100" dist="30000" dir="5400000" rotWithShape="0">
              <a:srgbClr val="000000">
                <a:alpha val="45000"/>
              </a:srgbClr>
            </a:outerShdw>
          </a:effectLst>
        </p:spPr>
        <p:txBody>
          <a:bodyPr anchor="ctr"/>
          <a:lstStyle/>
          <a:p>
            <a:pPr algn="ctr">
              <a:defRPr/>
            </a:pPr>
            <a:endParaRPr lang="en-US" dirty="0">
              <a:solidFill>
                <a:schemeClr val="dk1"/>
              </a:solidFill>
              <a:latin typeface="+mn-lt"/>
              <a:ea typeface="+mn-ea"/>
              <a:cs typeface="+mn-cs"/>
            </a:endParaRPr>
          </a:p>
        </p:txBody>
      </p:sp>
      <p:sp>
        <p:nvSpPr>
          <p:cNvPr id="41" name="Rectangle 40"/>
          <p:cNvSpPr>
            <a:spLocks noChangeArrowheads="1"/>
          </p:cNvSpPr>
          <p:nvPr/>
        </p:nvSpPr>
        <p:spPr bwMode="auto">
          <a:xfrm>
            <a:off x="512389" y="5698708"/>
            <a:ext cx="8085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t>Our SRS of 4 hotels for the editors to contact is: 05 Beach Castle, 16 Radisson, 17 Ramada, and 20 Sea Club.</a:t>
            </a:r>
            <a:endParaRPr lang="en-US" sz="2000"/>
          </a:p>
        </p:txBody>
      </p:sp>
      <p:sp>
        <p:nvSpPr>
          <p:cNvPr id="18450" name="TextBox 2"/>
          <p:cNvSpPr txBox="1">
            <a:spLocks noChangeArrowheads="1"/>
          </p:cNvSpPr>
          <p:nvPr/>
        </p:nvSpPr>
        <p:spPr bwMode="auto">
          <a:xfrm>
            <a:off x="564776" y="1152108"/>
            <a:ext cx="6356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Use the random digits provided to select an SRS of 4 hotels.</a:t>
            </a:r>
          </a:p>
        </p:txBody>
      </p:sp>
      <p:sp>
        <p:nvSpPr>
          <p:cNvPr id="18451" name="Slide Number Placeholder 5"/>
          <p:cNvSpPr>
            <a:spLocks noGrp="1"/>
          </p:cNvSpPr>
          <p:nvPr>
            <p:ph type="sldNum" sz="quarter" idx="12"/>
          </p:nvPr>
        </p:nvSpPr>
        <p:spPr bwMode="auto">
          <a:xfrm>
            <a:off x="18676" y="898108"/>
            <a:ext cx="5334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52DC24EB-9801-E945-BB52-9153348642E5}" type="slidenum">
              <a:rPr lang="en-US" sz="1200">
                <a:solidFill>
                  <a:srgbClr val="FFFFFF"/>
                </a:solidFill>
                <a:latin typeface="Tw Cen MT" charset="0"/>
              </a:rPr>
              <a:pPr eaLnBrk="1" hangingPunct="1">
                <a:lnSpc>
                  <a:spcPct val="80000"/>
                </a:lnSpc>
              </a:pPr>
              <a:t>11</a:t>
            </a:fld>
            <a:endParaRPr lang="en-US" sz="1200">
              <a:solidFill>
                <a:srgbClr val="FFFFFF"/>
              </a:solidFill>
              <a:latin typeface="Tw Cen MT" charset="0"/>
            </a:endParaRPr>
          </a:p>
        </p:txBody>
      </p:sp>
      <p:sp>
        <p:nvSpPr>
          <p:cNvPr id="42"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43" name="Action Button: Custom 42">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Tree>
    <p:extLst>
      <p:ext uri="{BB962C8B-B14F-4D97-AF65-F5344CB8AC3E}">
        <p14:creationId xmlns:p14="http://schemas.microsoft.com/office/powerpoint/2010/main" val="10981595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10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p:cTn id="16" dur="1000" fill="hold"/>
                                        <p:tgtEl>
                                          <p:spTgt spid="37"/>
                                        </p:tgtEl>
                                        <p:attrNameLst>
                                          <p:attrName>ppt_w</p:attrName>
                                        </p:attrNameLst>
                                      </p:cBhvr>
                                      <p:tavLst>
                                        <p:tav tm="0">
                                          <p:val>
                                            <p:strVal val="#ppt_w*0.70"/>
                                          </p:val>
                                        </p:tav>
                                        <p:tav tm="100000">
                                          <p:val>
                                            <p:strVal val="#ppt_w"/>
                                          </p:val>
                                        </p:tav>
                                      </p:tavLst>
                                    </p:anim>
                                    <p:anim calcmode="lin" valueType="num">
                                      <p:cBhvr>
                                        <p:cTn id="17" dur="1000" fill="hold"/>
                                        <p:tgtEl>
                                          <p:spTgt spid="37"/>
                                        </p:tgtEl>
                                        <p:attrNameLst>
                                          <p:attrName>ppt_h</p:attrName>
                                        </p:attrNameLst>
                                      </p:cBhvr>
                                      <p:tavLst>
                                        <p:tav tm="0">
                                          <p:val>
                                            <p:strVal val="#ppt_h"/>
                                          </p:val>
                                        </p:tav>
                                        <p:tav tm="100000">
                                          <p:val>
                                            <p:strVal val="#ppt_h"/>
                                          </p:val>
                                        </p:tav>
                                      </p:tavLst>
                                    </p:anim>
                                    <p:animEffect transition="in" filter="fade">
                                      <p:cBhvr>
                                        <p:cTn id="18" dur="10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7" grpId="0"/>
      <p:bldP spid="38" grpId="0" animBg="1"/>
      <p:bldP spid="39" grpId="0" animBg="1"/>
      <p:bldP spid="4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Random Number Generators</a:t>
            </a:r>
            <a:endParaRPr lang="en-US" dirty="0"/>
          </a:p>
        </p:txBody>
      </p:sp>
      <p:sp>
        <p:nvSpPr>
          <p:cNvPr id="9" name="Content Placeholder 8"/>
          <p:cNvSpPr>
            <a:spLocks noGrp="1"/>
          </p:cNvSpPr>
          <p:nvPr>
            <p:ph idx="1"/>
          </p:nvPr>
        </p:nvSpPr>
        <p:spPr/>
        <p:txBody>
          <a:bodyPr>
            <a:normAutofit/>
          </a:bodyPr>
          <a:lstStyle/>
          <a:p>
            <a:pPr marL="342900" lvl="1">
              <a:buClr>
                <a:schemeClr val="accent1"/>
              </a:buClr>
            </a:pPr>
            <a:r>
              <a:rPr lang="en-US" sz="2400" dirty="0"/>
              <a:t>Random numbers generated from atmospheric noise</a:t>
            </a:r>
          </a:p>
          <a:p>
            <a:pPr lvl="1"/>
            <a:r>
              <a:rPr lang="en-US" sz="2400" dirty="0" smtClean="0"/>
              <a:t>Generate single random integers</a:t>
            </a:r>
          </a:p>
          <a:p>
            <a:pPr lvl="2"/>
            <a:r>
              <a:rPr lang="en-US" sz="2000" dirty="0">
                <a:hlinkClick r:id="rId2"/>
              </a:rPr>
              <a:t>https://</a:t>
            </a:r>
            <a:r>
              <a:rPr lang="en-US" sz="2000" dirty="0" smtClean="0">
                <a:hlinkClick r:id="rId2"/>
              </a:rPr>
              <a:t>www.random.org</a:t>
            </a:r>
            <a:endParaRPr lang="en-US" sz="2000" dirty="0" smtClean="0"/>
          </a:p>
          <a:p>
            <a:pPr lvl="1"/>
            <a:r>
              <a:rPr lang="en-US" sz="2400" dirty="0" smtClean="0"/>
              <a:t>Generate </a:t>
            </a:r>
            <a:r>
              <a:rPr lang="en-US" sz="2400" dirty="0"/>
              <a:t>sets of non-repeating </a:t>
            </a:r>
            <a:r>
              <a:rPr lang="en-US" sz="2400" dirty="0" smtClean="0"/>
              <a:t>integers</a:t>
            </a:r>
            <a:endParaRPr lang="en-US" sz="2400" dirty="0">
              <a:hlinkClick r:id="rId3"/>
            </a:endParaRPr>
          </a:p>
          <a:p>
            <a:pPr lvl="2"/>
            <a:r>
              <a:rPr lang="en-US" sz="2000" dirty="0" smtClean="0">
                <a:hlinkClick r:id="rId3"/>
              </a:rPr>
              <a:t>https</a:t>
            </a:r>
            <a:r>
              <a:rPr lang="en-US" sz="2000" dirty="0">
                <a:hlinkClick r:id="rId3"/>
              </a:rPr>
              <a:t>://www.random.org/integer-sets</a:t>
            </a:r>
            <a:r>
              <a:rPr lang="en-US" sz="2000" dirty="0" smtClean="0">
                <a:hlinkClick r:id="rId3"/>
              </a:rPr>
              <a:t>/</a:t>
            </a:r>
            <a:endParaRPr lang="en-US" sz="2000" dirty="0" smtClean="0"/>
          </a:p>
          <a:p>
            <a:r>
              <a:rPr lang="en-US" sz="2400" dirty="0"/>
              <a:t>Single </a:t>
            </a:r>
            <a:r>
              <a:rPr lang="en-US" sz="2400" dirty="0" smtClean="0"/>
              <a:t>Pseudorandom </a:t>
            </a:r>
            <a:r>
              <a:rPr lang="en-US" sz="2400" dirty="0"/>
              <a:t>number – can use for generating random numbers with replacement or for generating without replacement by rejecting </a:t>
            </a:r>
            <a:r>
              <a:rPr lang="en-US" sz="2400" dirty="0" smtClean="0"/>
              <a:t>duplicates</a:t>
            </a:r>
          </a:p>
          <a:p>
            <a:pPr lvl="1"/>
            <a:r>
              <a:rPr lang="en-US" dirty="0" smtClean="0">
                <a:hlinkClick r:id="rId4"/>
              </a:rPr>
              <a:t>http</a:t>
            </a:r>
            <a:r>
              <a:rPr lang="en-US" dirty="0">
                <a:hlinkClick r:id="rId4"/>
              </a:rPr>
              <a:t>://www.mathgoodies.com/calculators/</a:t>
            </a:r>
            <a:r>
              <a:rPr lang="en-US" dirty="0" smtClean="0">
                <a:hlinkClick r:id="rId4"/>
              </a:rPr>
              <a:t>random_no_custom.html</a:t>
            </a:r>
            <a:endParaRPr lang="en-US" dirty="0" smtClean="0"/>
          </a:p>
        </p:txBody>
      </p:sp>
      <p:sp>
        <p:nvSpPr>
          <p:cNvPr id="7" name="Action Button: Custom 6">
            <a:hlinkClick r:id="rId5"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13594054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3425" y="152400"/>
            <a:ext cx="8077200" cy="1219200"/>
          </a:xfrm>
        </p:spPr>
        <p:txBody>
          <a:bodyPr/>
          <a:lstStyle/>
          <a:p>
            <a:pPr eaLnBrk="1" hangingPunct="1">
              <a:lnSpc>
                <a:spcPct val="90000"/>
              </a:lnSpc>
            </a:pPr>
            <a:r>
              <a:rPr lang="en-US">
                <a:latin typeface="Gill Sans" charset="0"/>
              </a:rPr>
              <a:t>Inference</a:t>
            </a:r>
            <a:endParaRPr lang="en-US" sz="3200">
              <a:solidFill>
                <a:srgbClr val="33CCFF"/>
              </a:solidFill>
              <a:latin typeface="Gill Sans" charset="0"/>
            </a:endParaRP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EF391F32-6C0D-8B46-9AEE-FF8ECE2E93C7}" type="slidenum">
              <a:rPr lang="en-US" sz="1200">
                <a:solidFill>
                  <a:srgbClr val="FFFFFF"/>
                </a:solidFill>
                <a:latin typeface="Tw Cen MT" charset="0"/>
              </a:rPr>
              <a:pPr eaLnBrk="1" hangingPunct="1">
                <a:lnSpc>
                  <a:spcPct val="80000"/>
                </a:lnSpc>
              </a:pPr>
              <a:t>13</a:t>
            </a:fld>
            <a:endParaRPr lang="en-US" sz="1200">
              <a:solidFill>
                <a:srgbClr val="FFFFFF"/>
              </a:solidFill>
              <a:latin typeface="Tw Cen MT" charset="0"/>
            </a:endParaRPr>
          </a:p>
        </p:txBody>
      </p:sp>
      <p:sp>
        <p:nvSpPr>
          <p:cNvPr id="19460" name="Rectangle 1"/>
          <p:cNvSpPr>
            <a:spLocks noChangeArrowheads="1"/>
          </p:cNvSpPr>
          <p:nvPr/>
        </p:nvSpPr>
        <p:spPr bwMode="auto">
          <a:xfrm>
            <a:off x="533401" y="1643063"/>
            <a:ext cx="761934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The purpose of a sample is to give us information about a larger population. </a:t>
            </a:r>
          </a:p>
          <a:p>
            <a:r>
              <a:rPr lang="en-US" sz="2000" dirty="0"/>
              <a:t>The process of drawing conclusions about a population on the basis of sample data is called </a:t>
            </a:r>
            <a:r>
              <a:rPr lang="en-US" sz="2000" b="1" dirty="0">
                <a:solidFill>
                  <a:srgbClr val="800000"/>
                </a:solidFill>
              </a:rPr>
              <a:t>inference</a:t>
            </a:r>
            <a:r>
              <a:rPr lang="en-US" sz="2000" b="1" dirty="0">
                <a:solidFill>
                  <a:srgbClr val="990000"/>
                </a:solidFill>
              </a:rPr>
              <a:t>.</a:t>
            </a:r>
          </a:p>
        </p:txBody>
      </p:sp>
      <p:sp>
        <p:nvSpPr>
          <p:cNvPr id="18" name="TextBox 17"/>
          <p:cNvSpPr txBox="1">
            <a:spLocks noChangeArrowheads="1"/>
          </p:cNvSpPr>
          <p:nvPr/>
        </p:nvSpPr>
        <p:spPr bwMode="auto">
          <a:xfrm>
            <a:off x="708682" y="3394075"/>
            <a:ext cx="7375525" cy="3094038"/>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800100" indent="-3429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defRPr/>
            </a:pPr>
            <a:r>
              <a:rPr lang="en-US" sz="2000" b="1" u="sng" dirty="0" smtClean="0"/>
              <a:t>Why should we rely on random sampling?</a:t>
            </a:r>
          </a:p>
          <a:p>
            <a:pPr marL="457200" indent="-457200" eaLnBrk="1" hangingPunct="1">
              <a:spcAft>
                <a:spcPts val="1200"/>
              </a:spcAft>
              <a:buFont typeface="+mj-lt"/>
              <a:buAutoNum type="arabicPeriod"/>
              <a:defRPr/>
            </a:pPr>
            <a:r>
              <a:rPr lang="en-US" sz="2000" dirty="0" smtClean="0">
                <a:solidFill>
                  <a:srgbClr val="000000"/>
                </a:solidFill>
              </a:rPr>
              <a:t>To eliminate bias in selecting samples from the list of available individuals.</a:t>
            </a:r>
          </a:p>
          <a:p>
            <a:pPr marL="457200" indent="-457200" eaLnBrk="1" hangingPunct="1">
              <a:buFont typeface="+mj-lt"/>
              <a:buAutoNum type="arabicPeriod"/>
              <a:defRPr/>
            </a:pPr>
            <a:r>
              <a:rPr lang="en-US" sz="2000" dirty="0" smtClean="0">
                <a:solidFill>
                  <a:srgbClr val="000000"/>
                </a:solidFill>
              </a:rPr>
              <a:t>The laws of probability allow trustworthy inference about the population.</a:t>
            </a:r>
          </a:p>
          <a:p>
            <a:pPr lvl="1" eaLnBrk="1" hangingPunct="1">
              <a:buFont typeface="Arial" charset="0"/>
              <a:buChar char="•"/>
              <a:defRPr/>
            </a:pPr>
            <a:r>
              <a:rPr lang="en-US" sz="2000" dirty="0" smtClean="0">
                <a:solidFill>
                  <a:srgbClr val="000000"/>
                </a:solidFill>
              </a:rPr>
              <a:t>Results from random samples come with a </a:t>
            </a:r>
            <a:r>
              <a:rPr lang="en-US" sz="2000" b="1" dirty="0" smtClean="0">
                <a:solidFill>
                  <a:srgbClr val="800000"/>
                </a:solidFill>
              </a:rPr>
              <a:t>margin of error</a:t>
            </a:r>
            <a:r>
              <a:rPr lang="en-US" sz="2000" dirty="0" smtClean="0">
                <a:solidFill>
                  <a:srgbClr val="000000"/>
                </a:solidFill>
              </a:rPr>
              <a:t> that sets bounds on the size of the likely error.</a:t>
            </a:r>
          </a:p>
          <a:p>
            <a:pPr lvl="1" eaLnBrk="1" hangingPunct="1">
              <a:buFont typeface="Arial" charset="0"/>
              <a:buChar char="•"/>
              <a:defRPr/>
            </a:pPr>
            <a:r>
              <a:rPr lang="en-US" sz="2000" dirty="0" smtClean="0">
                <a:solidFill>
                  <a:srgbClr val="000000"/>
                </a:solidFill>
              </a:rPr>
              <a:t>Larger random samples give better information about the population than smaller samples.</a:t>
            </a:r>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7" name="Action Button: Custom 6">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Tree>
    <p:extLst>
      <p:ext uri="{BB962C8B-B14F-4D97-AF65-F5344CB8AC3E}">
        <p14:creationId xmlns:p14="http://schemas.microsoft.com/office/powerpoint/2010/main" val="26088104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8.9 Ask More People</a:t>
            </a:r>
            <a:endParaRPr lang="en-US" dirty="0"/>
          </a:p>
        </p:txBody>
      </p:sp>
      <p:sp>
        <p:nvSpPr>
          <p:cNvPr id="3" name="Content Placeholder 2"/>
          <p:cNvSpPr>
            <a:spLocks noGrp="1"/>
          </p:cNvSpPr>
          <p:nvPr>
            <p:ph idx="1"/>
          </p:nvPr>
        </p:nvSpPr>
        <p:spPr/>
        <p:txBody>
          <a:bodyPr/>
          <a:lstStyle/>
          <a:p>
            <a:r>
              <a:rPr lang="en-US" dirty="0" smtClean="0"/>
              <a:t>Just before a presidential election, a national opinion-polling firm increases the size of its weekly sample from the usual 1500 people to 4000 people. Why do you think the firm does this?</a:t>
            </a:r>
          </a:p>
          <a:p>
            <a:pPr lvl="1"/>
            <a:r>
              <a:rPr lang="en-US" dirty="0"/>
              <a:t>With the election close at hand, the polling organization wants to increase the accuracy of its results. Larger samples provide better information about the population. </a:t>
            </a:r>
          </a:p>
        </p:txBody>
      </p:sp>
      <p:sp>
        <p:nvSpPr>
          <p:cNvPr id="4" name="Action Button: Custom 3">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7" name="Action Button: Return 6">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875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8077200" cy="1219200"/>
          </a:xfrm>
        </p:spPr>
        <p:txBody>
          <a:bodyPr/>
          <a:lstStyle/>
          <a:p>
            <a:pPr eaLnBrk="1" hangingPunct="1"/>
            <a:r>
              <a:rPr lang="en-US" sz="4000">
                <a:latin typeface="Gill Sans" charset="0"/>
              </a:rPr>
              <a:t>Other Sampling Designs</a:t>
            </a:r>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6EAA6A54-F023-8646-97AB-F0D9ED8EBE1A}" type="slidenum">
              <a:rPr lang="en-US" sz="1200">
                <a:solidFill>
                  <a:srgbClr val="FFFFFF"/>
                </a:solidFill>
                <a:latin typeface="Tw Cen MT" charset="0"/>
              </a:rPr>
              <a:pPr eaLnBrk="1" hangingPunct="1">
                <a:lnSpc>
                  <a:spcPct val="80000"/>
                </a:lnSpc>
              </a:pPr>
              <a:t>15</a:t>
            </a:fld>
            <a:endParaRPr lang="en-US" sz="1200">
              <a:solidFill>
                <a:srgbClr val="FFFFFF"/>
              </a:solidFill>
              <a:latin typeface="Tw Cen MT" charset="0"/>
            </a:endParaRPr>
          </a:p>
        </p:txBody>
      </p:sp>
      <p:sp>
        <p:nvSpPr>
          <p:cNvPr id="20484" name="Rectangle 3"/>
          <p:cNvSpPr txBox="1">
            <a:spLocks noChangeArrowheads="1"/>
          </p:cNvSpPr>
          <p:nvPr/>
        </p:nvSpPr>
        <p:spPr bwMode="auto">
          <a:xfrm>
            <a:off x="175564" y="1299286"/>
            <a:ext cx="85344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40000"/>
              </a:spcBef>
              <a:buClr>
                <a:schemeClr val="accent2"/>
              </a:buClr>
              <a:buSzPct val="60000"/>
              <a:buFont typeface="Wingdings" charset="0"/>
              <a:buChar char=""/>
            </a:pPr>
            <a:r>
              <a:rPr lang="en-US" sz="2000" dirty="0">
                <a:solidFill>
                  <a:srgbClr val="000000"/>
                </a:solidFill>
                <a:cs typeface="Arial" charset="0"/>
              </a:rPr>
              <a:t>The basic </a:t>
            </a:r>
            <a:r>
              <a:rPr lang="en-US" sz="2000" dirty="0" smtClean="0">
                <a:solidFill>
                  <a:srgbClr val="000000"/>
                </a:solidFill>
                <a:cs typeface="Arial" charset="0"/>
              </a:rPr>
              <a:t>process </a:t>
            </a:r>
            <a:r>
              <a:rPr lang="en-US" sz="2000" dirty="0">
                <a:solidFill>
                  <a:srgbClr val="000000"/>
                </a:solidFill>
                <a:cs typeface="Arial" charset="0"/>
              </a:rPr>
              <a:t>of </a:t>
            </a:r>
            <a:r>
              <a:rPr lang="en-US" sz="2000" dirty="0" smtClean="0">
                <a:solidFill>
                  <a:srgbClr val="000000"/>
                </a:solidFill>
                <a:cs typeface="Arial" charset="0"/>
              </a:rPr>
              <a:t>sampling: </a:t>
            </a:r>
          </a:p>
          <a:p>
            <a:pPr lvl="1" eaLnBrk="1" hangingPunct="1">
              <a:spcBef>
                <a:spcPct val="40000"/>
              </a:spcBef>
              <a:buClr>
                <a:schemeClr val="accent2"/>
              </a:buClr>
              <a:buSzPct val="60000"/>
              <a:buFont typeface="Wingdings" charset="0"/>
              <a:buChar char=""/>
            </a:pPr>
            <a:r>
              <a:rPr lang="en-US" sz="2000" dirty="0">
                <a:solidFill>
                  <a:srgbClr val="000000"/>
                </a:solidFill>
                <a:cs typeface="Arial" charset="0"/>
              </a:rPr>
              <a:t>T</a:t>
            </a:r>
            <a:r>
              <a:rPr lang="en-US" sz="2000" dirty="0" smtClean="0">
                <a:solidFill>
                  <a:srgbClr val="000000"/>
                </a:solidFill>
                <a:cs typeface="Arial" charset="0"/>
              </a:rPr>
              <a:t>ake </a:t>
            </a:r>
            <a:r>
              <a:rPr lang="en-US" sz="2000" dirty="0">
                <a:solidFill>
                  <a:srgbClr val="000000"/>
                </a:solidFill>
                <a:cs typeface="Arial" charset="0"/>
              </a:rPr>
              <a:t>an SRS from the </a:t>
            </a:r>
            <a:r>
              <a:rPr lang="en-US" sz="2000" dirty="0" smtClean="0">
                <a:solidFill>
                  <a:srgbClr val="000000"/>
                </a:solidFill>
                <a:cs typeface="Arial" charset="0"/>
              </a:rPr>
              <a:t>population</a:t>
            </a:r>
          </a:p>
          <a:p>
            <a:pPr lvl="1" eaLnBrk="1" hangingPunct="1">
              <a:spcBef>
                <a:spcPct val="40000"/>
              </a:spcBef>
              <a:buClr>
                <a:schemeClr val="accent2"/>
              </a:buClr>
              <a:buSzPct val="60000"/>
              <a:buFont typeface="Wingdings" charset="0"/>
              <a:buChar char=""/>
            </a:pPr>
            <a:r>
              <a:rPr lang="en-US" sz="2000" dirty="0">
                <a:solidFill>
                  <a:srgbClr val="000000"/>
                </a:solidFill>
                <a:cs typeface="Arial" charset="0"/>
              </a:rPr>
              <a:t>U</a:t>
            </a:r>
            <a:r>
              <a:rPr lang="en-US" sz="2000" dirty="0" smtClean="0">
                <a:solidFill>
                  <a:srgbClr val="000000"/>
                </a:solidFill>
                <a:cs typeface="Arial" charset="0"/>
              </a:rPr>
              <a:t>se </a:t>
            </a:r>
            <a:r>
              <a:rPr lang="en-US" sz="2000" dirty="0">
                <a:solidFill>
                  <a:srgbClr val="000000"/>
                </a:solidFill>
                <a:cs typeface="Arial" charset="0"/>
              </a:rPr>
              <a:t>your sample results to gain information about the </a:t>
            </a:r>
            <a:r>
              <a:rPr lang="en-US" sz="2000" dirty="0" smtClean="0">
                <a:solidFill>
                  <a:srgbClr val="000000"/>
                </a:solidFill>
                <a:cs typeface="Arial" charset="0"/>
              </a:rPr>
              <a:t>population </a:t>
            </a:r>
          </a:p>
          <a:p>
            <a:pPr eaLnBrk="1" hangingPunct="1">
              <a:spcBef>
                <a:spcPct val="40000"/>
              </a:spcBef>
              <a:buClr>
                <a:schemeClr val="accent2"/>
              </a:buClr>
              <a:buSzPct val="60000"/>
              <a:buFont typeface="Wingdings" charset="0"/>
              <a:buChar char=""/>
            </a:pPr>
            <a:r>
              <a:rPr lang="en-US" sz="2000" dirty="0">
                <a:solidFill>
                  <a:srgbClr val="000000"/>
                </a:solidFill>
                <a:cs typeface="Arial" charset="0"/>
              </a:rPr>
              <a:t>M</a:t>
            </a:r>
            <a:r>
              <a:rPr lang="en-US" sz="2000" dirty="0" smtClean="0">
                <a:solidFill>
                  <a:srgbClr val="000000"/>
                </a:solidFill>
                <a:cs typeface="Arial" charset="0"/>
              </a:rPr>
              <a:t>ore </a:t>
            </a:r>
            <a:r>
              <a:rPr lang="en-US" sz="2000" dirty="0">
                <a:solidFill>
                  <a:srgbClr val="000000"/>
                </a:solidFill>
                <a:cs typeface="Arial" charset="0"/>
              </a:rPr>
              <a:t>complex sampling </a:t>
            </a:r>
            <a:r>
              <a:rPr lang="en-US" sz="2000" dirty="0" smtClean="0">
                <a:solidFill>
                  <a:srgbClr val="000000"/>
                </a:solidFill>
                <a:cs typeface="Arial" charset="0"/>
              </a:rPr>
              <a:t>methods are sometimes advantageous.</a:t>
            </a:r>
            <a:endParaRPr lang="en-US" sz="2000" dirty="0">
              <a:solidFill>
                <a:srgbClr val="000000"/>
              </a:solidFill>
              <a:cs typeface="Arial" charset="0"/>
            </a:endParaRPr>
          </a:p>
          <a:p>
            <a:pPr eaLnBrk="1" hangingPunct="1">
              <a:spcBef>
                <a:spcPct val="40000"/>
              </a:spcBef>
              <a:buClr>
                <a:schemeClr val="accent2"/>
              </a:buClr>
              <a:buSzPct val="60000"/>
              <a:buFont typeface="Wingdings" charset="0"/>
              <a:buChar char=""/>
            </a:pPr>
            <a:r>
              <a:rPr lang="en-US" sz="2000" dirty="0">
                <a:solidFill>
                  <a:srgbClr val="000000"/>
                </a:solidFill>
                <a:cs typeface="Arial" charset="0"/>
              </a:rPr>
              <a:t>One common alternative to an SRS </a:t>
            </a:r>
            <a:r>
              <a:rPr lang="en-US" sz="2000" dirty="0" smtClean="0">
                <a:solidFill>
                  <a:srgbClr val="000000"/>
                </a:solidFill>
                <a:cs typeface="Arial" charset="0"/>
              </a:rPr>
              <a:t>is Stratified Random Sampling.</a:t>
            </a:r>
          </a:p>
          <a:p>
            <a:pPr lvl="1" eaLnBrk="1" hangingPunct="1">
              <a:spcBef>
                <a:spcPct val="40000"/>
              </a:spcBef>
              <a:buClr>
                <a:schemeClr val="accent2"/>
              </a:buClr>
              <a:buSzPct val="60000"/>
              <a:buFont typeface="Wingdings" charset="0"/>
              <a:buChar char=""/>
            </a:pPr>
            <a:r>
              <a:rPr lang="en-US" sz="2000" dirty="0" smtClean="0">
                <a:solidFill>
                  <a:srgbClr val="000000"/>
                </a:solidFill>
                <a:cs typeface="Arial" charset="0"/>
              </a:rPr>
              <a:t>Sample </a:t>
            </a:r>
            <a:r>
              <a:rPr lang="en-US" sz="2000" dirty="0">
                <a:solidFill>
                  <a:srgbClr val="000000"/>
                </a:solidFill>
                <a:cs typeface="Arial" charset="0"/>
              </a:rPr>
              <a:t>important groups (called strata) within the population separately.  </a:t>
            </a:r>
            <a:endParaRPr lang="en-US" sz="2000" dirty="0" smtClean="0">
              <a:solidFill>
                <a:srgbClr val="000000"/>
              </a:solidFill>
              <a:cs typeface="Arial" charset="0"/>
            </a:endParaRPr>
          </a:p>
          <a:p>
            <a:pPr lvl="1" eaLnBrk="1" hangingPunct="1">
              <a:spcBef>
                <a:spcPct val="40000"/>
              </a:spcBef>
              <a:buClr>
                <a:schemeClr val="accent2"/>
              </a:buClr>
              <a:buSzPct val="60000"/>
              <a:buFont typeface="Wingdings" charset="0"/>
              <a:buChar char=""/>
            </a:pPr>
            <a:r>
              <a:rPr lang="en-US" sz="2000" dirty="0" smtClean="0">
                <a:solidFill>
                  <a:srgbClr val="000000"/>
                </a:solidFill>
                <a:cs typeface="Arial" charset="0"/>
              </a:rPr>
              <a:t>Combine </a:t>
            </a:r>
            <a:r>
              <a:rPr lang="en-US" sz="2000" dirty="0">
                <a:solidFill>
                  <a:srgbClr val="000000"/>
                </a:solidFill>
                <a:cs typeface="Arial" charset="0"/>
              </a:rPr>
              <a:t>t</a:t>
            </a:r>
            <a:r>
              <a:rPr lang="en-US" sz="2000" dirty="0" smtClean="0">
                <a:solidFill>
                  <a:srgbClr val="000000"/>
                </a:solidFill>
                <a:cs typeface="Arial" charset="0"/>
              </a:rPr>
              <a:t>hese </a:t>
            </a:r>
            <a:r>
              <a:rPr lang="en-US" sz="2000" dirty="0">
                <a:solidFill>
                  <a:srgbClr val="000000"/>
                </a:solidFill>
                <a:cs typeface="Arial" charset="0"/>
              </a:rPr>
              <a:t>“sub-samples” </a:t>
            </a:r>
            <a:r>
              <a:rPr lang="en-US" sz="2000" dirty="0" smtClean="0">
                <a:solidFill>
                  <a:srgbClr val="000000"/>
                </a:solidFill>
                <a:cs typeface="Arial" charset="0"/>
              </a:rPr>
              <a:t>to </a:t>
            </a:r>
            <a:r>
              <a:rPr lang="en-US" sz="2000" dirty="0">
                <a:solidFill>
                  <a:srgbClr val="000000"/>
                </a:solidFill>
                <a:cs typeface="Arial" charset="0"/>
              </a:rPr>
              <a:t>form one stratified random sample.</a:t>
            </a:r>
          </a:p>
        </p:txBody>
      </p:sp>
      <p:sp>
        <p:nvSpPr>
          <p:cNvPr id="7" name="TextBox 6"/>
          <p:cNvSpPr txBox="1">
            <a:spLocks noChangeArrowheads="1"/>
          </p:cNvSpPr>
          <p:nvPr/>
        </p:nvSpPr>
        <p:spPr bwMode="auto">
          <a:xfrm>
            <a:off x="499537" y="4976820"/>
            <a:ext cx="7631113" cy="1323975"/>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dirty="0" smtClean="0">
                <a:solidFill>
                  <a:srgbClr val="000000"/>
                </a:solidFill>
              </a:rPr>
              <a:t>To select a </a:t>
            </a:r>
            <a:r>
              <a:rPr lang="en-US" sz="2000" b="1" dirty="0" smtClean="0">
                <a:solidFill>
                  <a:srgbClr val="800000"/>
                </a:solidFill>
              </a:rPr>
              <a:t>stratified random sample</a:t>
            </a:r>
            <a:r>
              <a:rPr lang="en-US" sz="2000" b="1" dirty="0" smtClean="0">
                <a:solidFill>
                  <a:srgbClr val="990000"/>
                </a:solidFill>
              </a:rPr>
              <a:t>,</a:t>
            </a:r>
            <a:r>
              <a:rPr lang="en-US" sz="2000" b="1" dirty="0" smtClean="0">
                <a:solidFill>
                  <a:srgbClr val="000000"/>
                </a:solidFill>
              </a:rPr>
              <a:t> </a:t>
            </a:r>
            <a:r>
              <a:rPr lang="en-US" sz="2000" dirty="0" smtClean="0">
                <a:solidFill>
                  <a:srgbClr val="000000"/>
                </a:solidFill>
              </a:rPr>
              <a:t>first classify the population into groups of similar individuals, called </a:t>
            </a:r>
            <a:r>
              <a:rPr lang="en-US" sz="2000" b="1" dirty="0" smtClean="0">
                <a:solidFill>
                  <a:srgbClr val="800000"/>
                </a:solidFill>
              </a:rPr>
              <a:t>strata</a:t>
            </a:r>
            <a:r>
              <a:rPr lang="en-US" sz="2000" b="1" dirty="0" smtClean="0">
                <a:solidFill>
                  <a:srgbClr val="990000"/>
                </a:solidFill>
              </a:rPr>
              <a:t>.</a:t>
            </a:r>
            <a:r>
              <a:rPr lang="en-US" sz="2000" dirty="0" smtClean="0">
                <a:solidFill>
                  <a:srgbClr val="000000"/>
                </a:solidFill>
              </a:rPr>
              <a:t> Then choose a separate SRS in each stratum and combine these SRSs to form the full sample.</a:t>
            </a:r>
            <a:endParaRPr lang="en-US" sz="1050" b="1" dirty="0" smtClean="0">
              <a:solidFill>
                <a:srgbClr val="000000"/>
              </a:solidFill>
            </a:endParaRPr>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8" name="Action Button: Custom 7">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Tree>
    <p:extLst>
      <p:ext uri="{BB962C8B-B14F-4D97-AF65-F5344CB8AC3E}">
        <p14:creationId xmlns:p14="http://schemas.microsoft.com/office/powerpoint/2010/main" val="36320380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8.11 Sampling Metro Chicago</a:t>
            </a:r>
            <a:endParaRPr lang="en-US" dirty="0"/>
          </a:p>
        </p:txBody>
      </p:sp>
      <p:sp>
        <p:nvSpPr>
          <p:cNvPr id="3" name="Content Placeholder 2"/>
          <p:cNvSpPr>
            <a:spLocks noGrp="1"/>
          </p:cNvSpPr>
          <p:nvPr>
            <p:ph idx="1"/>
          </p:nvPr>
        </p:nvSpPr>
        <p:spPr/>
        <p:txBody>
          <a:bodyPr/>
          <a:lstStyle/>
          <a:p>
            <a:r>
              <a:rPr lang="en-US" dirty="0" smtClean="0"/>
              <a:t>Cook County, IL, has the second largest population of any county in the U.S. Cook County has 30 suburban townships and an additional 8 townships that make up the city of Chicago. Because the city and suburban areas differ in population density, take samples from each strata separately. Choose a stratified sample of 5 suburban townships and 3 city townships to account for the city being more heavily populated.</a:t>
            </a:r>
          </a:p>
          <a:p>
            <a:endParaRPr lang="en-US" dirty="0"/>
          </a:p>
          <a:p>
            <a:r>
              <a:rPr lang="en-US" dirty="0" smtClean="0">
                <a:hlinkClick r:id="rId2" action="ppaction://hlinkfile"/>
              </a:rPr>
              <a:t>Worksheet</a:t>
            </a:r>
            <a:endParaRPr lang="en-US" dirty="0" smtClean="0"/>
          </a:p>
          <a:p>
            <a:endParaRPr lang="en-US" dirty="0"/>
          </a:p>
          <a:p>
            <a:endParaRPr lang="en-US" dirty="0"/>
          </a:p>
        </p:txBody>
      </p:sp>
      <p:sp>
        <p:nvSpPr>
          <p:cNvPr id="4" name="Action Button: Custom 3">
            <a:hlinkClick r:id="rId3"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34330881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8.14 Gays in the Military</a:t>
            </a:r>
            <a:endParaRPr lang="en-US" dirty="0"/>
          </a:p>
        </p:txBody>
      </p:sp>
      <p:sp>
        <p:nvSpPr>
          <p:cNvPr id="3" name="Content Placeholder 2"/>
          <p:cNvSpPr>
            <a:spLocks noGrp="1"/>
          </p:cNvSpPr>
          <p:nvPr>
            <p:ph idx="1"/>
          </p:nvPr>
        </p:nvSpPr>
        <p:spPr/>
        <p:txBody>
          <a:bodyPr>
            <a:normAutofit lnSpcReduction="10000"/>
          </a:bodyPr>
          <a:lstStyle/>
          <a:p>
            <a:r>
              <a:rPr lang="en-US" dirty="0" smtClean="0"/>
              <a:t>In 2010, a Quinnipiac University Poll and a CNN Poll each asked a nationwide sample about their views on openly </a:t>
            </a:r>
            <a:r>
              <a:rPr lang="en-US" dirty="0" smtClean="0"/>
              <a:t>homosexual</a:t>
            </a:r>
            <a:r>
              <a:rPr lang="en-US" dirty="0" smtClean="0"/>
              <a:t> </a:t>
            </a:r>
            <a:r>
              <a:rPr lang="en-US" dirty="0" smtClean="0"/>
              <a:t>men and women serving in the military. Here are the two questions:</a:t>
            </a:r>
          </a:p>
          <a:p>
            <a:endParaRPr lang="en-US" dirty="0"/>
          </a:p>
          <a:p>
            <a:r>
              <a:rPr lang="en-US" dirty="0" smtClean="0"/>
              <a:t>Question A: Federal law currently prohibits openly </a:t>
            </a:r>
            <a:r>
              <a:rPr lang="en-US" dirty="0" smtClean="0"/>
              <a:t>homosexual </a:t>
            </a:r>
            <a:r>
              <a:rPr lang="en-US" dirty="0" smtClean="0"/>
              <a:t>men and women from serving in the military. Do you think this law should be repealed or not?</a:t>
            </a:r>
          </a:p>
          <a:p>
            <a:r>
              <a:rPr lang="en-US" dirty="0" smtClean="0"/>
              <a:t>Question B: Do you think people who are openly </a:t>
            </a:r>
            <a:r>
              <a:rPr lang="en-US" dirty="0" smtClean="0"/>
              <a:t>homosexual </a:t>
            </a:r>
            <a:r>
              <a:rPr lang="en-US" dirty="0" smtClean="0"/>
              <a:t>should or should not be allowed to serve in the U.S. military?</a:t>
            </a:r>
          </a:p>
          <a:p>
            <a:endParaRPr lang="en-US" dirty="0"/>
          </a:p>
          <a:p>
            <a:r>
              <a:rPr lang="en-US" dirty="0" smtClean="0"/>
              <a:t>One question had 78% responding “should” and the other had 57% responding “should.” Which wording is slanted toward a more negative response on gays in the military? Why?</a:t>
            </a:r>
            <a:endParaRPr lang="en-US" dirty="0"/>
          </a:p>
        </p:txBody>
      </p:sp>
      <p:sp>
        <p:nvSpPr>
          <p:cNvPr id="5" name="Action Button: Custom 4">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7" name="Action Button: Return 6">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824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8.14 Gays in the Military</a:t>
            </a:r>
          </a:p>
        </p:txBody>
      </p:sp>
      <p:sp>
        <p:nvSpPr>
          <p:cNvPr id="3" name="Content Placeholder 2"/>
          <p:cNvSpPr>
            <a:spLocks noGrp="1"/>
          </p:cNvSpPr>
          <p:nvPr>
            <p:ph idx="1"/>
          </p:nvPr>
        </p:nvSpPr>
        <p:spPr/>
        <p:txBody>
          <a:bodyPr>
            <a:normAutofit fontScale="92500"/>
          </a:bodyPr>
          <a:lstStyle/>
          <a:p>
            <a:r>
              <a:rPr lang="en-US" dirty="0"/>
              <a:t>Question A: Federal law currently prohibits openly gay men and women from serving in the military. Do you think this law should be repealed or not?</a:t>
            </a:r>
          </a:p>
          <a:p>
            <a:pPr lvl="1"/>
            <a:r>
              <a:rPr lang="en-US" dirty="0" smtClean="0"/>
              <a:t>Asks </a:t>
            </a:r>
            <a:r>
              <a:rPr lang="en-US" dirty="0"/>
              <a:t>whether existing law should be overturned. </a:t>
            </a:r>
            <a:endParaRPr lang="en-US" dirty="0" smtClean="0"/>
          </a:p>
          <a:p>
            <a:endParaRPr lang="en-US" dirty="0" smtClean="0"/>
          </a:p>
          <a:p>
            <a:r>
              <a:rPr lang="en-US" dirty="0" smtClean="0"/>
              <a:t>Question </a:t>
            </a:r>
            <a:r>
              <a:rPr lang="en-US" dirty="0"/>
              <a:t>B: Do you think people who are openly gay or homosexual should or should not be allowed to serve in the U.S. military</a:t>
            </a:r>
            <a:r>
              <a:rPr lang="en-US" dirty="0" smtClean="0"/>
              <a:t>?</a:t>
            </a:r>
            <a:endParaRPr lang="en-US" dirty="0"/>
          </a:p>
          <a:p>
            <a:pPr lvl="1"/>
            <a:r>
              <a:rPr lang="en-US" dirty="0"/>
              <a:t>S</a:t>
            </a:r>
            <a:r>
              <a:rPr lang="en-US" dirty="0" smtClean="0"/>
              <a:t>imply </a:t>
            </a:r>
            <a:r>
              <a:rPr lang="en-US" dirty="0"/>
              <a:t>asks whether openly gay men and women should be allowed to serve. </a:t>
            </a:r>
            <a:endParaRPr lang="en-US" dirty="0" smtClean="0"/>
          </a:p>
          <a:p>
            <a:endParaRPr lang="en-US" dirty="0" smtClean="0"/>
          </a:p>
          <a:p>
            <a:r>
              <a:rPr lang="en-US" dirty="0" smtClean="0"/>
              <a:t>Anybody </a:t>
            </a:r>
            <a:r>
              <a:rPr lang="en-US" dirty="0"/>
              <a:t>who answers “yes” to Question A would surely answer “yes” to Question B, but the converse is not true. Hence, Question A is slanted toward a more negative response on gays in the military. </a:t>
            </a:r>
          </a:p>
        </p:txBody>
      </p:sp>
      <p:sp>
        <p:nvSpPr>
          <p:cNvPr id="5" name="Action Button: Custom 4">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35888863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26400" cy="1143000"/>
          </a:xfrm>
        </p:spPr>
        <p:txBody>
          <a:bodyPr/>
          <a:lstStyle/>
          <a:p>
            <a:r>
              <a:rPr lang="en-US" sz="4800" dirty="0">
                <a:latin typeface="Gill Sans" charset="0"/>
              </a:rPr>
              <a:t>Cautions About Sample Surveys</a:t>
            </a:r>
            <a:endParaRPr lang="en-US" dirty="0"/>
          </a:p>
        </p:txBody>
      </p:sp>
      <p:sp>
        <p:nvSpPr>
          <p:cNvPr id="3" name="Content Placeholder 2"/>
          <p:cNvSpPr>
            <a:spLocks noGrp="1"/>
          </p:cNvSpPr>
          <p:nvPr>
            <p:ph idx="1"/>
          </p:nvPr>
        </p:nvSpPr>
        <p:spPr/>
        <p:txBody>
          <a:bodyPr>
            <a:normAutofit fontScale="92500" lnSpcReduction="20000"/>
          </a:bodyPr>
          <a:lstStyle/>
          <a:p>
            <a:pPr>
              <a:buFont typeface="Monotype Sorts" charset="0"/>
              <a:buNone/>
            </a:pPr>
            <a:r>
              <a:rPr lang="en-US" sz="2000" dirty="0"/>
              <a:t>Good sampling technique includes the art of reducing all sources of error.</a:t>
            </a:r>
          </a:p>
          <a:p>
            <a:pPr>
              <a:buFont typeface="Monotype Sorts" charset="0"/>
              <a:buNone/>
            </a:pPr>
            <a:endParaRPr lang="en-US" sz="2000" dirty="0"/>
          </a:p>
          <a:p>
            <a:pPr indent="-342900">
              <a:buFont typeface="Arial"/>
              <a:buChar char="•"/>
            </a:pPr>
            <a:r>
              <a:rPr lang="en-US" sz="2000" b="1" dirty="0">
                <a:solidFill>
                  <a:srgbClr val="800000"/>
                </a:solidFill>
                <a:hlinkClick r:id="rId2" action="ppaction://hlinksldjump"/>
              </a:rPr>
              <a:t>Undercoverage</a:t>
            </a:r>
            <a:r>
              <a:rPr lang="en-US" sz="2000" b="1" dirty="0">
                <a:solidFill>
                  <a:srgbClr val="000000"/>
                </a:solidFill>
              </a:rPr>
              <a:t> </a:t>
            </a:r>
            <a:r>
              <a:rPr lang="en-US" sz="2000" dirty="0">
                <a:solidFill>
                  <a:srgbClr val="000000"/>
                </a:solidFill>
              </a:rPr>
              <a:t>occurs when some groups in the population are left out of the process of choosing the sample.</a:t>
            </a:r>
          </a:p>
          <a:p>
            <a:pPr indent="-342900">
              <a:spcAft>
                <a:spcPts val="1200"/>
              </a:spcAft>
              <a:buFont typeface="Arial"/>
              <a:buChar char="•"/>
            </a:pPr>
            <a:r>
              <a:rPr lang="en-US" sz="2000" b="1" dirty="0">
                <a:solidFill>
                  <a:srgbClr val="800000"/>
                </a:solidFill>
                <a:hlinkClick r:id="rId3" action="ppaction://hlinksldjump"/>
              </a:rPr>
              <a:t>Nonresponse</a:t>
            </a:r>
            <a:r>
              <a:rPr lang="en-US" sz="2000" b="1" dirty="0">
                <a:solidFill>
                  <a:srgbClr val="000000"/>
                </a:solidFill>
              </a:rPr>
              <a:t> </a:t>
            </a:r>
            <a:r>
              <a:rPr lang="en-US" sz="2000" dirty="0">
                <a:solidFill>
                  <a:srgbClr val="000000"/>
                </a:solidFill>
              </a:rPr>
              <a:t>occurs when an individual chosen for the sample can’</a:t>
            </a:r>
            <a:r>
              <a:rPr lang="en-US" altLang="ja-JP" sz="2000" dirty="0">
                <a:solidFill>
                  <a:srgbClr val="000000"/>
                </a:solidFill>
              </a:rPr>
              <a:t>t be contacted or refuses to participate.</a:t>
            </a:r>
          </a:p>
          <a:p>
            <a:pPr marL="800100" lvl="1" indent="-342900">
              <a:spcAft>
                <a:spcPts val="1200"/>
              </a:spcAft>
              <a:buFont typeface="Arial"/>
              <a:buChar char="•"/>
            </a:pPr>
            <a:r>
              <a:rPr lang="en-US" altLang="ja-JP" b="1" dirty="0">
                <a:solidFill>
                  <a:srgbClr val="000000"/>
                </a:solidFill>
              </a:rPr>
              <a:t>Note: </a:t>
            </a:r>
            <a:r>
              <a:rPr lang="en-US" altLang="ja-JP" dirty="0"/>
              <a:t>H</a:t>
            </a:r>
            <a:r>
              <a:rPr lang="en-US" dirty="0"/>
              <a:t>igh nonresponse rates and </a:t>
            </a:r>
            <a:r>
              <a:rPr lang="en-US" dirty="0" err="1"/>
              <a:t>undercoverage</a:t>
            </a:r>
            <a:r>
              <a:rPr lang="en-US" dirty="0"/>
              <a:t> always make results less reliable, because we do not know what information we are missing. </a:t>
            </a:r>
          </a:p>
          <a:p>
            <a:pPr indent="-342900">
              <a:spcAft>
                <a:spcPts val="1200"/>
              </a:spcAft>
              <a:buFont typeface="Arial"/>
              <a:buChar char="•"/>
            </a:pPr>
            <a:r>
              <a:rPr lang="en-US" sz="2000" dirty="0">
                <a:solidFill>
                  <a:srgbClr val="000000"/>
                </a:solidFill>
              </a:rPr>
              <a:t>A systematic pattern of incorrect responses in a sample survey leads to </a:t>
            </a:r>
            <a:r>
              <a:rPr lang="en-US" sz="2000" b="1" dirty="0">
                <a:solidFill>
                  <a:srgbClr val="800000"/>
                </a:solidFill>
              </a:rPr>
              <a:t>response bias</a:t>
            </a:r>
            <a:r>
              <a:rPr lang="en-US" sz="2000" b="1" dirty="0">
                <a:solidFill>
                  <a:srgbClr val="990000"/>
                </a:solidFill>
              </a:rPr>
              <a:t>. </a:t>
            </a:r>
          </a:p>
          <a:p>
            <a:pPr marL="800100" lvl="1" indent="-342900">
              <a:spcAft>
                <a:spcPts val="1200"/>
              </a:spcAft>
              <a:buFont typeface="Arial"/>
              <a:buChar char="•"/>
            </a:pPr>
            <a:r>
              <a:rPr lang="en-US" b="1" dirty="0"/>
              <a:t>Example: </a:t>
            </a:r>
            <a:r>
              <a:rPr lang="en-US" dirty="0"/>
              <a:t>People know they should wear your seatbelt so they respond that they wear it even if they don’t.</a:t>
            </a:r>
            <a:endParaRPr lang="en-US" b="1" dirty="0">
              <a:solidFill>
                <a:srgbClr val="990000"/>
              </a:solidFill>
            </a:endParaRPr>
          </a:p>
          <a:p>
            <a:pPr indent="-342900">
              <a:spcAft>
                <a:spcPts val="1200"/>
              </a:spcAft>
              <a:buFont typeface="Arial"/>
              <a:buChar char="•"/>
            </a:pPr>
            <a:r>
              <a:rPr lang="en-US" sz="2000" dirty="0">
                <a:solidFill>
                  <a:srgbClr val="000000"/>
                </a:solidFill>
              </a:rPr>
              <a:t>The </a:t>
            </a:r>
            <a:r>
              <a:rPr lang="en-US" sz="2000" b="1" dirty="0">
                <a:solidFill>
                  <a:srgbClr val="800000"/>
                </a:solidFill>
                <a:hlinkClick r:id="rId4" action="ppaction://hlinksldjump"/>
              </a:rPr>
              <a:t>wording of questions</a:t>
            </a:r>
            <a:r>
              <a:rPr lang="en-US" sz="2000" dirty="0">
                <a:solidFill>
                  <a:srgbClr val="800000"/>
                </a:solidFill>
                <a:hlinkClick r:id="rId4" action="ppaction://hlinksldjump"/>
              </a:rPr>
              <a:t> </a:t>
            </a:r>
            <a:r>
              <a:rPr lang="en-US" sz="2000" dirty="0">
                <a:solidFill>
                  <a:srgbClr val="000000"/>
                </a:solidFill>
              </a:rPr>
              <a:t>is the most important influence on the answers given to a sample survey</a:t>
            </a:r>
            <a:r>
              <a:rPr lang="en-US" sz="2000" dirty="0" smtClean="0">
                <a:solidFill>
                  <a:srgbClr val="000000"/>
                </a:solidFill>
              </a:rPr>
              <a:t>.</a:t>
            </a:r>
            <a:endParaRPr lang="en-US" sz="2000" dirty="0">
              <a:solidFill>
                <a:srgbClr val="000000"/>
              </a:solidFill>
            </a:endParaRPr>
          </a:p>
        </p:txBody>
      </p:sp>
      <p:sp>
        <p:nvSpPr>
          <p:cNvPr id="4" name="Action Button: Custom 3">
            <a:hlinkClick r:id="rId5"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217499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Custom 5">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8" name="TextBox 7"/>
          <p:cNvSpPr txBox="1"/>
          <p:nvPr/>
        </p:nvSpPr>
        <p:spPr>
          <a:xfrm>
            <a:off x="283361" y="3212404"/>
            <a:ext cx="7869379" cy="2523768"/>
          </a:xfrm>
          <a:prstGeom prst="rect">
            <a:avLst/>
          </a:prstGeom>
          <a:noFill/>
        </p:spPr>
        <p:txBody>
          <a:bodyPr wrap="square" rtlCol="0">
            <a:spAutoFit/>
          </a:bodyPr>
          <a:lstStyle/>
          <a:p>
            <a:pPr marL="400050" lvl="2" indent="-285750">
              <a:spcBef>
                <a:spcPts val="600"/>
              </a:spcBef>
              <a:spcAft>
                <a:spcPts val="600"/>
              </a:spcAft>
              <a:buFont typeface="Arial"/>
              <a:buChar char="•"/>
            </a:pPr>
            <a:r>
              <a:rPr lang="en-US" dirty="0" smtClean="0">
                <a:cs typeface="Arial" charset="0"/>
              </a:rPr>
              <a:t>Identify </a:t>
            </a:r>
            <a:r>
              <a:rPr lang="en-US" dirty="0">
                <a:cs typeface="Arial" charset="0"/>
              </a:rPr>
              <a:t>the population and sample in a </a:t>
            </a:r>
            <a:r>
              <a:rPr lang="en-US" dirty="0" smtClean="0">
                <a:cs typeface="Arial" charset="0"/>
              </a:rPr>
              <a:t>survey</a:t>
            </a:r>
          </a:p>
          <a:p>
            <a:pPr marL="400050" lvl="2" indent="-285750">
              <a:spcBef>
                <a:spcPts val="600"/>
              </a:spcBef>
              <a:spcAft>
                <a:spcPts val="600"/>
              </a:spcAft>
              <a:buFont typeface="Arial"/>
              <a:buChar char="•"/>
            </a:pPr>
            <a:r>
              <a:rPr lang="en-US" dirty="0">
                <a:cs typeface="Arial" charset="0"/>
              </a:rPr>
              <a:t>Identify bad sampling </a:t>
            </a:r>
            <a:r>
              <a:rPr lang="en-US" dirty="0" smtClean="0">
                <a:cs typeface="Arial" charset="0"/>
              </a:rPr>
              <a:t>methods</a:t>
            </a:r>
          </a:p>
          <a:p>
            <a:pPr marL="400050" lvl="2" indent="-285750">
              <a:spcBef>
                <a:spcPts val="600"/>
              </a:spcBef>
              <a:spcAft>
                <a:spcPts val="600"/>
              </a:spcAft>
              <a:buFont typeface="Arial"/>
              <a:buChar char="•"/>
            </a:pPr>
            <a:r>
              <a:rPr lang="en-US" dirty="0">
                <a:cs typeface="Arial" charset="0"/>
              </a:rPr>
              <a:t>Select a simple random </a:t>
            </a:r>
            <a:r>
              <a:rPr lang="en-US" dirty="0" smtClean="0">
                <a:cs typeface="Arial" charset="0"/>
              </a:rPr>
              <a:t>sample</a:t>
            </a:r>
          </a:p>
          <a:p>
            <a:pPr marL="400050" lvl="2" indent="-285750">
              <a:spcBef>
                <a:spcPts val="600"/>
              </a:spcBef>
              <a:spcAft>
                <a:spcPts val="600"/>
              </a:spcAft>
              <a:buFont typeface="Arial"/>
              <a:buChar char="•"/>
            </a:pPr>
            <a:r>
              <a:rPr lang="en-US" dirty="0">
                <a:cs typeface="Arial" charset="0"/>
              </a:rPr>
              <a:t>Describe how to make an inference about the population from a </a:t>
            </a:r>
            <a:r>
              <a:rPr lang="en-US" dirty="0" smtClean="0">
                <a:cs typeface="Arial" charset="0"/>
              </a:rPr>
              <a:t>sample</a:t>
            </a:r>
          </a:p>
          <a:p>
            <a:pPr marL="400050" lvl="2" indent="-285750">
              <a:spcBef>
                <a:spcPts val="600"/>
              </a:spcBef>
              <a:spcAft>
                <a:spcPts val="600"/>
              </a:spcAft>
              <a:buFont typeface="Arial"/>
              <a:buChar char="•"/>
            </a:pPr>
            <a:r>
              <a:rPr lang="en-US" dirty="0">
                <a:cs typeface="Arial" charset="0"/>
              </a:rPr>
              <a:t>Describe different sampling </a:t>
            </a:r>
            <a:r>
              <a:rPr lang="en-US" dirty="0" smtClean="0">
                <a:cs typeface="Arial" charset="0"/>
              </a:rPr>
              <a:t>methods</a:t>
            </a:r>
          </a:p>
          <a:p>
            <a:pPr marL="400050" lvl="2" indent="-285750">
              <a:spcBef>
                <a:spcPts val="600"/>
              </a:spcBef>
              <a:spcAft>
                <a:spcPts val="600"/>
              </a:spcAft>
              <a:buFont typeface="Arial"/>
              <a:buChar char="•"/>
            </a:pPr>
            <a:r>
              <a:rPr lang="en-US" dirty="0" smtClean="0">
                <a:cs typeface="Arial" charset="0"/>
              </a:rPr>
              <a:t>Identify cautions about with </a:t>
            </a:r>
            <a:r>
              <a:rPr lang="en-US" dirty="0">
                <a:cs typeface="Arial" charset="0"/>
              </a:rPr>
              <a:t>sample </a:t>
            </a:r>
            <a:r>
              <a:rPr lang="en-US" dirty="0" smtClean="0">
                <a:cs typeface="Arial" charset="0"/>
              </a:rPr>
              <a:t>surveys</a:t>
            </a:r>
            <a:endParaRPr lang="en-US" dirty="0" smtClean="0"/>
          </a:p>
        </p:txBody>
      </p:sp>
      <p:pic>
        <p:nvPicPr>
          <p:cNvPr id="11" name="Content Placeholder 6" descr="Gathering Data.png"/>
          <p:cNvPicPr>
            <a:picLocks noChangeAspect="1"/>
          </p:cNvPicPr>
          <p:nvPr/>
        </p:nvPicPr>
        <p:blipFill>
          <a:blip r:embed="rId3">
            <a:extLst>
              <a:ext uri="{28A0092B-C50C-407E-A947-70E740481C1C}">
                <a14:useLocalDpi xmlns:a14="http://schemas.microsoft.com/office/drawing/2010/main" val="0"/>
              </a:ext>
            </a:extLst>
          </a:blip>
          <a:srcRect t="6649" b="6649"/>
          <a:stretch>
            <a:fillRect/>
          </a:stretch>
        </p:blipFill>
        <p:spPr>
          <a:xfrm>
            <a:off x="980244" y="1206747"/>
            <a:ext cx="3393846" cy="2138123"/>
          </a:xfrm>
          <a:prstGeom prst="rect">
            <a:avLst/>
          </a:prstGeom>
        </p:spPr>
      </p:pic>
      <p:sp>
        <p:nvSpPr>
          <p:cNvPr id="12" name="Title 1"/>
          <p:cNvSpPr txBox="1">
            <a:spLocks/>
          </p:cNvSpPr>
          <p:nvPr/>
        </p:nvSpPr>
        <p:spPr>
          <a:xfrm>
            <a:off x="410360" y="395581"/>
            <a:ext cx="6701639"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Today you will be able to…</a:t>
            </a:r>
            <a:endParaRPr lang="en-US" dirty="0"/>
          </a:p>
        </p:txBody>
      </p:sp>
      <p:sp>
        <p:nvSpPr>
          <p:cNvPr id="14"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32836411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a:xfrm>
            <a:off x="352425" y="228600"/>
            <a:ext cx="7772400" cy="914400"/>
          </a:xfrm>
        </p:spPr>
        <p:txBody>
          <a:bodyPr/>
          <a:lstStyle/>
          <a:p>
            <a:pPr eaLnBrk="1" hangingPunct="1"/>
            <a:r>
              <a:rPr lang="en-US" dirty="0" smtClean="0">
                <a:latin typeface="Gill Sans" charset="0"/>
              </a:rPr>
              <a:t>Objectives </a:t>
            </a:r>
            <a:r>
              <a:rPr lang="en-US" dirty="0">
                <a:latin typeface="Gill Sans" charset="0"/>
              </a:rPr>
              <a:t>Review</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1C6E66FB-5547-524D-85F8-FEA77554849F}" type="slidenum">
              <a:rPr lang="en-US" sz="1200">
                <a:solidFill>
                  <a:srgbClr val="FFFFFF"/>
                </a:solidFill>
                <a:latin typeface="Tw Cen MT" charset="0"/>
              </a:rPr>
              <a:pPr eaLnBrk="1" hangingPunct="1">
                <a:lnSpc>
                  <a:spcPct val="80000"/>
                </a:lnSpc>
              </a:pPr>
              <a:t>20</a:t>
            </a:fld>
            <a:endParaRPr lang="en-US" sz="1200">
              <a:solidFill>
                <a:srgbClr val="FFFFFF"/>
              </a:solidFill>
              <a:latin typeface="Tw Cen MT" charset="0"/>
            </a:endParaRPr>
          </a:p>
        </p:txBody>
      </p:sp>
      <p:sp>
        <p:nvSpPr>
          <p:cNvPr id="22532" name="Rectangle 3"/>
          <p:cNvSpPr>
            <a:spLocks noGrp="1" noChangeArrowheads="1"/>
          </p:cNvSpPr>
          <p:nvPr>
            <p:ph sz="quarter" idx="1"/>
          </p:nvPr>
        </p:nvSpPr>
        <p:spPr>
          <a:xfrm>
            <a:off x="244475" y="1614488"/>
            <a:ext cx="8001000" cy="5054600"/>
          </a:xfrm>
        </p:spPr>
        <p:txBody>
          <a:bodyPr/>
          <a:lstStyle/>
          <a:p>
            <a:pPr eaLnBrk="1" hangingPunct="1"/>
            <a:r>
              <a:rPr lang="en-US" sz="2800" dirty="0">
                <a:latin typeface="Arial" charset="0"/>
                <a:cs typeface="Arial" charset="0"/>
              </a:rPr>
              <a:t>Identify the population and sample in a survey</a:t>
            </a:r>
          </a:p>
          <a:p>
            <a:pPr eaLnBrk="1" hangingPunct="1"/>
            <a:r>
              <a:rPr lang="en-US" sz="2800" dirty="0">
                <a:latin typeface="Arial" charset="0"/>
                <a:cs typeface="Arial" charset="0"/>
              </a:rPr>
              <a:t>Identify bad sampling methods</a:t>
            </a:r>
          </a:p>
          <a:p>
            <a:pPr eaLnBrk="1" hangingPunct="1"/>
            <a:r>
              <a:rPr lang="en-US" sz="2800" dirty="0">
                <a:latin typeface="Arial" charset="0"/>
                <a:cs typeface="Arial" charset="0"/>
              </a:rPr>
              <a:t>Select a simple random </a:t>
            </a:r>
            <a:r>
              <a:rPr lang="en-US" sz="2800" dirty="0" smtClean="0">
                <a:latin typeface="Arial" charset="0"/>
                <a:cs typeface="Arial" charset="0"/>
              </a:rPr>
              <a:t>sample</a:t>
            </a:r>
          </a:p>
          <a:p>
            <a:r>
              <a:rPr lang="en-US" sz="2800" dirty="0">
                <a:latin typeface="Arial" charset="0"/>
                <a:cs typeface="Arial" charset="0"/>
              </a:rPr>
              <a:t>Describe how to make an inference about the population from a </a:t>
            </a:r>
            <a:r>
              <a:rPr lang="en-US" sz="2800" dirty="0" smtClean="0">
                <a:latin typeface="Arial" charset="0"/>
                <a:cs typeface="Arial" charset="0"/>
              </a:rPr>
              <a:t>sample</a:t>
            </a:r>
            <a:endParaRPr lang="en-US" sz="2800" dirty="0">
              <a:latin typeface="Arial" charset="0"/>
              <a:cs typeface="Arial" charset="0"/>
            </a:endParaRPr>
          </a:p>
          <a:p>
            <a:pPr eaLnBrk="1" hangingPunct="1"/>
            <a:r>
              <a:rPr lang="en-US" sz="2800" dirty="0">
                <a:latin typeface="Arial" charset="0"/>
                <a:cs typeface="Arial" charset="0"/>
              </a:rPr>
              <a:t>Describe different sampling methods</a:t>
            </a:r>
          </a:p>
          <a:p>
            <a:pPr eaLnBrk="1" hangingPunct="1"/>
            <a:r>
              <a:rPr lang="en-US" sz="2800" dirty="0" smtClean="0">
                <a:latin typeface="Arial" charset="0"/>
                <a:cs typeface="Arial" charset="0"/>
              </a:rPr>
              <a:t>Identify cautions about sample surveys</a:t>
            </a:r>
            <a:endParaRPr lang="en-US" sz="2800" dirty="0">
              <a:latin typeface="Arial" charset="0"/>
              <a:cs typeface="Arial" charset="0"/>
            </a:endParaRPr>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6" name="Action Button: Custom 5">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Tree>
    <p:extLst>
      <p:ext uri="{BB962C8B-B14F-4D97-AF65-F5344CB8AC3E}">
        <p14:creationId xmlns:p14="http://schemas.microsoft.com/office/powerpoint/2010/main" val="2795323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Statistics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3198831"/>
              </p:ext>
            </p:extLst>
          </p:nvPr>
        </p:nvGraphicFramePr>
        <p:xfrm>
          <a:off x="457200" y="1861636"/>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ction Button: Custom 8">
            <a:hlinkClick r:id="rId7"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4" name="Rectangle 3"/>
          <p:cNvSpPr/>
          <p:nvPr/>
        </p:nvSpPr>
        <p:spPr>
          <a:xfrm>
            <a:off x="494552" y="1300664"/>
            <a:ext cx="3116057" cy="369332"/>
          </a:xfrm>
          <a:prstGeom prst="rect">
            <a:avLst/>
          </a:prstGeom>
        </p:spPr>
        <p:txBody>
          <a:bodyPr wrap="none">
            <a:spAutoFit/>
          </a:bodyPr>
          <a:lstStyle/>
          <a:p>
            <a:pPr defTabSz="914400">
              <a:spcBef>
                <a:spcPts val="700"/>
              </a:spcBef>
              <a:buClr>
                <a:schemeClr val="accent2"/>
              </a:buClr>
              <a:buSzPct val="60000"/>
            </a:pPr>
            <a:r>
              <a:rPr lang="en-US" b="1" dirty="0">
                <a:solidFill>
                  <a:srgbClr val="800000"/>
                </a:solidFill>
                <a:cs typeface="Arial" charset="0"/>
              </a:rPr>
              <a:t>Statistics </a:t>
            </a:r>
            <a:r>
              <a:rPr lang="en-US" dirty="0">
                <a:cs typeface="Arial" charset="0"/>
              </a:rPr>
              <a:t>is the science of data.</a:t>
            </a:r>
          </a:p>
        </p:txBody>
      </p:sp>
      <p:sp>
        <p:nvSpPr>
          <p:cNvPr id="8"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Practicing Statistics</a:t>
            </a:r>
            <a:endParaRPr lang="en-US" sz="3600" dirty="0">
              <a:solidFill>
                <a:schemeClr val="bg1"/>
              </a:solidFill>
            </a:endParaRPr>
          </a:p>
        </p:txBody>
      </p:sp>
    </p:spTree>
    <p:extLst>
      <p:ext uri="{BB962C8B-B14F-4D97-AF65-F5344CB8AC3E}">
        <p14:creationId xmlns:p14="http://schemas.microsoft.com/office/powerpoint/2010/main" val="202987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grpSp>
        <p:nvGrpSpPr>
          <p:cNvPr id="9" name="Group 8"/>
          <p:cNvGrpSpPr/>
          <p:nvPr/>
        </p:nvGrpSpPr>
        <p:grpSpPr>
          <a:xfrm>
            <a:off x="1675333" y="1933508"/>
            <a:ext cx="1769177" cy="1318582"/>
            <a:chOff x="5661174" y="3545224"/>
            <a:chExt cx="1769177" cy="1318582"/>
          </a:xfrm>
        </p:grpSpPr>
        <p:sp>
          <p:nvSpPr>
            <p:cNvPr id="10" name="Cloud 9"/>
            <p:cNvSpPr/>
            <p:nvPr/>
          </p:nvSpPr>
          <p:spPr>
            <a:xfrm>
              <a:off x="5661174" y="3545224"/>
              <a:ext cx="1769177" cy="1318582"/>
            </a:xfrm>
            <a:prstGeom prst="cloud">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TextBox 10"/>
            <p:cNvSpPr txBox="1"/>
            <p:nvPr/>
          </p:nvSpPr>
          <p:spPr>
            <a:xfrm>
              <a:off x="6143226" y="3940869"/>
              <a:ext cx="638103" cy="369332"/>
            </a:xfrm>
            <a:prstGeom prst="rect">
              <a:avLst/>
            </a:prstGeom>
            <a:noFill/>
          </p:spPr>
          <p:txBody>
            <a:bodyPr wrap="none" rtlCol="0">
              <a:spAutoFit/>
            </a:bodyPr>
            <a:lstStyle/>
            <a:p>
              <a:r>
                <a:rPr lang="en-US" dirty="0" smtClean="0"/>
                <a:t>Data</a:t>
              </a:r>
            </a:p>
          </p:txBody>
        </p:sp>
      </p:grpSp>
      <p:sp>
        <p:nvSpPr>
          <p:cNvPr id="21" name="TextBox 20"/>
          <p:cNvSpPr txBox="1"/>
          <p:nvPr/>
        </p:nvSpPr>
        <p:spPr>
          <a:xfrm>
            <a:off x="1909577" y="1587713"/>
            <a:ext cx="1327444" cy="369332"/>
          </a:xfrm>
          <a:prstGeom prst="rect">
            <a:avLst/>
          </a:prstGeom>
          <a:noFill/>
        </p:spPr>
        <p:txBody>
          <a:bodyPr wrap="none" rtlCol="0">
            <a:spAutoFit/>
          </a:bodyPr>
          <a:lstStyle/>
          <a:p>
            <a:r>
              <a:rPr lang="en-US" dirty="0" smtClean="0"/>
              <a:t>Gather Data</a:t>
            </a:r>
            <a:endParaRPr lang="en-US" dirty="0"/>
          </a:p>
        </p:txBody>
      </p:sp>
      <p:sp>
        <p:nvSpPr>
          <p:cNvPr id="22" name="TextBox 21"/>
          <p:cNvSpPr txBox="1"/>
          <p:nvPr/>
        </p:nvSpPr>
        <p:spPr>
          <a:xfrm>
            <a:off x="4356045" y="3252090"/>
            <a:ext cx="1381320" cy="369332"/>
          </a:xfrm>
          <a:prstGeom prst="rect">
            <a:avLst/>
          </a:prstGeom>
          <a:noFill/>
        </p:spPr>
        <p:txBody>
          <a:bodyPr wrap="none" rtlCol="0">
            <a:spAutoFit/>
          </a:bodyPr>
          <a:lstStyle/>
          <a:p>
            <a:r>
              <a:rPr lang="en-US" dirty="0" smtClean="0"/>
              <a:t>Explore Data</a:t>
            </a:r>
            <a:endParaRPr lang="en-US" dirty="0"/>
          </a:p>
        </p:txBody>
      </p:sp>
      <p:cxnSp>
        <p:nvCxnSpPr>
          <p:cNvPr id="41" name="Curved Connector 40"/>
          <p:cNvCxnSpPr>
            <a:stCxn id="10" idx="0"/>
            <a:endCxn id="22" idx="0"/>
          </p:cNvCxnSpPr>
          <p:nvPr/>
        </p:nvCxnSpPr>
        <p:spPr>
          <a:xfrm>
            <a:off x="3443036" y="2592799"/>
            <a:ext cx="1603669" cy="65929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61" name="Picture 60"/>
          <p:cNvPicPr/>
          <p:nvPr/>
        </p:nvPicPr>
        <p:blipFill>
          <a:blip r:embed="rId2">
            <a:extLst>
              <a:ext uri="{28A0092B-C50C-407E-A947-70E740481C1C}">
                <a14:useLocalDpi xmlns:a14="http://schemas.microsoft.com/office/drawing/2010/main" val="0"/>
              </a:ext>
            </a:extLst>
          </a:blip>
          <a:srcRect/>
          <a:stretch>
            <a:fillRect/>
          </a:stretch>
        </p:blipFill>
        <p:spPr bwMode="auto">
          <a:xfrm>
            <a:off x="4356045" y="3621422"/>
            <a:ext cx="2900880" cy="1950036"/>
          </a:xfrm>
          <a:prstGeom prst="rect">
            <a:avLst/>
          </a:prstGeom>
          <a:noFill/>
          <a:ln>
            <a:noFill/>
          </a:ln>
        </p:spPr>
      </p:pic>
      <p:sp>
        <p:nvSpPr>
          <p:cNvPr id="63" name="Action Button: Custom 62">
            <a:hlinkClick r:id="rId3"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13"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Practicing Statistics</a:t>
            </a:r>
            <a:endParaRPr lang="en-US" sz="3600" dirty="0">
              <a:solidFill>
                <a:schemeClr val="bg1"/>
              </a:solidFill>
            </a:endParaRPr>
          </a:p>
        </p:txBody>
      </p:sp>
      <p:sp>
        <p:nvSpPr>
          <p:cNvPr id="14" name="Action Button: Return 13">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180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a:t>
            </a:r>
            <a:endParaRPr lang="en-US" dirty="0"/>
          </a:p>
        </p:txBody>
      </p:sp>
      <p:sp>
        <p:nvSpPr>
          <p:cNvPr id="5" name="Cloud 4"/>
          <p:cNvSpPr/>
          <p:nvPr/>
        </p:nvSpPr>
        <p:spPr>
          <a:xfrm>
            <a:off x="379777" y="1643668"/>
            <a:ext cx="2896725" cy="2394226"/>
          </a:xfrm>
          <a:prstGeom prst="cloud">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7" name="Group 6"/>
          <p:cNvGrpSpPr/>
          <p:nvPr/>
        </p:nvGrpSpPr>
        <p:grpSpPr>
          <a:xfrm>
            <a:off x="2401724" y="1933508"/>
            <a:ext cx="3350636" cy="1664377"/>
            <a:chOff x="4070818" y="3092244"/>
            <a:chExt cx="3350636" cy="1664377"/>
          </a:xfrm>
        </p:grpSpPr>
        <p:cxnSp>
          <p:nvCxnSpPr>
            <p:cNvPr id="8" name="Curved Connector 7"/>
            <p:cNvCxnSpPr>
              <a:endCxn id="21" idx="0"/>
            </p:cNvCxnSpPr>
            <p:nvPr/>
          </p:nvCxnSpPr>
          <p:spPr>
            <a:xfrm flipV="1">
              <a:off x="4070818" y="3092244"/>
              <a:ext cx="2479425" cy="58393"/>
            </a:xfrm>
            <a:prstGeom prst="curvedConnector4">
              <a:avLst>
                <a:gd name="adj1" fmla="val 36615"/>
                <a:gd name="adj2" fmla="val 491485"/>
              </a:avLst>
            </a:prstGeom>
            <a:ln>
              <a:tailEnd type="triangle" w="lg"/>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5652277" y="3438039"/>
              <a:ext cx="1769177" cy="1318582"/>
              <a:chOff x="5661174" y="3545224"/>
              <a:chExt cx="1769177" cy="1318582"/>
            </a:xfrm>
          </p:grpSpPr>
          <p:sp>
            <p:nvSpPr>
              <p:cNvPr id="10" name="Cloud 9"/>
              <p:cNvSpPr/>
              <p:nvPr/>
            </p:nvSpPr>
            <p:spPr>
              <a:xfrm>
                <a:off x="5661174" y="3545224"/>
                <a:ext cx="1769177" cy="1318582"/>
              </a:xfrm>
              <a:prstGeom prst="cloud">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TextBox 10"/>
              <p:cNvSpPr txBox="1"/>
              <p:nvPr/>
            </p:nvSpPr>
            <p:spPr>
              <a:xfrm>
                <a:off x="5895418" y="3770479"/>
                <a:ext cx="1421445" cy="646331"/>
              </a:xfrm>
              <a:prstGeom prst="rect">
                <a:avLst/>
              </a:prstGeom>
              <a:noFill/>
            </p:spPr>
            <p:txBody>
              <a:bodyPr wrap="none" rtlCol="0">
                <a:spAutoFit/>
              </a:bodyPr>
              <a:lstStyle/>
              <a:p>
                <a:r>
                  <a:rPr lang="en-US" b="1" dirty="0" smtClean="0"/>
                  <a:t>Sample</a:t>
                </a:r>
              </a:p>
              <a:p>
                <a:r>
                  <a:rPr lang="en-US" dirty="0" smtClean="0"/>
                  <a:t>(small group)</a:t>
                </a:r>
                <a:endParaRPr lang="en-US" dirty="0"/>
              </a:p>
            </p:txBody>
          </p:sp>
        </p:grpSp>
      </p:grpSp>
      <p:sp>
        <p:nvSpPr>
          <p:cNvPr id="21" name="TextBox 20"/>
          <p:cNvSpPr txBox="1"/>
          <p:nvPr/>
        </p:nvSpPr>
        <p:spPr>
          <a:xfrm>
            <a:off x="4217427" y="1933508"/>
            <a:ext cx="1327444" cy="369332"/>
          </a:xfrm>
          <a:prstGeom prst="rect">
            <a:avLst/>
          </a:prstGeom>
          <a:noFill/>
        </p:spPr>
        <p:txBody>
          <a:bodyPr wrap="none" rtlCol="0">
            <a:spAutoFit/>
          </a:bodyPr>
          <a:lstStyle/>
          <a:p>
            <a:r>
              <a:rPr lang="en-US" dirty="0" smtClean="0"/>
              <a:t>Gather Data</a:t>
            </a:r>
            <a:endParaRPr lang="en-US" dirty="0"/>
          </a:p>
        </p:txBody>
      </p:sp>
      <p:sp>
        <p:nvSpPr>
          <p:cNvPr id="22" name="TextBox 21"/>
          <p:cNvSpPr txBox="1"/>
          <p:nvPr/>
        </p:nvSpPr>
        <p:spPr>
          <a:xfrm>
            <a:off x="5544870" y="4039103"/>
            <a:ext cx="1381320" cy="369332"/>
          </a:xfrm>
          <a:prstGeom prst="rect">
            <a:avLst/>
          </a:prstGeom>
          <a:noFill/>
        </p:spPr>
        <p:txBody>
          <a:bodyPr wrap="none" rtlCol="0">
            <a:spAutoFit/>
          </a:bodyPr>
          <a:lstStyle/>
          <a:p>
            <a:r>
              <a:rPr lang="en-US" dirty="0" smtClean="0"/>
              <a:t>Explore Data</a:t>
            </a:r>
            <a:endParaRPr lang="en-US" dirty="0"/>
          </a:p>
        </p:txBody>
      </p:sp>
      <p:sp>
        <p:nvSpPr>
          <p:cNvPr id="23" name="TextBox 22"/>
          <p:cNvSpPr txBox="1"/>
          <p:nvPr/>
        </p:nvSpPr>
        <p:spPr>
          <a:xfrm>
            <a:off x="1372772" y="4845724"/>
            <a:ext cx="1749197" cy="369332"/>
          </a:xfrm>
          <a:prstGeom prst="rect">
            <a:avLst/>
          </a:prstGeom>
          <a:noFill/>
        </p:spPr>
        <p:txBody>
          <a:bodyPr wrap="none" rtlCol="0">
            <a:spAutoFit/>
          </a:bodyPr>
          <a:lstStyle/>
          <a:p>
            <a:r>
              <a:rPr lang="en-US" dirty="0" smtClean="0"/>
              <a:t>Make Inferences</a:t>
            </a:r>
            <a:endParaRPr lang="en-US" dirty="0"/>
          </a:p>
        </p:txBody>
      </p:sp>
      <p:sp>
        <p:nvSpPr>
          <p:cNvPr id="32" name="Process 31"/>
          <p:cNvSpPr/>
          <p:nvPr/>
        </p:nvSpPr>
        <p:spPr>
          <a:xfrm>
            <a:off x="1115170" y="5215056"/>
            <a:ext cx="2762682" cy="85926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 probability statement about the population based on the sample.</a:t>
            </a:r>
            <a:endParaRPr lang="en-US" dirty="0"/>
          </a:p>
        </p:txBody>
      </p:sp>
      <p:cxnSp>
        <p:nvCxnSpPr>
          <p:cNvPr id="41" name="Curved Connector 40"/>
          <p:cNvCxnSpPr>
            <a:stCxn id="10" idx="0"/>
            <a:endCxn id="22" idx="0"/>
          </p:cNvCxnSpPr>
          <p:nvPr/>
        </p:nvCxnSpPr>
        <p:spPr>
          <a:xfrm>
            <a:off x="5750886" y="2938594"/>
            <a:ext cx="484644" cy="11005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Curved Connector 42"/>
          <p:cNvCxnSpPr>
            <a:endCxn id="32" idx="3"/>
          </p:cNvCxnSpPr>
          <p:nvPr/>
        </p:nvCxnSpPr>
        <p:spPr>
          <a:xfrm rot="10800000" flipV="1">
            <a:off x="3877852" y="5338823"/>
            <a:ext cx="1667018" cy="30586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32" idx="1"/>
            <a:endCxn id="5" idx="1"/>
          </p:cNvCxnSpPr>
          <p:nvPr/>
        </p:nvCxnSpPr>
        <p:spPr>
          <a:xfrm rot="10800000" flipH="1">
            <a:off x="1115170" y="4035345"/>
            <a:ext cx="712970" cy="1609344"/>
          </a:xfrm>
          <a:prstGeom prst="curvedConnector4">
            <a:avLst>
              <a:gd name="adj1" fmla="val -32063"/>
              <a:gd name="adj2" fmla="val 63269"/>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970222" y="2227559"/>
            <a:ext cx="2306280" cy="923330"/>
          </a:xfrm>
          <a:prstGeom prst="rect">
            <a:avLst/>
          </a:prstGeom>
          <a:noFill/>
        </p:spPr>
        <p:txBody>
          <a:bodyPr wrap="square" rtlCol="0">
            <a:spAutoFit/>
          </a:bodyPr>
          <a:lstStyle/>
          <a:p>
            <a:r>
              <a:rPr lang="en-US" dirty="0" smtClean="0"/>
              <a:t>Ask a </a:t>
            </a:r>
            <a:r>
              <a:rPr lang="en-US" dirty="0"/>
              <a:t>q</a:t>
            </a:r>
            <a:r>
              <a:rPr lang="en-US" dirty="0" smtClean="0"/>
              <a:t>uestion </a:t>
            </a:r>
            <a:br>
              <a:rPr lang="en-US" dirty="0" smtClean="0"/>
            </a:br>
            <a:r>
              <a:rPr lang="en-US" dirty="0" smtClean="0"/>
              <a:t>about a </a:t>
            </a:r>
            <a:r>
              <a:rPr lang="en-US" b="1" dirty="0" smtClean="0"/>
              <a:t>population</a:t>
            </a:r>
          </a:p>
          <a:p>
            <a:r>
              <a:rPr lang="en-US" dirty="0" smtClean="0"/>
              <a:t>(large group)</a:t>
            </a:r>
            <a:endParaRPr lang="en-US" dirty="0"/>
          </a:p>
        </p:txBody>
      </p:sp>
      <p:pic>
        <p:nvPicPr>
          <p:cNvPr id="19" name="Picture 18"/>
          <p:cNvPicPr/>
          <p:nvPr/>
        </p:nvPicPr>
        <p:blipFill>
          <a:blip r:embed="rId2">
            <a:extLst>
              <a:ext uri="{28A0092B-C50C-407E-A947-70E740481C1C}">
                <a14:useLocalDpi xmlns:a14="http://schemas.microsoft.com/office/drawing/2010/main" val="0"/>
              </a:ext>
            </a:extLst>
          </a:blip>
          <a:srcRect/>
          <a:stretch>
            <a:fillRect/>
          </a:stretch>
        </p:blipFill>
        <p:spPr bwMode="auto">
          <a:xfrm>
            <a:off x="5312130" y="4400681"/>
            <a:ext cx="2900880" cy="1950036"/>
          </a:xfrm>
          <a:prstGeom prst="rect">
            <a:avLst/>
          </a:prstGeom>
          <a:noFill/>
          <a:ln>
            <a:noFill/>
          </a:ln>
        </p:spPr>
      </p:pic>
      <p:sp>
        <p:nvSpPr>
          <p:cNvPr id="20" name="Action Button: Custom 19">
            <a:hlinkClick r:id="rId3"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24"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Practicing Statistics</a:t>
            </a:r>
            <a:endParaRPr lang="en-US" sz="3600" dirty="0">
              <a:solidFill>
                <a:schemeClr val="bg1"/>
              </a:solidFill>
            </a:endParaRPr>
          </a:p>
        </p:txBody>
      </p:sp>
      <p:sp>
        <p:nvSpPr>
          <p:cNvPr id="25" name="Action Button: Custom 24">
            <a:hlinkClick r:id="rId4" action="ppaction://hlinksldjump" highlightClick="1"/>
          </p:cNvPr>
          <p:cNvSpPr/>
          <p:nvPr/>
        </p:nvSpPr>
        <p:spPr>
          <a:xfrm>
            <a:off x="8152740" y="6299201"/>
            <a:ext cx="975772" cy="323321"/>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Back</a:t>
            </a:r>
            <a:endParaRPr lang="en-US" dirty="0"/>
          </a:p>
        </p:txBody>
      </p:sp>
      <p:sp>
        <p:nvSpPr>
          <p:cNvPr id="26" name="Action Button: Return 25">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121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p:tgtEl>
                                          <p:spTgt spid="41"/>
                                        </p:tgtEl>
                                        <p:attrNameLst>
                                          <p:attrName>ppt_y</p:attrName>
                                        </p:attrNameLst>
                                      </p:cBhvr>
                                      <p:tavLst>
                                        <p:tav tm="0">
                                          <p:val>
                                            <p:strVal val="#ppt_y+#ppt_h*1.125000"/>
                                          </p:val>
                                        </p:tav>
                                        <p:tav tm="100000">
                                          <p:val>
                                            <p:strVal val="#ppt_y"/>
                                          </p:val>
                                        </p:tav>
                                      </p:tavLst>
                                    </p:anim>
                                    <p:animEffect transition="in" filter="wipe(up)">
                                      <p:cBhvr>
                                        <p:cTn id="16" dur="500"/>
                                        <p:tgtEl>
                                          <p:spTgt spid="4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ppt_y</p:attrName>
                                        </p:attrNameLst>
                                      </p:cBhvr>
                                      <p:tavLst>
                                        <p:tav tm="0">
                                          <p:val>
                                            <p:strVal val="#ppt_y+#ppt_h*1.125000"/>
                                          </p:val>
                                        </p:tav>
                                        <p:tav tm="100000">
                                          <p:val>
                                            <p:strVal val="#ppt_y"/>
                                          </p:val>
                                        </p:tav>
                                      </p:tavLst>
                                    </p:anim>
                                    <p:animEffect transition="in" filter="wipe(up)">
                                      <p:cBhvr>
                                        <p:cTn id="20" dur="500"/>
                                        <p:tgtEl>
                                          <p:spTgt spid="22"/>
                                        </p:tgtEl>
                                      </p:cBhvr>
                                    </p:animEffect>
                                  </p:childTnLst>
                                </p:cTn>
                              </p:par>
                              <p:par>
                                <p:cTn id="21" presetID="1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arn(inVertical)">
                                      <p:cBhvr>
                                        <p:cTn id="29" dur="500"/>
                                        <p:tgtEl>
                                          <p:spTgt spid="4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arn(inVertical)">
                                      <p:cBhvr>
                                        <p:cTn id="32" dur="500"/>
                                        <p:tgtEl>
                                          <p:spTgt spid="3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arn(inVertical)">
                                      <p:cBhvr>
                                        <p:cTn id="35" dur="500"/>
                                        <p:tgtEl>
                                          <p:spTgt spid="23"/>
                                        </p:tgtEl>
                                      </p:cBhvr>
                                    </p:animEffect>
                                  </p:childTnLst>
                                </p:cTn>
                              </p:par>
                              <p:par>
                                <p:cTn id="36" presetID="16" presetClass="entr" presetSubtype="21"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arn(inVertical)">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lstStyle/>
          <a:p>
            <a:r>
              <a:rPr lang="en-US" dirty="0" smtClean="0"/>
              <a:t>What comes to your mind when you read/hear the word “sample?”</a:t>
            </a:r>
            <a:endParaRPr lang="en-US" dirty="0"/>
          </a:p>
        </p:txBody>
      </p:sp>
      <p:sp>
        <p:nvSpPr>
          <p:cNvPr id="4" name="Action Button: Custom 3">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1419236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txBox="1">
            <a:spLocks noChangeArrowheads="1"/>
          </p:cNvSpPr>
          <p:nvPr/>
        </p:nvSpPr>
        <p:spPr bwMode="auto">
          <a:xfrm>
            <a:off x="270440" y="1543050"/>
            <a:ext cx="841216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defTabSz="914400" eaLnBrk="1" hangingPunct="1">
              <a:spcBef>
                <a:spcPts val="700"/>
              </a:spcBef>
              <a:buClr>
                <a:schemeClr val="accent2"/>
              </a:buClr>
              <a:buSzPct val="60000"/>
              <a:buFont typeface="Wingdings" charset="2"/>
              <a:buChar char=""/>
              <a:defRPr/>
            </a:pPr>
            <a:r>
              <a:rPr lang="en-US" sz="2000" dirty="0">
                <a:cs typeface="Arial" charset="0"/>
              </a:rPr>
              <a:t>The distinction between population and sample is basic to statistics. To make sense of any sample result, you must know what population the sample </a:t>
            </a:r>
            <a:r>
              <a:rPr lang="en-US" sz="2000" dirty="0" smtClean="0">
                <a:cs typeface="Arial" charset="0"/>
              </a:rPr>
              <a:t>represents.</a:t>
            </a:r>
            <a:endParaRPr lang="en-US" sz="2000" dirty="0">
              <a:cs typeface="Arial" charset="0"/>
            </a:endParaRPr>
          </a:p>
          <a:p>
            <a:pPr marL="1085850" lvl="1" indent="-342900" defTabSz="914400" eaLnBrk="1" hangingPunct="1">
              <a:spcBef>
                <a:spcPts val="700"/>
              </a:spcBef>
              <a:buClr>
                <a:schemeClr val="accent2"/>
              </a:buClr>
              <a:buSzPct val="60000"/>
              <a:buFont typeface="Wingdings" charset="2"/>
              <a:buChar char=""/>
              <a:defRPr/>
            </a:pPr>
            <a:endParaRPr lang="en-US" sz="2000" dirty="0" smtClean="0">
              <a:cs typeface="Arial" charset="0"/>
            </a:endParaRPr>
          </a:p>
          <a:p>
            <a:pPr defTabSz="914400" eaLnBrk="1" hangingPunct="1">
              <a:spcBef>
                <a:spcPts val="700"/>
              </a:spcBef>
              <a:buClr>
                <a:schemeClr val="accent2"/>
              </a:buClr>
              <a:buSzPct val="60000"/>
              <a:buFont typeface="Monotype Sorts" charset="0"/>
              <a:buNone/>
              <a:defRPr/>
            </a:pPr>
            <a:endParaRPr lang="en-US" sz="2000" dirty="0" smtClean="0">
              <a:cs typeface="Arial" charset="0"/>
            </a:endParaRPr>
          </a:p>
        </p:txBody>
      </p:sp>
      <p:sp>
        <p:nvSpPr>
          <p:cNvPr id="14339" name="Rectangle 2"/>
          <p:cNvSpPr>
            <a:spLocks noGrp="1" noChangeArrowheads="1"/>
          </p:cNvSpPr>
          <p:nvPr>
            <p:ph type="title"/>
          </p:nvPr>
        </p:nvSpPr>
        <p:spPr>
          <a:xfrm>
            <a:off x="685800" y="152400"/>
            <a:ext cx="7772400" cy="1219200"/>
          </a:xfrm>
        </p:spPr>
        <p:txBody>
          <a:bodyPr/>
          <a:lstStyle/>
          <a:p>
            <a:pPr eaLnBrk="1" hangingPunct="1"/>
            <a:r>
              <a:rPr lang="en-US" sz="4000">
                <a:latin typeface="Gill Sans" charset="0"/>
              </a:rPr>
              <a:t>Population and Sample</a:t>
            </a:r>
          </a:p>
        </p:txBody>
      </p:sp>
      <p:sp>
        <p:nvSpPr>
          <p:cNvPr id="6" name="TextBox 5"/>
          <p:cNvSpPr txBox="1">
            <a:spLocks noChangeArrowheads="1"/>
          </p:cNvSpPr>
          <p:nvPr/>
        </p:nvSpPr>
        <p:spPr bwMode="auto">
          <a:xfrm>
            <a:off x="499040" y="2528888"/>
            <a:ext cx="7772400" cy="1830387"/>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endParaRPr lang="en-US" sz="500" b="1" u="sng" dirty="0" smtClean="0">
              <a:solidFill>
                <a:srgbClr val="E81F30"/>
              </a:solidFill>
            </a:endParaRPr>
          </a:p>
          <a:p>
            <a:pPr eaLnBrk="1" hangingPunct="1">
              <a:defRPr/>
            </a:pPr>
            <a:r>
              <a:rPr lang="en-US" sz="1800" dirty="0" smtClean="0">
                <a:solidFill>
                  <a:srgbClr val="000000"/>
                </a:solidFill>
              </a:rPr>
              <a:t>The </a:t>
            </a:r>
            <a:r>
              <a:rPr lang="en-US" sz="1800" b="1" dirty="0" smtClean="0">
                <a:solidFill>
                  <a:srgbClr val="800000"/>
                </a:solidFill>
              </a:rPr>
              <a:t>population</a:t>
            </a:r>
            <a:r>
              <a:rPr lang="en-US" sz="1800" b="1" dirty="0" smtClean="0">
                <a:solidFill>
                  <a:srgbClr val="000000"/>
                </a:solidFill>
              </a:rPr>
              <a:t> </a:t>
            </a:r>
            <a:r>
              <a:rPr lang="en-US" sz="1800" dirty="0" smtClean="0">
                <a:solidFill>
                  <a:srgbClr val="000000"/>
                </a:solidFill>
              </a:rPr>
              <a:t>in a statistical study is the entire group of individuals about which we want information.</a:t>
            </a:r>
          </a:p>
          <a:p>
            <a:pPr eaLnBrk="1" hangingPunct="1">
              <a:defRPr/>
            </a:pPr>
            <a:endParaRPr lang="en-US" sz="1800" dirty="0" smtClean="0">
              <a:solidFill>
                <a:srgbClr val="FFFFFF"/>
              </a:solidFill>
            </a:endParaRPr>
          </a:p>
          <a:p>
            <a:pPr eaLnBrk="1" hangingPunct="1">
              <a:defRPr/>
            </a:pPr>
            <a:r>
              <a:rPr lang="en-US" sz="1800" dirty="0" smtClean="0">
                <a:solidFill>
                  <a:srgbClr val="000000"/>
                </a:solidFill>
              </a:rPr>
              <a:t>A </a:t>
            </a:r>
            <a:r>
              <a:rPr lang="en-US" sz="1800" b="1" dirty="0" smtClean="0">
                <a:solidFill>
                  <a:srgbClr val="800000"/>
                </a:solidFill>
              </a:rPr>
              <a:t>sample</a:t>
            </a:r>
            <a:r>
              <a:rPr lang="en-US" sz="1800" b="1" dirty="0" smtClean="0">
                <a:solidFill>
                  <a:srgbClr val="000000"/>
                </a:solidFill>
              </a:rPr>
              <a:t> </a:t>
            </a:r>
            <a:r>
              <a:rPr lang="en-US" sz="1800" dirty="0" smtClean="0">
                <a:solidFill>
                  <a:srgbClr val="000000"/>
                </a:solidFill>
              </a:rPr>
              <a:t>is the part of the population from which we actually collect information. We use information from a sample to draw conclusions about the entire population.</a:t>
            </a:r>
            <a:endParaRPr lang="en-US" sz="1000" b="1" dirty="0" smtClean="0">
              <a:solidFill>
                <a:srgbClr val="000000"/>
              </a:solidFill>
            </a:endParaRPr>
          </a:p>
        </p:txBody>
      </p:sp>
      <p:sp>
        <p:nvSpPr>
          <p:cNvPr id="7" name="Rounded Rectangle 6"/>
          <p:cNvSpPr>
            <a:spLocks noChangeArrowheads="1"/>
          </p:cNvSpPr>
          <p:nvPr/>
        </p:nvSpPr>
        <p:spPr bwMode="auto">
          <a:xfrm>
            <a:off x="976878" y="4487863"/>
            <a:ext cx="3435350" cy="2168525"/>
          </a:xfrm>
          <a:prstGeom prst="roundRect">
            <a:avLst>
              <a:gd name="adj" fmla="val 16667"/>
            </a:avLst>
          </a:prstGeom>
          <a:solidFill>
            <a:schemeClr val="accent1"/>
          </a:solidFill>
          <a:ln w="10000">
            <a:solidFill>
              <a:schemeClr val="accent1"/>
            </a:solidFill>
            <a:round/>
            <a:headEnd/>
            <a:tailEnd/>
          </a:ln>
          <a:effectLst>
            <a:outerShdw blurRad="38100" dist="30000" dir="5400000" rotWithShape="0">
              <a:srgbClr val="000000">
                <a:alpha val="45000"/>
              </a:srgbClr>
            </a:outerShdw>
          </a:effectLst>
        </p:spPr>
        <p:txBody>
          <a:bodyPr/>
          <a:lstStyle/>
          <a:p>
            <a:pPr fontAlgn="auto">
              <a:spcBef>
                <a:spcPts val="0"/>
              </a:spcBef>
              <a:spcAft>
                <a:spcPts val="0"/>
              </a:spcAft>
              <a:defRPr/>
            </a:pPr>
            <a:r>
              <a:rPr lang="en-US" sz="2400" b="1" dirty="0">
                <a:solidFill>
                  <a:srgbClr val="000000"/>
                </a:solidFill>
                <a:latin typeface="+mn-lt"/>
                <a:ea typeface="+mn-ea"/>
                <a:cs typeface="Arial"/>
              </a:rPr>
              <a:t>Population</a:t>
            </a:r>
          </a:p>
        </p:txBody>
      </p:sp>
      <p:sp>
        <p:nvSpPr>
          <p:cNvPr id="8" name="Oval 7"/>
          <p:cNvSpPr>
            <a:spLocks noChangeArrowheads="1"/>
          </p:cNvSpPr>
          <p:nvPr/>
        </p:nvSpPr>
        <p:spPr bwMode="auto">
          <a:xfrm>
            <a:off x="2446338" y="5011738"/>
            <a:ext cx="2100262" cy="1181100"/>
          </a:xfrm>
          <a:prstGeom prst="ellipse">
            <a:avLst/>
          </a:prstGeom>
          <a:solidFill>
            <a:srgbClr val="D2DA7A"/>
          </a:solidFill>
          <a:ln w="10000">
            <a:solidFill>
              <a:srgbClr val="D2DA7A"/>
            </a:solidFill>
            <a:round/>
            <a:headEnd/>
            <a:tailEnd/>
          </a:ln>
          <a:effectLst>
            <a:outerShdw blurRad="38100" dist="30000" dir="5400000" rotWithShape="0">
              <a:srgbClr val="000000">
                <a:alpha val="45000"/>
              </a:srgbClr>
            </a:outerShdw>
          </a:effec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b="1" smtClean="0">
                <a:solidFill>
                  <a:srgbClr val="000000"/>
                </a:solidFill>
                <a:cs typeface="Arial" charset="0"/>
              </a:rPr>
              <a:t>Sample</a:t>
            </a:r>
            <a:endParaRPr lang="en-US" sz="2800" b="1" smtClean="0">
              <a:solidFill>
                <a:srgbClr val="000000"/>
              </a:solidFill>
              <a:cs typeface="Arial" charset="0"/>
            </a:endParaRPr>
          </a:p>
        </p:txBody>
      </p:sp>
      <p:sp>
        <p:nvSpPr>
          <p:cNvPr id="10" name="Curved Down Arrow 9"/>
          <p:cNvSpPr/>
          <p:nvPr/>
        </p:nvSpPr>
        <p:spPr>
          <a:xfrm rot="20625499">
            <a:off x="3966452" y="4481723"/>
            <a:ext cx="2486484" cy="586182"/>
          </a:xfrm>
          <a:prstGeom prst="curvedDownArrow">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dirty="0">
              <a:solidFill>
                <a:schemeClr val="tx1"/>
              </a:solidFill>
              <a:cs typeface="Arial"/>
            </a:endParaRPr>
          </a:p>
        </p:txBody>
      </p:sp>
      <p:sp>
        <p:nvSpPr>
          <p:cNvPr id="11" name="TextBox 10"/>
          <p:cNvSpPr txBox="1">
            <a:spLocks noChangeArrowheads="1"/>
          </p:cNvSpPr>
          <p:nvPr/>
        </p:nvSpPr>
        <p:spPr bwMode="auto">
          <a:xfrm>
            <a:off x="5098028" y="4657725"/>
            <a:ext cx="308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cs typeface="Arial" charset="0"/>
              </a:rPr>
              <a:t>Collect data </a:t>
            </a:r>
            <a:r>
              <a:rPr lang="en-US" sz="1600" dirty="0">
                <a:cs typeface="Arial" charset="0"/>
              </a:rPr>
              <a:t>from a representative </a:t>
            </a:r>
            <a:r>
              <a:rPr lang="en-US" sz="1600" b="1" dirty="0">
                <a:cs typeface="Arial" charset="0"/>
              </a:rPr>
              <a:t>Sample</a:t>
            </a:r>
            <a:r>
              <a:rPr lang="en-US" sz="1600" dirty="0">
                <a:cs typeface="Arial" charset="0"/>
              </a:rPr>
              <a:t>...</a:t>
            </a:r>
          </a:p>
        </p:txBody>
      </p:sp>
      <p:sp>
        <p:nvSpPr>
          <p:cNvPr id="12" name="TextBox 11"/>
          <p:cNvSpPr txBox="1">
            <a:spLocks noChangeArrowheads="1"/>
          </p:cNvSpPr>
          <p:nvPr/>
        </p:nvSpPr>
        <p:spPr bwMode="auto">
          <a:xfrm>
            <a:off x="5564753" y="5405438"/>
            <a:ext cx="2587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dirty="0">
                <a:cs typeface="Arial" charset="0"/>
              </a:rPr>
              <a:t>Make an </a:t>
            </a:r>
            <a:r>
              <a:rPr lang="en-US" sz="1600" b="1" dirty="0">
                <a:cs typeface="Arial" charset="0"/>
              </a:rPr>
              <a:t>Inference </a:t>
            </a:r>
            <a:r>
              <a:rPr lang="en-US" sz="1600" dirty="0">
                <a:cs typeface="Arial" charset="0"/>
              </a:rPr>
              <a:t>about the </a:t>
            </a:r>
            <a:r>
              <a:rPr lang="en-US" sz="1600" b="1" dirty="0">
                <a:cs typeface="Arial" charset="0"/>
              </a:rPr>
              <a:t>Population</a:t>
            </a:r>
            <a:r>
              <a:rPr lang="en-US" sz="1600" dirty="0">
                <a:cs typeface="Arial" charset="0"/>
              </a:rPr>
              <a:t>.</a:t>
            </a:r>
          </a:p>
        </p:txBody>
      </p:sp>
      <p:sp>
        <p:nvSpPr>
          <p:cNvPr id="13" name="Curved Down Arrow 12"/>
          <p:cNvSpPr/>
          <p:nvPr/>
        </p:nvSpPr>
        <p:spPr>
          <a:xfrm rot="10211976">
            <a:off x="4264966" y="6145040"/>
            <a:ext cx="2958043" cy="522318"/>
          </a:xfrm>
          <a:prstGeom prst="curvedDownArrow">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dirty="0">
              <a:solidFill>
                <a:schemeClr val="tx1"/>
              </a:solidFill>
              <a:cs typeface="Arial"/>
            </a:endParaRPr>
          </a:p>
        </p:txBody>
      </p:sp>
      <p:sp>
        <p:nvSpPr>
          <p:cNvPr id="14347" name="Slide Number Placeholder 5"/>
          <p:cNvSpPr>
            <a:spLocks noGrp="1"/>
          </p:cNvSpPr>
          <p:nvPr>
            <p:ph type="sldNum" sz="quarter" idx="12"/>
          </p:nvPr>
        </p:nvSpPr>
        <p:spPr bwMode="auto">
          <a:xfrm>
            <a:off x="0" y="1271588"/>
            <a:ext cx="5334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710560A7-66DA-F544-8815-954D8A62754F}" type="slidenum">
              <a:rPr lang="en-US" sz="1200">
                <a:solidFill>
                  <a:srgbClr val="FFFFFF"/>
                </a:solidFill>
                <a:latin typeface="Tw Cen MT" charset="0"/>
              </a:rPr>
              <a:pPr eaLnBrk="1" hangingPunct="1">
                <a:lnSpc>
                  <a:spcPct val="80000"/>
                </a:lnSpc>
              </a:pPr>
              <a:t>4</a:t>
            </a:fld>
            <a:endParaRPr lang="en-US" sz="1200">
              <a:solidFill>
                <a:srgbClr val="FFFFFF"/>
              </a:solidFill>
              <a:latin typeface="Tw Cen MT" charset="0"/>
            </a:endParaRPr>
          </a:p>
        </p:txBody>
      </p:sp>
      <p:sp>
        <p:nvSpPr>
          <p:cNvPr id="14"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15" name="Action Button: Custom 14">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2" name="Action Button: Custom 1">
            <a:hlinkClick r:id="rId3" action="ppaction://hlinksldjump" highlightClick="1"/>
          </p:cNvPr>
          <p:cNvSpPr/>
          <p:nvPr/>
        </p:nvSpPr>
        <p:spPr>
          <a:xfrm>
            <a:off x="8152740" y="6299201"/>
            <a:ext cx="975772" cy="323321"/>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Goals</a:t>
            </a:r>
            <a:endParaRPr lang="en-US" dirty="0"/>
          </a:p>
        </p:txBody>
      </p:sp>
    </p:spTree>
    <p:extLst>
      <p:ext uri="{BB962C8B-B14F-4D97-AF65-F5344CB8AC3E}">
        <p14:creationId xmlns:p14="http://schemas.microsoft.com/office/powerpoint/2010/main" val="28100897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lstStyle/>
          <a:p>
            <a:r>
              <a:rPr lang="en-US" dirty="0" smtClean="0"/>
              <a:t>From your personal experience with sampling, what is the population? What is the sample?</a:t>
            </a:r>
            <a:endParaRPr lang="en-US" dirty="0"/>
          </a:p>
        </p:txBody>
      </p:sp>
      <p:sp>
        <p:nvSpPr>
          <p:cNvPr id="4" name="Action Button: Custom 3">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5"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Tree>
    <p:extLst>
      <p:ext uri="{BB962C8B-B14F-4D97-AF65-F5344CB8AC3E}">
        <p14:creationId xmlns:p14="http://schemas.microsoft.com/office/powerpoint/2010/main" val="19338228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 Customer Satisfaction</a:t>
            </a:r>
            <a:endParaRPr lang="en-US" dirty="0"/>
          </a:p>
        </p:txBody>
      </p:sp>
      <p:sp>
        <p:nvSpPr>
          <p:cNvPr id="3" name="Content Placeholder 2"/>
          <p:cNvSpPr>
            <a:spLocks noGrp="1"/>
          </p:cNvSpPr>
          <p:nvPr>
            <p:ph idx="1"/>
          </p:nvPr>
        </p:nvSpPr>
        <p:spPr/>
        <p:txBody>
          <a:bodyPr/>
          <a:lstStyle/>
          <a:p>
            <a:r>
              <a:rPr lang="en-US" dirty="0" smtClean="0"/>
              <a:t>A department store mails a customer satisfaction survey to people who make credit card purchases at the store. This month 45,000 people made credit card purchases. Surveys are mailed to 1000 of these people, chosen at random, and 137 people return the survey form.</a:t>
            </a:r>
          </a:p>
          <a:p>
            <a:pPr lvl="1"/>
            <a:endParaRPr lang="en-US" dirty="0" smtClean="0"/>
          </a:p>
          <a:p>
            <a:pPr lvl="1"/>
            <a:r>
              <a:rPr lang="en-US" dirty="0" smtClean="0"/>
              <a:t>What is the population of interest for this survey?</a:t>
            </a:r>
          </a:p>
          <a:p>
            <a:pPr lvl="2"/>
            <a:r>
              <a:rPr lang="en-US" dirty="0"/>
              <a:t>The population is all 45,000 people who made credit card purchases. </a:t>
            </a:r>
            <a:endParaRPr lang="en-US" dirty="0" smtClean="0"/>
          </a:p>
          <a:p>
            <a:pPr lvl="1"/>
            <a:endParaRPr lang="en-US" dirty="0" smtClean="0"/>
          </a:p>
          <a:p>
            <a:pPr lvl="1"/>
            <a:r>
              <a:rPr lang="en-US" dirty="0" smtClean="0"/>
              <a:t>What is the sample? From what group is information actually obtained?</a:t>
            </a:r>
          </a:p>
          <a:p>
            <a:pPr lvl="2"/>
            <a:r>
              <a:rPr lang="en-US" dirty="0"/>
              <a:t>The sample is the 137 people who returned the survey form. </a:t>
            </a:r>
          </a:p>
        </p:txBody>
      </p:sp>
      <p:sp>
        <p:nvSpPr>
          <p:cNvPr id="4" name="Action Button: Custom 3">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7" name="Action Button: Return 6">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07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heckerboard(across)">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4D06FF19-D480-894E-8E1F-54EDEC56A53D}" type="slidenum">
              <a:rPr lang="en-US" sz="1200">
                <a:solidFill>
                  <a:srgbClr val="FFFFFF"/>
                </a:solidFill>
                <a:latin typeface="Tw Cen MT" charset="0"/>
              </a:rPr>
              <a:pPr eaLnBrk="1" hangingPunct="1">
                <a:lnSpc>
                  <a:spcPct val="80000"/>
                </a:lnSpc>
              </a:pPr>
              <a:t>7</a:t>
            </a:fld>
            <a:endParaRPr lang="en-US" sz="1200">
              <a:solidFill>
                <a:srgbClr val="FFFFFF"/>
              </a:solidFill>
              <a:latin typeface="Tw Cen MT" charset="0"/>
            </a:endParaRPr>
          </a:p>
        </p:txBody>
      </p:sp>
      <p:sp>
        <p:nvSpPr>
          <p:cNvPr id="15363" name="Rectangle 2"/>
          <p:cNvSpPr>
            <a:spLocks noGrp="1" noChangeArrowheads="1"/>
          </p:cNvSpPr>
          <p:nvPr>
            <p:ph type="title"/>
          </p:nvPr>
        </p:nvSpPr>
        <p:spPr>
          <a:xfrm>
            <a:off x="685800" y="152400"/>
            <a:ext cx="7772400" cy="1219200"/>
          </a:xfrm>
        </p:spPr>
        <p:txBody>
          <a:bodyPr/>
          <a:lstStyle/>
          <a:p>
            <a:pPr eaLnBrk="1" hangingPunct="1"/>
            <a:r>
              <a:rPr lang="en-US">
                <a:latin typeface="Gill Sans" charset="0"/>
              </a:rPr>
              <a:t>How to Sample Badly</a:t>
            </a:r>
          </a:p>
        </p:txBody>
      </p:sp>
      <p:sp>
        <p:nvSpPr>
          <p:cNvPr id="15364" name="TextBox 1"/>
          <p:cNvSpPr txBox="1">
            <a:spLocks noChangeArrowheads="1"/>
          </p:cNvSpPr>
          <p:nvPr/>
        </p:nvSpPr>
        <p:spPr bwMode="auto">
          <a:xfrm>
            <a:off x="448735" y="1638300"/>
            <a:ext cx="76311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dirty="0"/>
              <a:t>The design of a sample is </a:t>
            </a:r>
            <a:r>
              <a:rPr lang="en-US" sz="2400" b="1" dirty="0">
                <a:solidFill>
                  <a:srgbClr val="800000"/>
                </a:solidFill>
              </a:rPr>
              <a:t>biased</a:t>
            </a:r>
            <a:r>
              <a:rPr lang="en-US" sz="2400" dirty="0">
                <a:solidFill>
                  <a:srgbClr val="800000"/>
                </a:solidFill>
              </a:rPr>
              <a:t> </a:t>
            </a:r>
            <a:r>
              <a:rPr lang="en-US" sz="2400" dirty="0"/>
              <a:t>if it systematically favors certain outcomes.</a:t>
            </a:r>
          </a:p>
        </p:txBody>
      </p:sp>
      <p:sp>
        <p:nvSpPr>
          <p:cNvPr id="7" name="TextBox 6"/>
          <p:cNvSpPr txBox="1">
            <a:spLocks noChangeArrowheads="1"/>
          </p:cNvSpPr>
          <p:nvPr/>
        </p:nvSpPr>
        <p:spPr bwMode="auto">
          <a:xfrm>
            <a:off x="533400" y="3535279"/>
            <a:ext cx="7631113" cy="1938338"/>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smtClean="0">
                <a:solidFill>
                  <a:srgbClr val="000000"/>
                </a:solidFill>
              </a:rPr>
              <a:t>A</a:t>
            </a:r>
            <a:r>
              <a:rPr lang="en-US" b="1" dirty="0" smtClean="0">
                <a:solidFill>
                  <a:srgbClr val="000000"/>
                </a:solidFill>
              </a:rPr>
              <a:t> </a:t>
            </a:r>
            <a:r>
              <a:rPr lang="en-US" b="1" dirty="0" smtClean="0">
                <a:solidFill>
                  <a:srgbClr val="800000"/>
                </a:solidFill>
              </a:rPr>
              <a:t>voluntary response sample </a:t>
            </a:r>
            <a:r>
              <a:rPr lang="en-US" dirty="0" smtClean="0">
                <a:solidFill>
                  <a:srgbClr val="000000"/>
                </a:solidFill>
              </a:rPr>
              <a:t>consists of people who choose themselves by responding to a general appeal. Voluntary response samples show bias because people with strong opinions (often in the same direction) are most likely to respond.</a:t>
            </a:r>
            <a:endParaRPr lang="en-US" sz="1100" b="1" dirty="0" smtClean="0">
              <a:solidFill>
                <a:srgbClr val="000000"/>
              </a:solidFill>
            </a:endParaRPr>
          </a:p>
        </p:txBody>
      </p:sp>
      <p:sp>
        <p:nvSpPr>
          <p:cNvPr id="8" name="TextBox 7"/>
          <p:cNvSpPr txBox="1">
            <a:spLocks noChangeArrowheads="1"/>
          </p:cNvSpPr>
          <p:nvPr/>
        </p:nvSpPr>
        <p:spPr bwMode="auto">
          <a:xfrm>
            <a:off x="533400" y="2524125"/>
            <a:ext cx="7631113" cy="831850"/>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smtClean="0">
                <a:solidFill>
                  <a:srgbClr val="000000"/>
                </a:solidFill>
              </a:rPr>
              <a:t>Choosing individuals who are easiest to reach results in a </a:t>
            </a:r>
            <a:r>
              <a:rPr lang="en-US" b="1" dirty="0" smtClean="0">
                <a:solidFill>
                  <a:srgbClr val="800000"/>
                </a:solidFill>
              </a:rPr>
              <a:t>convenience sample</a:t>
            </a:r>
            <a:r>
              <a:rPr lang="en-US" b="1" dirty="0" smtClean="0">
                <a:solidFill>
                  <a:srgbClr val="990000"/>
                </a:solidFill>
              </a:rPr>
              <a:t>.</a:t>
            </a:r>
            <a:endParaRPr lang="en-US" sz="1100" b="1" dirty="0" smtClean="0">
              <a:solidFill>
                <a:srgbClr val="990000"/>
              </a:solidFill>
            </a:endParaRPr>
          </a:p>
        </p:txBody>
      </p:sp>
      <p:sp>
        <p:nvSpPr>
          <p:cNvPr id="9"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10" name="Action Button: Custom 9">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2" name="TextBox 1"/>
          <p:cNvSpPr txBox="1"/>
          <p:nvPr/>
        </p:nvSpPr>
        <p:spPr>
          <a:xfrm>
            <a:off x="550337" y="5758450"/>
            <a:ext cx="7602404" cy="830997"/>
          </a:xfrm>
          <a:prstGeom prst="rect">
            <a:avLst/>
          </a:prstGeom>
          <a:noFill/>
        </p:spPr>
        <p:txBody>
          <a:bodyPr wrap="square" rtlCol="0">
            <a:spAutoFit/>
          </a:bodyPr>
          <a:lstStyle/>
          <a:p>
            <a:r>
              <a:rPr lang="en-US" sz="2400" dirty="0" smtClean="0">
                <a:latin typeface="Arial"/>
                <a:cs typeface="Arial"/>
              </a:rPr>
              <a:t>Which type of sample was the </a:t>
            </a:r>
            <a:r>
              <a:rPr lang="en-US" sz="2400" dirty="0" smtClean="0">
                <a:latin typeface="Arial"/>
                <a:cs typeface="Arial"/>
                <a:hlinkClick r:id="rId3" action="ppaction://hlinksldjump"/>
              </a:rPr>
              <a:t>previous example </a:t>
            </a:r>
            <a:r>
              <a:rPr lang="en-US" sz="2400" dirty="0" smtClean="0">
                <a:latin typeface="Arial"/>
                <a:cs typeface="Arial"/>
              </a:rPr>
              <a:t>on customer satisfaction?</a:t>
            </a:r>
            <a:endParaRPr lang="en-US" sz="2400" dirty="0">
              <a:latin typeface="Arial"/>
              <a:cs typeface="Arial"/>
            </a:endParaRPr>
          </a:p>
        </p:txBody>
      </p:sp>
    </p:spTree>
    <p:extLst>
      <p:ext uri="{BB962C8B-B14F-4D97-AF65-F5344CB8AC3E}">
        <p14:creationId xmlns:p14="http://schemas.microsoft.com/office/powerpoint/2010/main" val="18358674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8.5 More Sampling on Campus</a:t>
            </a:r>
            <a:endParaRPr lang="en-US" dirty="0"/>
          </a:p>
        </p:txBody>
      </p:sp>
      <p:sp>
        <p:nvSpPr>
          <p:cNvPr id="4" name="Content Placeholder 3"/>
          <p:cNvSpPr>
            <a:spLocks noGrp="1"/>
          </p:cNvSpPr>
          <p:nvPr>
            <p:ph idx="1"/>
          </p:nvPr>
        </p:nvSpPr>
        <p:spPr/>
        <p:txBody>
          <a:bodyPr>
            <a:normAutofit lnSpcReduction="10000"/>
          </a:bodyPr>
          <a:lstStyle/>
          <a:p>
            <a:r>
              <a:rPr lang="en-US" dirty="0" smtClean="0"/>
              <a:t>You would like to start a club for psychology majors on campus, and you are interested in finding out what proportion of psychology majors would join. The dues would be $35 and used to pay for speakers to come to campus. You ask 5 psychology majors from your senior psychology honors seminar whether they would be interested in joining this club and find that 4 of the 5 students questioned are interested. Is this sampling method biased, and if so, what is the likely direction of bias?</a:t>
            </a:r>
            <a:endParaRPr lang="en-US" sz="2400" dirty="0"/>
          </a:p>
          <a:p>
            <a:pPr lvl="1"/>
            <a:r>
              <a:rPr lang="en-US" dirty="0" smtClean="0"/>
              <a:t>Since </a:t>
            </a:r>
            <a:r>
              <a:rPr lang="en-US" dirty="0"/>
              <a:t>all the students surveyed are enrolled in a special senior honors class, these students may be more likely to be interested in joining the club (and more willing to pay $35 to do so). The direction of bias is likely to overestimate the proportion of all psychology majors willing to pay to join this club. This is a convenience sample. </a:t>
            </a:r>
          </a:p>
        </p:txBody>
      </p:sp>
      <p:sp>
        <p:nvSpPr>
          <p:cNvPr id="5" name="Action Button: Custom 4">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6"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7" name="Action Button: Return 6">
            <a:hlinkClick r:id="" action="ppaction://hlinkshowjump?jump=lastslideviewed" highlightClick="1"/>
          </p:cNvPr>
          <p:cNvSpPr/>
          <p:nvPr/>
        </p:nvSpPr>
        <p:spPr>
          <a:xfrm>
            <a:off x="7736856" y="206906"/>
            <a:ext cx="526607" cy="495666"/>
          </a:xfrm>
          <a:prstGeom prst="actionButtonRetur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624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pPr>
            <a:fld id="{644D9EFF-B5F6-7641-AE16-93836788EA01}" type="slidenum">
              <a:rPr lang="en-US" sz="1200">
                <a:solidFill>
                  <a:srgbClr val="FFFFFF"/>
                </a:solidFill>
                <a:latin typeface="Tw Cen MT" charset="0"/>
              </a:rPr>
              <a:pPr eaLnBrk="1" hangingPunct="1">
                <a:lnSpc>
                  <a:spcPct val="80000"/>
                </a:lnSpc>
              </a:pPr>
              <a:t>9</a:t>
            </a:fld>
            <a:endParaRPr lang="en-US" sz="1200">
              <a:solidFill>
                <a:srgbClr val="FFFFFF"/>
              </a:solidFill>
              <a:latin typeface="Tw Cen MT" charset="0"/>
            </a:endParaRPr>
          </a:p>
        </p:txBody>
      </p:sp>
      <p:sp>
        <p:nvSpPr>
          <p:cNvPr id="16387" name="Rectangle 2"/>
          <p:cNvSpPr>
            <a:spLocks noGrp="1" noChangeArrowheads="1"/>
          </p:cNvSpPr>
          <p:nvPr>
            <p:ph type="title"/>
          </p:nvPr>
        </p:nvSpPr>
        <p:spPr>
          <a:xfrm>
            <a:off x="685800" y="152400"/>
            <a:ext cx="7772400" cy="1219200"/>
          </a:xfrm>
        </p:spPr>
        <p:txBody>
          <a:bodyPr/>
          <a:lstStyle/>
          <a:p>
            <a:pPr eaLnBrk="1" hangingPunct="1"/>
            <a:r>
              <a:rPr lang="en-US">
                <a:latin typeface="Gill Sans" charset="0"/>
              </a:rPr>
              <a:t>Simple Random Samples</a:t>
            </a:r>
          </a:p>
        </p:txBody>
      </p:sp>
      <p:sp>
        <p:nvSpPr>
          <p:cNvPr id="16388" name="Rectangle 1"/>
          <p:cNvSpPr>
            <a:spLocks noChangeArrowheads="1"/>
          </p:cNvSpPr>
          <p:nvPr/>
        </p:nvSpPr>
        <p:spPr bwMode="auto">
          <a:xfrm>
            <a:off x="685800" y="1741488"/>
            <a:ext cx="8104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rPr>
              <a:t>Random sampling</a:t>
            </a:r>
            <a:r>
              <a:rPr lang="en-US" sz="2000">
                <a:solidFill>
                  <a:srgbClr val="000000"/>
                </a:solidFill>
              </a:rPr>
              <a:t>, the use of chance to select a sample, is the central principle of statistical sampling.</a:t>
            </a:r>
            <a:endParaRPr lang="en-US" sz="3600">
              <a:solidFill>
                <a:srgbClr val="000000"/>
              </a:solidFill>
            </a:endParaRPr>
          </a:p>
        </p:txBody>
      </p:sp>
      <p:sp>
        <p:nvSpPr>
          <p:cNvPr id="9" name="TextBox 8"/>
          <p:cNvSpPr txBox="1">
            <a:spLocks noChangeArrowheads="1"/>
          </p:cNvSpPr>
          <p:nvPr/>
        </p:nvSpPr>
        <p:spPr bwMode="auto">
          <a:xfrm>
            <a:off x="685800" y="3033713"/>
            <a:ext cx="7302500" cy="1322387"/>
          </a:xfrm>
          <a:prstGeom prst="rect">
            <a:avLst/>
          </a:prstGeom>
          <a:solidFill>
            <a:srgbClr val="EAEDCB"/>
          </a:solidFill>
          <a:ln w="10000">
            <a:solidFill>
              <a:srgbClr val="D2DA7A"/>
            </a:solidFill>
            <a:miter lim="800000"/>
            <a:headEnd/>
            <a:tailEnd/>
          </a:ln>
          <a:effectLst>
            <a:outerShdw blurRad="38100" dist="30000" dir="5400000" rotWithShape="0">
              <a:srgbClr val="00000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dirty="0" smtClean="0">
                <a:solidFill>
                  <a:srgbClr val="000000"/>
                </a:solidFill>
              </a:rPr>
              <a:t>A </a:t>
            </a:r>
            <a:r>
              <a:rPr lang="en-US" sz="2000" b="1" dirty="0" smtClean="0">
                <a:solidFill>
                  <a:srgbClr val="800000"/>
                </a:solidFill>
              </a:rPr>
              <a:t>simple random sample (SRS) </a:t>
            </a:r>
            <a:r>
              <a:rPr lang="en-US" sz="2000" dirty="0" smtClean="0">
                <a:solidFill>
                  <a:srgbClr val="000000"/>
                </a:solidFill>
              </a:rPr>
              <a:t>of size </a:t>
            </a:r>
            <a:r>
              <a:rPr lang="en-US" sz="2000" i="1" dirty="0" smtClean="0">
                <a:solidFill>
                  <a:srgbClr val="000000"/>
                </a:solidFill>
              </a:rPr>
              <a:t>n </a:t>
            </a:r>
            <a:r>
              <a:rPr lang="en-US" sz="2000" dirty="0" smtClean="0">
                <a:solidFill>
                  <a:srgbClr val="000000"/>
                </a:solidFill>
              </a:rPr>
              <a:t>consists of </a:t>
            </a:r>
            <a:r>
              <a:rPr lang="en-US" sz="2000" i="1" dirty="0" smtClean="0">
                <a:solidFill>
                  <a:srgbClr val="000000"/>
                </a:solidFill>
              </a:rPr>
              <a:t>n</a:t>
            </a:r>
            <a:r>
              <a:rPr lang="en-US" sz="2000" dirty="0" smtClean="0">
                <a:solidFill>
                  <a:srgbClr val="000000"/>
                </a:solidFill>
              </a:rPr>
              <a:t> individuals from the population chosen in such a way that every set of </a:t>
            </a:r>
            <a:r>
              <a:rPr lang="en-US" sz="2000" i="1" dirty="0" smtClean="0">
                <a:solidFill>
                  <a:srgbClr val="000000"/>
                </a:solidFill>
              </a:rPr>
              <a:t>n </a:t>
            </a:r>
            <a:r>
              <a:rPr lang="en-US" sz="2000" dirty="0" smtClean="0">
                <a:solidFill>
                  <a:srgbClr val="000000"/>
                </a:solidFill>
              </a:rPr>
              <a:t>individuals has an equal chance to be the sample actually selected.</a:t>
            </a:r>
            <a:endParaRPr lang="en-US" sz="1050" b="1" dirty="0" smtClean="0">
              <a:solidFill>
                <a:srgbClr val="000000"/>
              </a:solidFill>
            </a:endParaRPr>
          </a:p>
        </p:txBody>
      </p:sp>
      <p:sp>
        <p:nvSpPr>
          <p:cNvPr id="10" name="Rectangle 6"/>
          <p:cNvSpPr>
            <a:spLocks noChangeArrowheads="1"/>
          </p:cNvSpPr>
          <p:nvPr/>
        </p:nvSpPr>
        <p:spPr bwMode="auto">
          <a:xfrm>
            <a:off x="741365" y="5040313"/>
            <a:ext cx="7105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In practice, people use random numbers generated by a computer or calculator to choose samples. If you </a:t>
            </a:r>
            <a:r>
              <a:rPr lang="en-US" sz="2000" dirty="0" smtClean="0"/>
              <a:t>don’</a:t>
            </a:r>
            <a:r>
              <a:rPr lang="en-US" altLang="ja-JP" sz="2000" dirty="0" smtClean="0"/>
              <a:t>t </a:t>
            </a:r>
            <a:r>
              <a:rPr lang="en-US" altLang="ja-JP" sz="2000" dirty="0"/>
              <a:t>have technology handy, you can use a </a:t>
            </a:r>
            <a:r>
              <a:rPr lang="en-US" altLang="ja-JP" sz="2000" b="1" dirty="0"/>
              <a:t>table of random digits.</a:t>
            </a:r>
            <a:endParaRPr lang="en-US" sz="2000" dirty="0"/>
          </a:p>
        </p:txBody>
      </p:sp>
      <p:sp>
        <p:nvSpPr>
          <p:cNvPr id="7" name="Title 1"/>
          <p:cNvSpPr txBox="1">
            <a:spLocks/>
          </p:cNvSpPr>
          <p:nvPr/>
        </p:nvSpPr>
        <p:spPr>
          <a:xfrm rot="5400000">
            <a:off x="6749211" y="1768892"/>
            <a:ext cx="4184904" cy="728578"/>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smtClean="0">
                <a:solidFill>
                  <a:schemeClr val="bg1"/>
                </a:solidFill>
              </a:rPr>
              <a:t>Chapter 8</a:t>
            </a:r>
            <a:endParaRPr lang="en-US" sz="3600" dirty="0">
              <a:solidFill>
                <a:schemeClr val="bg1"/>
              </a:solidFill>
            </a:endParaRPr>
          </a:p>
        </p:txBody>
      </p:sp>
      <p:sp>
        <p:nvSpPr>
          <p:cNvPr id="8" name="Action Button: Custom 7">
            <a:hlinkClick r:id="rId2" action="ppaction://hlinksldjump" highlightClick="1"/>
          </p:cNvPr>
          <p:cNvSpPr/>
          <p:nvPr/>
        </p:nvSpPr>
        <p:spPr>
          <a:xfrm>
            <a:off x="8152740" y="5479127"/>
            <a:ext cx="975772" cy="68571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Course </a:t>
            </a:r>
            <a:br>
              <a:rPr lang="en-US" dirty="0" smtClean="0"/>
            </a:br>
            <a:r>
              <a:rPr lang="en-US" dirty="0" smtClean="0"/>
              <a:t>Map</a:t>
            </a:r>
            <a:endParaRPr lang="en-US" dirty="0"/>
          </a:p>
        </p:txBody>
      </p:sp>
      <p:sp>
        <p:nvSpPr>
          <p:cNvPr id="2" name="TextBox 1"/>
          <p:cNvSpPr txBox="1"/>
          <p:nvPr/>
        </p:nvSpPr>
        <p:spPr>
          <a:xfrm>
            <a:off x="3039535" y="6164842"/>
            <a:ext cx="2903359" cy="369332"/>
          </a:xfrm>
          <a:prstGeom prst="rect">
            <a:avLst/>
          </a:prstGeom>
          <a:noFill/>
        </p:spPr>
        <p:txBody>
          <a:bodyPr wrap="none" rtlCol="0">
            <a:spAutoFit/>
          </a:bodyPr>
          <a:lstStyle/>
          <a:p>
            <a:r>
              <a:rPr lang="en-US" dirty="0" smtClean="0">
                <a:hlinkClick r:id="rId3" action="ppaction://hlinksldjump"/>
              </a:rPr>
              <a:t>Random Number Generators</a:t>
            </a:r>
            <a:endParaRPr lang="en-US" dirty="0"/>
          </a:p>
        </p:txBody>
      </p:sp>
    </p:spTree>
    <p:extLst>
      <p:ext uri="{BB962C8B-B14F-4D97-AF65-F5344CB8AC3E}">
        <p14:creationId xmlns:p14="http://schemas.microsoft.com/office/powerpoint/2010/main" val="33534838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FABB27"/>
      </a:hlink>
      <a:folHlink>
        <a:srgbClr val="C0F8A7"/>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21288</TotalTime>
  <Words>1886</Words>
  <Application>Microsoft Macintosh PowerPoint</Application>
  <PresentationFormat>On-screen Show (4:3)</PresentationFormat>
  <Paragraphs>226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Course Map</vt:lpstr>
      <vt:lpstr>PowerPoint Presentation</vt:lpstr>
      <vt:lpstr>Sample</vt:lpstr>
      <vt:lpstr>Population and Sample</vt:lpstr>
      <vt:lpstr>Sample</vt:lpstr>
      <vt:lpstr>8.3 Customer Satisfaction</vt:lpstr>
      <vt:lpstr>How to Sample Badly</vt:lpstr>
      <vt:lpstr>8.5 More Sampling on Campus</vt:lpstr>
      <vt:lpstr>Simple Random Samples</vt:lpstr>
      <vt:lpstr>How to Choose a SRS</vt:lpstr>
      <vt:lpstr>SRS Example</vt:lpstr>
      <vt:lpstr>Random Number Generators</vt:lpstr>
      <vt:lpstr>Inference</vt:lpstr>
      <vt:lpstr>8.9 Ask More People</vt:lpstr>
      <vt:lpstr>Other Sampling Designs</vt:lpstr>
      <vt:lpstr>8.11 Sampling Metro Chicago</vt:lpstr>
      <vt:lpstr>8.14 Gays in the Military</vt:lpstr>
      <vt:lpstr>8.14 Gays in the Military</vt:lpstr>
      <vt:lpstr>Cautions About Sample Surveys</vt:lpstr>
      <vt:lpstr>Objectives Review</vt:lpstr>
      <vt:lpstr>Goals of Statistics</vt:lpstr>
      <vt:lpstr>Exploratory Data Analysis</vt:lpstr>
      <vt:lpstr>Statistical Inference</vt:lpstr>
    </vt:vector>
  </TitlesOfParts>
  <Company>Duquesne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Practicing Statistics</dc:title>
  <dc:creator>Lisa Over</dc:creator>
  <cp:lastModifiedBy>Lisa Over</cp:lastModifiedBy>
  <cp:revision>233</cp:revision>
  <dcterms:created xsi:type="dcterms:W3CDTF">2014-12-21T16:40:05Z</dcterms:created>
  <dcterms:modified xsi:type="dcterms:W3CDTF">2016-10-17T15:04:49Z</dcterms:modified>
</cp:coreProperties>
</file>