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 id="2147483721" r:id="rId2"/>
  </p:sldMasterIdLst>
  <p:notesMasterIdLst>
    <p:notesMasterId r:id="rId22"/>
  </p:notesMasterIdLst>
  <p:handoutMasterIdLst>
    <p:handoutMasterId r:id="rId23"/>
  </p:handoutMasterIdLst>
  <p:sldIdLst>
    <p:sldId id="403" r:id="rId3"/>
    <p:sldId id="404" r:id="rId4"/>
    <p:sldId id="406" r:id="rId5"/>
    <p:sldId id="407" r:id="rId6"/>
    <p:sldId id="408" r:id="rId7"/>
    <p:sldId id="421" r:id="rId8"/>
    <p:sldId id="409" r:id="rId9"/>
    <p:sldId id="411" r:id="rId10"/>
    <p:sldId id="418" r:id="rId11"/>
    <p:sldId id="410" r:id="rId12"/>
    <p:sldId id="412" r:id="rId13"/>
    <p:sldId id="419" r:id="rId14"/>
    <p:sldId id="420" r:id="rId15"/>
    <p:sldId id="413" r:id="rId16"/>
    <p:sldId id="414" r:id="rId17"/>
    <p:sldId id="415" r:id="rId18"/>
    <p:sldId id="416" r:id="rId19"/>
    <p:sldId id="405" r:id="rId20"/>
    <p:sldId id="422" r:id="rId21"/>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3073" userDrawn="1">
          <p15:clr>
            <a:srgbClr val="A4A3A4"/>
          </p15:clr>
        </p15:guide>
        <p15:guide id="2" pos="546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5690" autoAdjust="0"/>
  </p:normalViewPr>
  <p:slideViewPr>
    <p:cSldViewPr snapToGrid="0" snapToObjects="1">
      <p:cViewPr varScale="1">
        <p:scale>
          <a:sx n="35" d="100"/>
          <a:sy n="35" d="100"/>
        </p:scale>
        <p:origin x="1944" y="29"/>
      </p:cViewPr>
      <p:guideLst>
        <p:guide orient="horz" pos="3073"/>
        <p:guide pos="5465"/>
      </p:guideLst>
    </p:cSldViewPr>
  </p:slideViewPr>
  <p:outlineViewPr>
    <p:cViewPr>
      <p:scale>
        <a:sx n="33" d="100"/>
        <a:sy n="33" d="100"/>
      </p:scale>
      <p:origin x="0" y="-97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15-3-2018</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15-3-2018</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smtClean="0"/>
              <a:t>Klik om de tekststijl van het model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presentation</a:t>
            </a:r>
            <a:r>
              <a:rPr lang="en-US" baseline="0" dirty="0" smtClean="0"/>
              <a:t> is about a Blind Source </a:t>
            </a:r>
            <a:r>
              <a:rPr lang="en-US" baseline="0" dirty="0" err="1" smtClean="0"/>
              <a:t>Seperation</a:t>
            </a:r>
            <a:r>
              <a:rPr lang="en-US" baseline="0" dirty="0" smtClean="0"/>
              <a:t> technique using Second Order statistics, proposed by </a:t>
            </a:r>
            <a:r>
              <a:rPr lang="en-US" baseline="0" dirty="0" err="1" smtClean="0"/>
              <a:t>Belouchani</a:t>
            </a:r>
            <a:r>
              <a:rPr lang="en-US" baseline="0" dirty="0" smtClean="0"/>
              <a:t> in 1997. First, I’m </a:t>
            </a:r>
            <a:r>
              <a:rPr lang="en-US" baseline="0" dirty="0" err="1" smtClean="0"/>
              <a:t>gonna</a:t>
            </a:r>
            <a:r>
              <a:rPr lang="en-US" baseline="0" dirty="0" smtClean="0"/>
              <a:t> tell you a little bit about what Blind source separation is, and give some examples of techniques using first order statistics. Then I’ll show a problem where first order statistics fail to </a:t>
            </a:r>
            <a:r>
              <a:rPr lang="en-US" baseline="0" dirty="0" err="1" smtClean="0"/>
              <a:t>peform</a:t>
            </a:r>
            <a:r>
              <a:rPr lang="en-US" baseline="0" dirty="0" smtClean="0"/>
              <a:t> how we want them to, and explain how the SOBI algorithms applies second order statistics to solve this problem. I’ll also provide a summary of the evidence this paper provides that the SOBI algorithm works as intended. Finally, I will give a quick overview on research that followed up on this paper and give an example of an application where SOBI excels. </a:t>
            </a:r>
            <a:endParaRPr lang="en-US" dirty="0"/>
          </a:p>
        </p:txBody>
      </p:sp>
    </p:spTree>
    <p:extLst>
      <p:ext uri="{BB962C8B-B14F-4D97-AF65-F5344CB8AC3E}">
        <p14:creationId xmlns:p14="http://schemas.microsoft.com/office/powerpoint/2010/main" val="3174906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this paper does a good job in providing a detailed description of the algorithm, some question remain open. They propose some assumptions that the SOBI algorithm makes, but how do these affect the results? What happens if these assumptions aren’t true? In the results, they discuss that more samples result in a cleaner separation. So what is the minimum amount of samples you need? They mention the set of lags at which the observations are </a:t>
            </a:r>
            <a:r>
              <a:rPr lang="en-US" baseline="0" dirty="0" err="1" smtClean="0"/>
              <a:t>decorrelated</a:t>
            </a:r>
            <a:r>
              <a:rPr lang="en-US" baseline="0" dirty="0" smtClean="0"/>
              <a:t>, but how to you choose these lags? And how many do you need? Should the diagonalizer minimize the off-diagonal errors are shorter lags more than at longer lags? Based on more recent research, you may also wonder if the Jacobi angles are the best way to computer the diagonalizer. And while you’re minimizing the off-diagonal error, when do you stop? At which value is the error small enough? And why does the algorithm have to be blind? Is there a way to </a:t>
            </a:r>
            <a:r>
              <a:rPr lang="en-US" baseline="0" dirty="0" err="1" smtClean="0"/>
              <a:t>encoporate</a:t>
            </a:r>
            <a:r>
              <a:rPr lang="en-US" baseline="0" dirty="0" smtClean="0"/>
              <a:t> a priori information? </a:t>
            </a:r>
            <a:endParaRPr lang="en-US" dirty="0"/>
          </a:p>
        </p:txBody>
      </p:sp>
    </p:spTree>
    <p:extLst>
      <p:ext uri="{BB962C8B-B14F-4D97-AF65-F5344CB8AC3E}">
        <p14:creationId xmlns:p14="http://schemas.microsoft.com/office/powerpoint/2010/main" val="230171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then, a lot of papers have</a:t>
            </a:r>
            <a:r>
              <a:rPr lang="en-US" baseline="0" dirty="0" smtClean="0"/>
              <a:t> been written on the application of SOBI in physiological signals. Alice Tang </a:t>
            </a:r>
            <a:r>
              <a:rPr lang="en-US" dirty="0" smtClean="0"/>
              <a:t>started using SOBI for separating neuromagnetic responses in MEG data. </a:t>
            </a:r>
            <a:r>
              <a:rPr lang="en-US" dirty="0" err="1" smtClean="0"/>
              <a:t>Ossadtchi</a:t>
            </a:r>
            <a:r>
              <a:rPr lang="en-US" baseline="0" dirty="0" smtClean="0"/>
              <a:t> used SOBI so select event-related components in EEG, such as the P300 response. In 2001, </a:t>
            </a:r>
            <a:r>
              <a:rPr lang="en-US" baseline="0" dirty="0" err="1" smtClean="0"/>
              <a:t>Belouchrani</a:t>
            </a:r>
            <a:r>
              <a:rPr lang="en-US" baseline="0" dirty="0" smtClean="0"/>
              <a:t> co-authored a paper with </a:t>
            </a:r>
            <a:r>
              <a:rPr lang="en-US" baseline="0" dirty="0" err="1" smtClean="0"/>
              <a:t>Gorodnistky</a:t>
            </a:r>
            <a:r>
              <a:rPr lang="en-US" baseline="0" dirty="0" smtClean="0"/>
              <a:t> on how SOBI can be used to identify ocular artifacts, or </a:t>
            </a:r>
            <a:r>
              <a:rPr lang="en-US" baseline="0" dirty="0" err="1" smtClean="0"/>
              <a:t>eog</a:t>
            </a:r>
            <a:r>
              <a:rPr lang="en-US" baseline="0" dirty="0" smtClean="0"/>
              <a:t> signals in </a:t>
            </a:r>
            <a:r>
              <a:rPr lang="en-US" baseline="0" dirty="0" err="1" smtClean="0"/>
              <a:t>eeg</a:t>
            </a:r>
            <a:r>
              <a:rPr lang="en-US" baseline="0" dirty="0" smtClean="0"/>
              <a:t> data, and subsequently how the original signal can be reconstructed without these artifacts. In their paper, they showed that SOBI was more successful at this task than other methods used at the time. This resulted in many papers that applied SOBI to remove blink and other ocular artifacts from data. Papers that compared SOBI to other BSS algorithms showed that SOBI works better, or at least as good, as the methods most widely used. However, to this day, no clear consensus is found on which BSS method, or in general which technique works best in this task. At some point the interest in SOBI seems to drop off a little. If you look at recent review papers on ocular artifact removal, such as one from IEEE in 2012, you’ll find some of them don’t even mention SOBI as an option. </a:t>
            </a:r>
            <a:endParaRPr lang="en-US" dirty="0"/>
          </a:p>
        </p:txBody>
      </p:sp>
    </p:spTree>
    <p:extLst>
      <p:ext uri="{BB962C8B-B14F-4D97-AF65-F5344CB8AC3E}">
        <p14:creationId xmlns:p14="http://schemas.microsoft.com/office/powerpoint/2010/main" val="279779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this</a:t>
            </a:r>
            <a:r>
              <a:rPr lang="en-US" baseline="0" dirty="0" smtClean="0"/>
              <a:t> EOG artifact problem exactly? When you measure EEG, you usually also pick up some ocular activity, the EOG. This is a very well known problem that sprouts many </a:t>
            </a:r>
            <a:r>
              <a:rPr lang="en-US" baseline="0" dirty="0" err="1" smtClean="0"/>
              <a:t>many</a:t>
            </a:r>
            <a:r>
              <a:rPr lang="en-US" baseline="0" dirty="0" smtClean="0"/>
              <a:t> papers on how to solve it. One of the reasons it’s to difficult is that EOG activity is usually of a much higher amplitude than EEG activity. The plot shows EEG activity in different bands on the left, and EOG on the right.  </a:t>
            </a:r>
            <a:r>
              <a:rPr lang="en-US" baseline="0" dirty="0" err="1" smtClean="0"/>
              <a:t>Belouchrani</a:t>
            </a:r>
            <a:r>
              <a:rPr lang="en-US" baseline="0" dirty="0" smtClean="0"/>
              <a:t> and </a:t>
            </a:r>
            <a:r>
              <a:rPr lang="en-US" baseline="0" dirty="0" err="1" smtClean="0"/>
              <a:t>Gorodnistky</a:t>
            </a:r>
            <a:r>
              <a:rPr lang="en-US" baseline="0" dirty="0" smtClean="0"/>
              <a:t> </a:t>
            </a:r>
            <a:r>
              <a:rPr lang="en-US" baseline="0" dirty="0" err="1" smtClean="0"/>
              <a:t>propoes</a:t>
            </a:r>
            <a:r>
              <a:rPr lang="en-US" baseline="0" dirty="0" smtClean="0"/>
              <a:t> in their 2001 paper that SOBI can be used to remove EOG artifacts from EEG data.  </a:t>
            </a:r>
            <a:endParaRPr lang="en-US" dirty="0"/>
          </a:p>
        </p:txBody>
      </p:sp>
    </p:spTree>
    <p:extLst>
      <p:ext uri="{BB962C8B-B14F-4D97-AF65-F5344CB8AC3E}">
        <p14:creationId xmlns:p14="http://schemas.microsoft.com/office/powerpoint/2010/main" val="1936233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how do you use SOBI? When you separate your observed signal into independent components, you can try to identify which components correspond to EOG activity. You can then set the corresponding column of the mixing matrix to zero to obtain the corrected signal, supposedly without these artefacts (if the separation was clean). Identifying the artefacts can be done automatically, as proposed in a paper by Joyce in 2004. The reason you’d want to use SOBI as compared to ICA is that EOG artifacts propagate over the skull during EEG measurements, resulting in lagged correlated signals. </a:t>
            </a:r>
            <a:endParaRPr lang="en-US" dirty="0"/>
          </a:p>
        </p:txBody>
      </p:sp>
    </p:spTree>
    <p:extLst>
      <p:ext uri="{BB962C8B-B14F-4D97-AF65-F5344CB8AC3E}">
        <p14:creationId xmlns:p14="http://schemas.microsoft.com/office/powerpoint/2010/main" val="3053240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papers on EOG artifact removal and using SOBI for EEG data answered a few of the questions left open by the paper: Sutherland proposed using a set of 40 lags ranging from 1 to 300 to separate EEG signals. In the same year, Tang validated that this set performed better compared to other commonly used sets. Two review papers by </a:t>
            </a:r>
            <a:r>
              <a:rPr lang="en-US" baseline="0" dirty="0" err="1" smtClean="0"/>
              <a:t>Origuen</a:t>
            </a:r>
            <a:r>
              <a:rPr lang="en-US" baseline="0" dirty="0" smtClean="0"/>
              <a:t> and Sweeny found that reportedly, even when the assumptions are violated, BSS methods generally work well. </a:t>
            </a:r>
            <a:endParaRPr lang="en-US" dirty="0"/>
          </a:p>
        </p:txBody>
      </p:sp>
    </p:spTree>
    <p:extLst>
      <p:ext uri="{BB962C8B-B14F-4D97-AF65-F5344CB8AC3E}">
        <p14:creationId xmlns:p14="http://schemas.microsoft.com/office/powerpoint/2010/main" val="2982051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there is some time left, I thought</a:t>
            </a:r>
            <a:r>
              <a:rPr lang="en-US" baseline="0" dirty="0" smtClean="0"/>
              <a:t> it’d be cool to show some of my own research in this field. I’m currently a research assistant at the Centre for Human Drug Research in Leiden. For the past 8 </a:t>
            </a:r>
            <a:r>
              <a:rPr lang="en-US" baseline="0" dirty="0" err="1" smtClean="0"/>
              <a:t>monhts</a:t>
            </a:r>
            <a:r>
              <a:rPr lang="en-US" baseline="0" dirty="0" smtClean="0"/>
              <a:t>, I’ve been working on a solution to the EOG artefact problem. CHDR uses EEG data to asses the effect of a drug by analyzing changes in the power spectrum, which reveal some information about the state of the central nervous system. In one of these measurements, subjects are asked to </a:t>
            </a:r>
            <a:r>
              <a:rPr lang="en-US" baseline="0" dirty="0" err="1" smtClean="0"/>
              <a:t>peform</a:t>
            </a:r>
            <a:r>
              <a:rPr lang="en-US" baseline="0" dirty="0" smtClean="0"/>
              <a:t> a task where a lot of blinking is required. Currently, someone manually goes over the measurements and selects epochs affected by EOG artefacts, and then completely removes the epoch. Not only is this time consuming, but removing epochs also removes information that is still relevant. We decided that SOBI was the most fitting solution given the available resources and limitations, and after implemented an automated SOBI algorithm, I’m currently working on validating the parameter settings, and answering the questions about lags, diagonalization, and available information. </a:t>
            </a:r>
            <a:endParaRPr lang="en-US" dirty="0"/>
          </a:p>
        </p:txBody>
      </p:sp>
    </p:spTree>
    <p:extLst>
      <p:ext uri="{BB962C8B-B14F-4D97-AF65-F5344CB8AC3E}">
        <p14:creationId xmlns:p14="http://schemas.microsoft.com/office/powerpoint/2010/main" val="763642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plots show some results of the current SOBI implementation with generally</a:t>
            </a:r>
            <a:r>
              <a:rPr lang="en-US" baseline="0" dirty="0" smtClean="0"/>
              <a:t> used</a:t>
            </a:r>
            <a:r>
              <a:rPr lang="en-US" dirty="0" smtClean="0"/>
              <a:t> settings. The top shows a simulated signal: the true signals</a:t>
            </a:r>
            <a:r>
              <a:rPr lang="en-US" baseline="0" dirty="0" smtClean="0"/>
              <a:t> measured at the frontal lobe, at the fp1 and fp2 electrodes placed here and here (points), at the left. Then the same signals mixed with EOG activity in the middle, and the signals corrected by SOBI on the right.  The bottom shows acquired EEG during a blinking task on the left, and the resulting corrected signal on the right. </a:t>
            </a:r>
            <a:endParaRPr lang="en-US" dirty="0"/>
          </a:p>
        </p:txBody>
      </p:sp>
    </p:spTree>
    <p:extLst>
      <p:ext uri="{BB962C8B-B14F-4D97-AF65-F5344CB8AC3E}">
        <p14:creationId xmlns:p14="http://schemas.microsoft.com/office/powerpoint/2010/main" val="692408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answers</a:t>
            </a:r>
            <a:r>
              <a:rPr lang="en-US" baseline="0" dirty="0" smtClean="0"/>
              <a:t> we found where that while the lags proposed by Sutherland from 1 to 300 work well in general, to remove specific ocular artefacts, other sets might be more efficient. Specifically, artifacts caused by moving the eyes around (Horizontal EOG) are better separated using only short lags of 1 and 2 </a:t>
            </a:r>
            <a:r>
              <a:rPr lang="en-US" baseline="0" dirty="0" err="1" smtClean="0"/>
              <a:t>ms</a:t>
            </a:r>
            <a:r>
              <a:rPr lang="en-US" baseline="0" dirty="0" smtClean="0"/>
              <a:t>, and artefacts caused by blinking (vertical EOG) are best removed by using short to middle range lags, of 1 up to 100 </a:t>
            </a:r>
            <a:r>
              <a:rPr lang="en-US" baseline="0" dirty="0" err="1" smtClean="0"/>
              <a:t>ms.</a:t>
            </a:r>
            <a:r>
              <a:rPr lang="en-US" baseline="0" dirty="0" smtClean="0"/>
              <a:t> I also implemented all the diagonalization algorithms mentioned before in Python. After a lot of computation optimizations, using Jacobi is both the fastest and more accurate method. Varying the maximum value for the diagonalization algorithm below 0.01 barely makes a difference in the results. Other parameter settings, such as the lags, make a much bigger impact. And finally, we experimented using some a priori information. The geometric structure revealed by the </a:t>
            </a:r>
            <a:r>
              <a:rPr lang="en-US" baseline="0" dirty="0" err="1" smtClean="0"/>
              <a:t>unmixing</a:t>
            </a:r>
            <a:r>
              <a:rPr lang="en-US" baseline="0" dirty="0" smtClean="0"/>
              <a:t> matrix can help pin point which of the components originates around the eyes – seemingly, this works better than identifying the EOG artefact related components any other way. </a:t>
            </a:r>
            <a:endParaRPr lang="en-US" dirty="0"/>
          </a:p>
        </p:txBody>
      </p:sp>
    </p:spTree>
    <p:extLst>
      <p:ext uri="{BB962C8B-B14F-4D97-AF65-F5344CB8AC3E}">
        <p14:creationId xmlns:p14="http://schemas.microsoft.com/office/powerpoint/2010/main" val="1657409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lot of the questions emailed to me were about details in the computations. While they were good and important questions, I wasn’t really sure if they’d contribute to the discussion. If there is some time left, I can talk about some of these questions. The first few are terminology – SNR means the Signal to noise ratio, or how much of a signal there is relative to the noise. An ARMA process is just a way to describe stationary processes in terms of polynomials. Using more sensors doesn’t necessarily help if all the sources and noise have already been recovered. General rule in </a:t>
            </a:r>
            <a:r>
              <a:rPr lang="en-US" baseline="0" dirty="0" err="1" smtClean="0"/>
              <a:t>bss</a:t>
            </a:r>
            <a:r>
              <a:rPr lang="en-US" baseline="0" dirty="0" smtClean="0"/>
              <a:t>: number of sources &lt;= number of sensors. A Givens rotation is a complex matrix rotation by a certain angle. The Jacobi method optimizes the diagonalization by successive givens rotations along the complex angles that minimize the </a:t>
            </a:r>
            <a:r>
              <a:rPr lang="en-US" baseline="0" dirty="0" err="1" smtClean="0"/>
              <a:t>offdiagonal</a:t>
            </a:r>
            <a:r>
              <a:rPr lang="en-US" baseline="0" dirty="0" smtClean="0"/>
              <a:t> elements in a substructure. The off() is the sum of the off-diagonal elements in a matrix, and describes the diagonalization error. </a:t>
            </a:r>
          </a:p>
          <a:p>
            <a:r>
              <a:rPr lang="en-US" baseline="0" dirty="0" smtClean="0"/>
              <a:t>Finally, the assumptions. The first assumption is that the sources are ergodic: Ergodicity means that any part of the signal behaves the same way as the complete signal. For example, if you take any part of a sinus, if it’s large enough, the mean =0 and the min and max values are minus one and one. This will be true for any part of the sinus you can sample. The second assumption is that the sources are mutually independent. For example, if you have an image made up of 3 overlapping images, you can’t find 3 separate sources if one of those images is a linear combination of the two others. Finally the third assumption is that the sources are short range dependent, for example again the images</a:t>
            </a:r>
            <a:endParaRPr lang="en-US" dirty="0"/>
          </a:p>
        </p:txBody>
      </p:sp>
    </p:spTree>
    <p:extLst>
      <p:ext uri="{BB962C8B-B14F-4D97-AF65-F5344CB8AC3E}">
        <p14:creationId xmlns:p14="http://schemas.microsoft.com/office/powerpoint/2010/main" val="3106209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52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you observe</a:t>
            </a:r>
            <a:r>
              <a:rPr lang="en-US" baseline="0" dirty="0" smtClean="0"/>
              <a:t> a signal that’s a linear mixture of some source signals. If you want to separate this mixture into source signals, you can do this by ‘blind source separation’.  The goal of blind source separation is to obtain the </a:t>
            </a:r>
            <a:r>
              <a:rPr lang="en-US" baseline="0" dirty="0" err="1" smtClean="0"/>
              <a:t>unmixing</a:t>
            </a:r>
            <a:r>
              <a:rPr lang="en-US" baseline="0" dirty="0" smtClean="0"/>
              <a:t> matrix, which </a:t>
            </a:r>
            <a:r>
              <a:rPr lang="en-US" baseline="0" dirty="0" err="1" smtClean="0"/>
              <a:t>seperates</a:t>
            </a:r>
            <a:r>
              <a:rPr lang="en-US" baseline="0" dirty="0" smtClean="0"/>
              <a:t> your observations into it’s component signals. This is done  ‘blindly’, meaning that you don’t have any knowledge about this the mixing matrix. </a:t>
            </a:r>
          </a:p>
          <a:p>
            <a:r>
              <a:rPr lang="en-US" baseline="0" dirty="0" smtClean="0"/>
              <a:t>BSS is used to separate sounds, like the ‘cocktail party problem’, overlapping images and to separate the noise from measurements among other things. </a:t>
            </a:r>
            <a:endParaRPr lang="en-US" dirty="0"/>
          </a:p>
        </p:txBody>
      </p:sp>
    </p:spTree>
    <p:extLst>
      <p:ext uri="{BB962C8B-B14F-4D97-AF65-F5344CB8AC3E}">
        <p14:creationId xmlns:p14="http://schemas.microsoft.com/office/powerpoint/2010/main" val="113956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examples of BSS using first order</a:t>
            </a:r>
            <a:r>
              <a:rPr lang="en-US" baseline="0" dirty="0" smtClean="0"/>
              <a:t> statistics are Independent Component Analysis and Principal component analysis, of which all of you have probably heard. While PCA computes the closed form solution that maximizes the explained variance in each component, ICA iterates over possible solutions to maximize independence between components. Usually when you talk about BSS, it’s these independent components that you are looking for. </a:t>
            </a:r>
          </a:p>
          <a:p>
            <a:r>
              <a:rPr lang="en-US" baseline="0" dirty="0" smtClean="0"/>
              <a:t>The plots show an example of a BSS task and the components resulting from PCA and ICA. The top right shows 2 source signals: a square function, the blue line, and a sinus. I sampled the sinus twice: once with noise, the red line, and once without, which is the yellow line. The top left </a:t>
            </a:r>
            <a:r>
              <a:rPr lang="en-US" baseline="0" dirty="0" smtClean="0"/>
              <a:t>shows </a:t>
            </a:r>
            <a:r>
              <a:rPr lang="en-US" baseline="0" dirty="0" smtClean="0"/>
              <a:t>the observations by 3 sensors that record a linear mixture of these signals. ICA (</a:t>
            </a:r>
            <a:r>
              <a:rPr lang="en-US" baseline="0" dirty="0" smtClean="0"/>
              <a:t>bottom </a:t>
            </a:r>
            <a:r>
              <a:rPr lang="en-US" baseline="0" dirty="0" smtClean="0"/>
              <a:t>left) correctly identifies the separate </a:t>
            </a:r>
            <a:r>
              <a:rPr lang="en-US" baseline="0" dirty="0" smtClean="0"/>
              <a:t>source signals: </a:t>
            </a:r>
            <a:r>
              <a:rPr lang="en-US" baseline="0" dirty="0" smtClean="0"/>
              <a:t>a sinus, a square function, and some noise. Finally, PCA identified the strongest patterns. The red line shows the first component, which can be used to represent the same data with minimal loss of information.  </a:t>
            </a:r>
            <a:endParaRPr lang="en-US" dirty="0"/>
          </a:p>
        </p:txBody>
      </p:sp>
    </p:spTree>
    <p:extLst>
      <p:ext uri="{BB962C8B-B14F-4D97-AF65-F5344CB8AC3E}">
        <p14:creationId xmlns:p14="http://schemas.microsoft.com/office/powerpoint/2010/main" val="175103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limitation of using</a:t>
            </a:r>
            <a:r>
              <a:rPr lang="en-US" baseline="0" dirty="0" smtClean="0"/>
              <a:t> first order statistics is that it can’t be used to resolve lagged correlated activity. PCA and ICA </a:t>
            </a:r>
            <a:r>
              <a:rPr lang="en-US" baseline="0" dirty="0" smtClean="0"/>
              <a:t>assume </a:t>
            </a:r>
            <a:r>
              <a:rPr lang="en-US" baseline="0" dirty="0" smtClean="0"/>
              <a:t>that the mixture is time-locked, in the sense that the signals are not </a:t>
            </a:r>
            <a:r>
              <a:rPr lang="en-US" baseline="0" dirty="0" smtClean="0"/>
              <a:t>shifted during the observation. </a:t>
            </a:r>
            <a:endParaRPr lang="en-US" baseline="0" dirty="0" smtClean="0"/>
          </a:p>
          <a:p>
            <a:r>
              <a:rPr lang="en-US" baseline="0" dirty="0" smtClean="0"/>
              <a:t>The top right plot shows the same 2 sources as the previous </a:t>
            </a:r>
            <a:r>
              <a:rPr lang="en-US" baseline="0" dirty="0" smtClean="0"/>
              <a:t>slide, a sinus and a square function, </a:t>
            </a:r>
            <a:r>
              <a:rPr lang="en-US" baseline="0" dirty="0" smtClean="0"/>
              <a:t>except this time the samples of the sinus without noise are now also sampled at a time-delay. The top left shows the observation using the same </a:t>
            </a:r>
            <a:r>
              <a:rPr lang="en-US" baseline="0" dirty="0" smtClean="0"/>
              <a:t>mixing matrix, but now </a:t>
            </a:r>
            <a:r>
              <a:rPr lang="en-US" baseline="0" dirty="0" smtClean="0"/>
              <a:t>with the lagged samples. As you can see, ICA is now no longer able to separate the observations into two source signals and some noise, and instead finds 3 noisy uncorrelated sources. </a:t>
            </a:r>
            <a:endParaRPr lang="en-US" dirty="0"/>
          </a:p>
        </p:txBody>
      </p:sp>
    </p:spTree>
    <p:extLst>
      <p:ext uri="{BB962C8B-B14F-4D97-AF65-F5344CB8AC3E}">
        <p14:creationId xmlns:p14="http://schemas.microsoft.com/office/powerpoint/2010/main" val="366817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 second order statistics come in. </a:t>
            </a:r>
            <a:r>
              <a:rPr lang="en-US" dirty="0" err="1" smtClean="0"/>
              <a:t>Belouchrani</a:t>
            </a:r>
            <a:r>
              <a:rPr lang="en-US" dirty="0" smtClean="0"/>
              <a:t> proposes a</a:t>
            </a:r>
            <a:r>
              <a:rPr lang="en-US" baseline="0" dirty="0" smtClean="0"/>
              <a:t> Second Order Blind Inference algorithm, or SOBI, that </a:t>
            </a:r>
            <a:r>
              <a:rPr lang="en-US" baseline="0" dirty="0" err="1" smtClean="0"/>
              <a:t>decorrelates</a:t>
            </a:r>
            <a:r>
              <a:rPr lang="en-US" baseline="0" dirty="0" smtClean="0"/>
              <a:t> the observations across several </a:t>
            </a:r>
            <a:r>
              <a:rPr lang="en-US" baseline="0" dirty="0" err="1" smtClean="0"/>
              <a:t>timelags</a:t>
            </a:r>
            <a:r>
              <a:rPr lang="en-US" baseline="0" dirty="0" smtClean="0"/>
              <a:t>. This is done by first whitening the data, which means that all observations are </a:t>
            </a:r>
            <a:r>
              <a:rPr lang="en-US" baseline="0" dirty="0" err="1" smtClean="0"/>
              <a:t>decorrelated</a:t>
            </a:r>
            <a:r>
              <a:rPr lang="en-US" baseline="0" dirty="0" smtClean="0"/>
              <a:t> from </a:t>
            </a:r>
            <a:r>
              <a:rPr lang="en-US" baseline="0" dirty="0" err="1" smtClean="0"/>
              <a:t>eachother</a:t>
            </a:r>
            <a:r>
              <a:rPr lang="en-US" baseline="0" dirty="0" smtClean="0"/>
              <a:t>. This results in an covariance matrix that’s equal to the identity matrix. Whitening can be done by Eigenvalue decomposition, or more generally by PCA. The second step is computing the cross-correlation matrices at a set of time lags. The entries of a cross-correlation matrix at lag t represent the correlation between one observed signal, and a second observed signal shifted by time t. </a:t>
            </a:r>
          </a:p>
          <a:p>
            <a:r>
              <a:rPr lang="en-US" baseline="0" dirty="0" smtClean="0"/>
              <a:t>The third step is to jointly </a:t>
            </a:r>
            <a:r>
              <a:rPr lang="en-US" baseline="0" dirty="0" err="1" smtClean="0"/>
              <a:t>diagonalize</a:t>
            </a:r>
            <a:r>
              <a:rPr lang="en-US" baseline="0" dirty="0" smtClean="0"/>
              <a:t> the set of correlation matrices. This requires the joint diagonalizer, a matrix that minimizes the off-diagonal elements </a:t>
            </a:r>
            <a:r>
              <a:rPr lang="en-US" baseline="0" dirty="0" smtClean="0"/>
              <a:t>in </a:t>
            </a:r>
            <a:r>
              <a:rPr lang="en-US" baseline="0" dirty="0" smtClean="0"/>
              <a:t>the set of matrices. You probably remember the </a:t>
            </a:r>
            <a:r>
              <a:rPr lang="en-US" baseline="0" dirty="0" err="1" smtClean="0"/>
              <a:t>eigendecomposition</a:t>
            </a:r>
            <a:r>
              <a:rPr lang="en-US" baseline="0" dirty="0" smtClean="0"/>
              <a:t> from Linear Algebra. The matrix that contains the eigenvalues on its diagonal </a:t>
            </a:r>
            <a:r>
              <a:rPr lang="en-US" baseline="0" dirty="0" smtClean="0"/>
              <a:t>is an example </a:t>
            </a:r>
            <a:r>
              <a:rPr lang="en-US" baseline="0" dirty="0" smtClean="0"/>
              <a:t>such a diagonalization: it contains the same information as the original matrix, but all off-diagonal elements are zero. Such a perfect solution almost never exists for a set of matrices, but it suffices to find the joint diagonalizes that minimizes the off-diagonal error. Using the joint diagonalizer as an </a:t>
            </a:r>
            <a:r>
              <a:rPr lang="en-US" baseline="0" dirty="0" err="1" smtClean="0"/>
              <a:t>unmixing</a:t>
            </a:r>
            <a:r>
              <a:rPr lang="en-US" baseline="0" dirty="0" smtClean="0"/>
              <a:t> matrix, the original signal can be separated into independent components.</a:t>
            </a:r>
            <a:endParaRPr lang="en-US" dirty="0"/>
          </a:p>
        </p:txBody>
      </p:sp>
    </p:spTree>
    <p:extLst>
      <p:ext uri="{BB962C8B-B14F-4D97-AF65-F5344CB8AC3E}">
        <p14:creationId xmlns:p14="http://schemas.microsoft.com/office/powerpoint/2010/main" val="347299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again to the same example</a:t>
            </a:r>
            <a:r>
              <a:rPr lang="en-US" baseline="0" dirty="0" smtClean="0"/>
              <a:t> with the lagged sinus. Using the set of lags from 1 to 300 </a:t>
            </a:r>
            <a:r>
              <a:rPr lang="en-US" baseline="0" dirty="0" smtClean="0"/>
              <a:t>samples (with </a:t>
            </a:r>
            <a:r>
              <a:rPr lang="en-US" baseline="0" dirty="0" smtClean="0"/>
              <a:t>the actual lag being </a:t>
            </a:r>
            <a:r>
              <a:rPr lang="en-US" baseline="0" dirty="0" smtClean="0"/>
              <a:t>120 samples), </a:t>
            </a:r>
            <a:r>
              <a:rPr lang="en-US" baseline="0" dirty="0" smtClean="0"/>
              <a:t>SOBI mostly recovered the original sources, as shown on the bottom right. Note that people must be able to do something </a:t>
            </a:r>
            <a:r>
              <a:rPr lang="en-US" baseline="0" dirty="0" smtClean="0"/>
              <a:t>similar: </a:t>
            </a:r>
            <a:r>
              <a:rPr lang="en-US" baseline="0" dirty="0" smtClean="0"/>
              <a:t>while there is a </a:t>
            </a:r>
            <a:r>
              <a:rPr lang="en-US" baseline="0" dirty="0" err="1" smtClean="0"/>
              <a:t>timedelay</a:t>
            </a:r>
            <a:r>
              <a:rPr lang="en-US" baseline="0" dirty="0" smtClean="0"/>
              <a:t> between sounds picked up by the left and right ears, we are able to recognize these as one sound coming from a certain direction, as opposed to two different sounds echoing. </a:t>
            </a:r>
            <a:endParaRPr lang="en-US" dirty="0"/>
          </a:p>
        </p:txBody>
      </p:sp>
    </p:spTree>
    <p:extLst>
      <p:ext uri="{BB962C8B-B14F-4D97-AF65-F5344CB8AC3E}">
        <p14:creationId xmlns:p14="http://schemas.microsoft.com/office/powerpoint/2010/main" val="1173073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joint diagonalization is the most important and complicated computation in the SOBI algorithm. This paper uses an extension of the Jacobi technique,</a:t>
            </a:r>
            <a:r>
              <a:rPr lang="en-US" baseline="0" dirty="0" smtClean="0"/>
              <a:t> where a joint </a:t>
            </a:r>
            <a:r>
              <a:rPr lang="en-US" baseline="0" dirty="0" err="1" smtClean="0"/>
              <a:t>diagonality</a:t>
            </a:r>
            <a:r>
              <a:rPr lang="en-US" baseline="0" dirty="0" smtClean="0"/>
              <a:t> criterion is optimized under iterative plane rotations. Since 1997, other algorithms have been proven to be more numerically stable, such as the Fast </a:t>
            </a:r>
            <a:r>
              <a:rPr lang="en-US" baseline="0" dirty="0" err="1" smtClean="0"/>
              <a:t>Frobenius</a:t>
            </a:r>
            <a:r>
              <a:rPr lang="en-US" baseline="0" dirty="0" smtClean="0"/>
              <a:t> algorithm which minimizes the summed </a:t>
            </a:r>
            <a:r>
              <a:rPr lang="en-US" baseline="0" dirty="0" err="1" smtClean="0"/>
              <a:t>Frobenius</a:t>
            </a:r>
            <a:r>
              <a:rPr lang="en-US" baseline="0" dirty="0" smtClean="0"/>
              <a:t> norm, the ACDC algorithm which </a:t>
            </a:r>
            <a:r>
              <a:rPr lang="en-US" baseline="0" dirty="0" err="1" smtClean="0"/>
              <a:t>mimimizes</a:t>
            </a:r>
            <a:r>
              <a:rPr lang="en-US" baseline="0" dirty="0" smtClean="0"/>
              <a:t> a criterion with respect to the mixing matrix, and the LSB algorithm which finds the least square solution of the same </a:t>
            </a:r>
            <a:r>
              <a:rPr lang="en-US" baseline="0" dirty="0" smtClean="0"/>
              <a:t>criterion uses in the ACDC algorithm but with </a:t>
            </a:r>
            <a:r>
              <a:rPr lang="en-US" baseline="0" dirty="0" smtClean="0"/>
              <a:t>respect to the </a:t>
            </a:r>
            <a:r>
              <a:rPr lang="en-US" baseline="0" dirty="0" err="1" smtClean="0"/>
              <a:t>unmixing</a:t>
            </a:r>
            <a:r>
              <a:rPr lang="en-US" baseline="0" dirty="0" smtClean="0"/>
              <a:t> matrix. </a:t>
            </a:r>
          </a:p>
          <a:p>
            <a:r>
              <a:rPr lang="en-US" baseline="0" dirty="0" smtClean="0"/>
              <a:t>For Fast </a:t>
            </a:r>
            <a:r>
              <a:rPr lang="en-US" baseline="0" dirty="0" err="1" smtClean="0"/>
              <a:t>Frobenius</a:t>
            </a:r>
            <a:r>
              <a:rPr lang="en-US" baseline="0" dirty="0" smtClean="0"/>
              <a:t>, a very fast implementation exists using C, and ACDC has been very efficiently implemented in MATLAB. </a:t>
            </a:r>
            <a:endParaRPr lang="en-US" dirty="0"/>
          </a:p>
        </p:txBody>
      </p:sp>
    </p:spTree>
    <p:extLst>
      <p:ext uri="{BB962C8B-B14F-4D97-AF65-F5344CB8AC3E}">
        <p14:creationId xmlns:p14="http://schemas.microsoft.com/office/powerpoint/2010/main" val="4206333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paper provides evidence for this technique by</a:t>
            </a:r>
            <a:r>
              <a:rPr lang="en-US" baseline="0" dirty="0" smtClean="0"/>
              <a:t> solving the BSS problem on simulated signals. In this simulation, 5 sensors pick up 2 signals coming from different angles, resulting in some time shifts in the recording. They propose a measure of Inference to Signal, which measures how much interference between the observations is revealed by SOBI. This is not a direct measure of quality, but rather of the improvement SOBI provided to the separateness of the measurements. The improvement is measures in decibel, where a lower value is a better improvement. </a:t>
            </a:r>
            <a:endParaRPr lang="en-US" dirty="0"/>
          </a:p>
        </p:txBody>
      </p:sp>
    </p:spTree>
    <p:extLst>
      <p:ext uri="{BB962C8B-B14F-4D97-AF65-F5344CB8AC3E}">
        <p14:creationId xmlns:p14="http://schemas.microsoft.com/office/powerpoint/2010/main" val="21918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expected, SOBI improves the signals</a:t>
            </a:r>
            <a:r>
              <a:rPr lang="en-US" baseline="0" dirty="0" smtClean="0"/>
              <a:t> most when the measurement circumstances are bad, and the shift between measurements are biggest. The figure on the left shows the score versus the spectral shift, using 1,2 and 8 lags in the analysis. Improvement is biggest when this shift is largest. Compared so a similar method, SCORE, SOBI </a:t>
            </a:r>
            <a:r>
              <a:rPr lang="en-US" baseline="0" dirty="0" err="1" smtClean="0"/>
              <a:t>peforms</a:t>
            </a:r>
            <a:r>
              <a:rPr lang="en-US" baseline="0" dirty="0" smtClean="0"/>
              <a:t> better when the shift is larger, as shown on the right. The dashed line is SOBI, and the solid line is the SCORE method. </a:t>
            </a:r>
            <a:endParaRPr lang="en-US" dirty="0"/>
          </a:p>
        </p:txBody>
      </p:sp>
    </p:spTree>
    <p:extLst>
      <p:ext uri="{BB962C8B-B14F-4D97-AF65-F5344CB8AC3E}">
        <p14:creationId xmlns:p14="http://schemas.microsoft.com/office/powerpoint/2010/main" val="1829960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15-3-2018</a:t>
            </a:fld>
            <a:endParaRPr lang="nl-NL" altLang="nl-NL"/>
          </a:p>
        </p:txBody>
      </p:sp>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pic>
        <p:nvPicPr>
          <p:cNvPr id="13" name="Afbeelding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860292" y="9147198"/>
            <a:ext cx="2229523" cy="50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volg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baseline="0"/>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solidFill>
                  <a:schemeClr val="bg1"/>
                </a:solidFill>
              </a:defRPr>
            </a:lvl1pPr>
          </a:lstStyle>
          <a:p>
            <a:fld id="{F9510068-CF9F-1546-A962-438E155E6626}" type="slidenum">
              <a:rPr lang="nl-NL" altLang="nl-NL" smtClean="0"/>
              <a:pPr/>
              <a:t>‹#›</a:t>
            </a:fld>
            <a:endParaRPr lang="nl-NL" altLang="nl-NL" dirty="0"/>
          </a:p>
        </p:txBody>
      </p:sp>
      <p:sp>
        <p:nvSpPr>
          <p:cNvPr id="7" name="Tijdelijke aanduiding voor voettekst 4"/>
          <p:cNvSpPr>
            <a:spLocks noGrp="1"/>
          </p:cNvSpPr>
          <p:nvPr>
            <p:ph type="ftr" sz="quarter" idx="11"/>
          </p:nvPr>
        </p:nvSpPr>
        <p:spPr/>
        <p:txBody>
          <a:bodyPr/>
          <a:lstStyle>
            <a:lvl1pPr>
              <a:defRPr>
                <a:solidFill>
                  <a:schemeClr val="bg1"/>
                </a:solidFill>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solidFill>
                  <a:schemeClr val="bg1"/>
                </a:solidFill>
              </a:defRPr>
            </a:lvl1pPr>
          </a:lstStyle>
          <a:p>
            <a:fld id="{9E1ED08B-741D-9E48-95DA-82644AB503BC}" type="datetime1">
              <a:rPr lang="nl-NL" altLang="nl-NL" smtClean="0"/>
              <a:pPr/>
              <a:t>15-3-2018</a:t>
            </a:fld>
            <a:endParaRPr lang="nl-NL" altLang="nl-NL" dirty="0"/>
          </a:p>
        </p:txBody>
      </p:sp>
      <p:pic>
        <p:nvPicPr>
          <p:cNvPr id="9" name="Afbeelding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spTree>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15-3-2018</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spTree>
    <p:extLst>
      <p:ext uri="{BB962C8B-B14F-4D97-AF65-F5344CB8AC3E}">
        <p14:creationId xmlns:p14="http://schemas.microsoft.com/office/powerpoint/2010/main" val="554233673"/>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15-3-2018</a:t>
            </a:fld>
            <a:endParaRPr lang="nl-NL" altLang="nl-NL" dirty="0"/>
          </a:p>
        </p:txBody>
      </p:sp>
      <p:sp>
        <p:nvSpPr>
          <p:cNvPr id="10" name="Tijdelijke aanduiding voor inhoud 3"/>
          <p:cNvSpPr>
            <a:spLocks noGrp="1"/>
          </p:cNvSpPr>
          <p:nvPr>
            <p:ph sz="half" idx="2"/>
          </p:nvPr>
        </p:nvSpPr>
        <p:spPr>
          <a:xfrm>
            <a:off x="1200884" y="2157047"/>
            <a:ext cx="14889249" cy="6224953"/>
          </a:xfrm>
        </p:spPr>
        <p:txBody>
          <a:bodyPr/>
          <a:lstStyle>
            <a:lvl1pPr algn="l">
              <a:defRPr baseline="0"/>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Afbeelding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spTree>
    <p:extLst>
      <p:ext uri="{BB962C8B-B14F-4D97-AF65-F5344CB8AC3E}">
        <p14:creationId xmlns:p14="http://schemas.microsoft.com/office/powerpoint/2010/main" val="334230933"/>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smtClean="0"/>
              <a:t>Klik om de tekststijl van het model te bewerken</a:t>
            </a:r>
          </a:p>
          <a:p>
            <a:pPr lvl="1"/>
            <a:r>
              <a:rPr lang="nl-NL" altLang="nl-NL" dirty="0" smtClean="0"/>
              <a:t>Tweede niveau</a:t>
            </a:r>
          </a:p>
          <a:p>
            <a:pPr lvl="2"/>
            <a:r>
              <a:rPr lang="nl-NL" altLang="nl-NL" dirty="0" smtClean="0"/>
              <a:t>Derde niveau</a:t>
            </a:r>
          </a:p>
          <a:p>
            <a:pPr lvl="3"/>
            <a:r>
              <a:rPr lang="nl-NL" altLang="nl-NL" dirty="0" smtClean="0"/>
              <a:t>Vierde niveau</a:t>
            </a:r>
          </a:p>
          <a:p>
            <a:pPr lvl="4"/>
            <a:r>
              <a:rPr lang="nl-NL" altLang="nl-NL" dirty="0" smtClean="0"/>
              <a:t>Vijfde niveau</a:t>
            </a:r>
            <a:endParaRPr lang="nl-NL" altLang="nl-NL" dirty="0"/>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15-3-2018</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 id="2147483733" r:id="rId2"/>
  </p:sldLayoutIdLst>
  <p:transition spd="med">
    <p:fade/>
  </p:transition>
  <p:timing>
    <p:tnLst>
      <p:par>
        <p:cTn id="1" dur="indefinite" restart="never" nodeType="tmRoot"/>
      </p:par>
    </p:tnLst>
  </p:timing>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15-3-2018</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 id="2147483722" r:id="rId2"/>
  </p:sldLayoutIdLst>
  <p:transition spd="med">
    <p:fade/>
  </p:transition>
  <p:timing>
    <p:tnLst>
      <p:par>
        <p:cTn id="1" dur="indefinite" restart="never" nodeType="tmRoot"/>
      </p:par>
    </p:tnLst>
  </p:timing>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sz="4000" dirty="0"/>
              <a:t>A Blind Source </a:t>
            </a:r>
            <a:r>
              <a:rPr lang="en-US" sz="4000" dirty="0" smtClean="0"/>
              <a:t>Separation</a:t>
            </a:r>
            <a:r>
              <a:rPr lang="nl-NL" sz="4000" dirty="0" smtClean="0"/>
              <a:t> </a:t>
            </a:r>
            <a:r>
              <a:rPr lang="en-US" sz="4000" dirty="0" smtClean="0"/>
              <a:t>Technique using Second-Order Statistics</a:t>
            </a:r>
            <a:endParaRPr lang="en-US" sz="4000" dirty="0"/>
          </a:p>
        </p:txBody>
      </p:sp>
      <p:sp>
        <p:nvSpPr>
          <p:cNvPr id="5" name="Tijdelijke aanduiding voor inhoud 4"/>
          <p:cNvSpPr>
            <a:spLocks noGrp="1"/>
          </p:cNvSpPr>
          <p:nvPr>
            <p:ph sz="half" idx="2"/>
          </p:nvPr>
        </p:nvSpPr>
        <p:spPr>
          <a:xfrm>
            <a:off x="1200884" y="2157047"/>
            <a:ext cx="14889249" cy="7008218"/>
          </a:xfrm>
        </p:spPr>
        <p:txBody>
          <a:bodyPr/>
          <a:lstStyle/>
          <a:p>
            <a:r>
              <a:rPr lang="nl-NL" dirty="0" smtClean="0"/>
              <a:t>A. </a:t>
            </a:r>
            <a:r>
              <a:rPr lang="nl-NL" dirty="0" err="1" smtClean="0"/>
              <a:t>Belouchrani</a:t>
            </a:r>
            <a:r>
              <a:rPr lang="nl-NL" dirty="0" smtClean="0"/>
              <a:t>, K. </a:t>
            </a:r>
            <a:r>
              <a:rPr lang="nl-NL" dirty="0" err="1" smtClean="0"/>
              <a:t>Abed-Maraim</a:t>
            </a:r>
            <a:r>
              <a:rPr lang="nl-NL" dirty="0" smtClean="0"/>
              <a:t>, J.F. </a:t>
            </a:r>
            <a:r>
              <a:rPr lang="nl-NL" dirty="0" err="1" smtClean="0"/>
              <a:t>Cardoso</a:t>
            </a:r>
            <a:r>
              <a:rPr lang="nl-NL" dirty="0" smtClean="0"/>
              <a:t> </a:t>
            </a:r>
            <a:r>
              <a:rPr lang="nl-NL" dirty="0" err="1" smtClean="0"/>
              <a:t>and</a:t>
            </a:r>
            <a:r>
              <a:rPr lang="nl-NL" dirty="0" smtClean="0"/>
              <a:t> E. </a:t>
            </a:r>
            <a:r>
              <a:rPr lang="nl-NL" dirty="0" err="1" smtClean="0"/>
              <a:t>Moulines</a:t>
            </a:r>
            <a:r>
              <a:rPr lang="nl-NL" dirty="0" smtClean="0"/>
              <a:t> (1997)</a:t>
            </a:r>
            <a:endParaRPr lang="nl-NL" dirty="0"/>
          </a:p>
          <a:p>
            <a:endParaRPr lang="nl-NL" dirty="0"/>
          </a:p>
          <a:p>
            <a:endParaRPr lang="nl-NL" sz="3200" dirty="0" smtClean="0">
              <a:solidFill>
                <a:schemeClr val="bg1"/>
              </a:solidFill>
            </a:endParaRPr>
          </a:p>
          <a:p>
            <a:pPr marL="457200" indent="-457200">
              <a:buFont typeface="Arial" panose="020B0604020202020204" pitchFamily="34" charset="0"/>
              <a:buChar char="•"/>
            </a:pPr>
            <a:r>
              <a:rPr lang="nl-NL" sz="3200" dirty="0" err="1" smtClean="0">
                <a:solidFill>
                  <a:schemeClr val="bg1"/>
                </a:solidFill>
              </a:rPr>
              <a:t>What</a:t>
            </a:r>
            <a:r>
              <a:rPr lang="nl-NL" sz="3200" dirty="0" smtClean="0">
                <a:solidFill>
                  <a:schemeClr val="bg1"/>
                </a:solidFill>
              </a:rPr>
              <a:t> is Blind Source </a:t>
            </a:r>
            <a:r>
              <a:rPr lang="en-US" sz="3200" dirty="0" smtClean="0">
                <a:solidFill>
                  <a:schemeClr val="bg1"/>
                </a:solidFill>
              </a:rPr>
              <a:t>Separation</a:t>
            </a:r>
            <a:r>
              <a:rPr lang="nl-NL" sz="3200" dirty="0" smtClean="0">
                <a:solidFill>
                  <a:schemeClr val="bg1"/>
                </a:solidFill>
              </a:rPr>
              <a:t>?</a:t>
            </a:r>
          </a:p>
          <a:p>
            <a:pPr marL="457200" indent="-457200">
              <a:buFont typeface="Arial" panose="020B0604020202020204" pitchFamily="34" charset="0"/>
              <a:buChar char="•"/>
            </a:pPr>
            <a:r>
              <a:rPr lang="nl-NL" sz="3200" dirty="0" smtClean="0">
                <a:solidFill>
                  <a:schemeClr val="bg1"/>
                </a:solidFill>
              </a:rPr>
              <a:t>The SOBI </a:t>
            </a:r>
            <a:r>
              <a:rPr lang="nl-NL" sz="3200" dirty="0" err="1" smtClean="0">
                <a:solidFill>
                  <a:schemeClr val="bg1"/>
                </a:solidFill>
              </a:rPr>
              <a:t>algorithm</a:t>
            </a:r>
            <a:endParaRPr lang="nl-NL" sz="3200" dirty="0" smtClean="0">
              <a:solidFill>
                <a:schemeClr val="bg1"/>
              </a:solidFill>
            </a:endParaRPr>
          </a:p>
          <a:p>
            <a:pPr marL="457200" indent="-457200">
              <a:buFont typeface="Arial" panose="020B0604020202020204" pitchFamily="34" charset="0"/>
              <a:buChar char="•"/>
            </a:pPr>
            <a:r>
              <a:rPr lang="nl-NL" sz="3200" dirty="0" err="1" smtClean="0">
                <a:solidFill>
                  <a:schemeClr val="bg1"/>
                </a:solidFill>
              </a:rPr>
              <a:t>Numerical</a:t>
            </a:r>
            <a:r>
              <a:rPr lang="nl-NL" sz="3200" dirty="0" smtClean="0">
                <a:solidFill>
                  <a:schemeClr val="bg1"/>
                </a:solidFill>
              </a:rPr>
              <a:t> analysis</a:t>
            </a:r>
          </a:p>
          <a:p>
            <a:pPr marL="457200" indent="-457200">
              <a:buFont typeface="Arial" panose="020B0604020202020204" pitchFamily="34" charset="0"/>
              <a:buChar char="•"/>
            </a:pPr>
            <a:r>
              <a:rPr lang="nl-NL" sz="3200" dirty="0" smtClean="0">
                <a:solidFill>
                  <a:schemeClr val="bg1"/>
                </a:solidFill>
              </a:rPr>
              <a:t>Impact</a:t>
            </a:r>
          </a:p>
          <a:p>
            <a:pPr marL="457200" indent="-457200">
              <a:buFont typeface="Arial" panose="020B0604020202020204" pitchFamily="34" charset="0"/>
              <a:buChar char="•"/>
            </a:pPr>
            <a:r>
              <a:rPr lang="nl-NL" sz="3200" dirty="0" err="1" smtClean="0">
                <a:solidFill>
                  <a:schemeClr val="bg1"/>
                </a:solidFill>
              </a:rPr>
              <a:t>Discussion</a:t>
            </a:r>
            <a:endParaRPr lang="nl-NL" sz="3200" dirty="0" smtClean="0">
              <a:solidFill>
                <a:schemeClr val="bg1"/>
              </a:solidFill>
            </a:endParaRPr>
          </a:p>
          <a:p>
            <a:pPr marL="457200" indent="-457200">
              <a:buFont typeface="Arial" panose="020B0604020202020204" pitchFamily="34" charset="0"/>
              <a:buChar char="•"/>
            </a:pPr>
            <a:endParaRPr lang="nl-NL" dirty="0"/>
          </a:p>
        </p:txBody>
      </p:sp>
    </p:spTree>
    <p:extLst>
      <p:ext uri="{BB962C8B-B14F-4D97-AF65-F5344CB8AC3E}">
        <p14:creationId xmlns:p14="http://schemas.microsoft.com/office/powerpoint/2010/main" val="135103478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Many, many questions left open </a:t>
            </a:r>
            <a:endParaRPr lang="en-US" dirty="0"/>
          </a:p>
        </p:txBody>
      </p:sp>
      <p:sp>
        <p:nvSpPr>
          <p:cNvPr id="5" name="Tijdelijke aanduiding voor inhoud 4"/>
          <p:cNvSpPr>
            <a:spLocks noGrp="1"/>
          </p:cNvSpPr>
          <p:nvPr>
            <p:ph idx="1"/>
          </p:nvPr>
        </p:nvSpPr>
        <p:spPr/>
        <p:txBody>
          <a:bodyPr>
            <a:normAutofit lnSpcReduction="10000"/>
          </a:bodyPr>
          <a:lstStyle/>
          <a:p>
            <a:r>
              <a:rPr lang="en-US" dirty="0" smtClean="0"/>
              <a:t>What do the assumptions mean? How do they affect the results?</a:t>
            </a:r>
          </a:p>
          <a:p>
            <a:pPr marL="0" indent="0">
              <a:buNone/>
            </a:pPr>
            <a:r>
              <a:rPr lang="en-US" dirty="0" smtClean="0"/>
              <a:t>	H1: Ergodicity -&gt; basically, any part of the signal behaves the same way as the complete signal</a:t>
            </a:r>
            <a:br>
              <a:rPr lang="en-US" dirty="0" smtClean="0"/>
            </a:br>
            <a:r>
              <a:rPr lang="en-US" dirty="0" smtClean="0"/>
              <a:t>	H2: Sources are mutually independent</a:t>
            </a:r>
            <a:br>
              <a:rPr lang="en-US" dirty="0" smtClean="0"/>
            </a:br>
            <a:r>
              <a:rPr lang="en-US" dirty="0" smtClean="0"/>
              <a:t>	H3: Lags should not be too long</a:t>
            </a:r>
          </a:p>
          <a:p>
            <a:r>
              <a:rPr lang="en-US" dirty="0" smtClean="0"/>
              <a:t>How long does your observation need to be for SOBI to be effective?</a:t>
            </a:r>
          </a:p>
          <a:p>
            <a:r>
              <a:rPr lang="en-US" dirty="0" smtClean="0"/>
              <a:t>How do you choose the lags? And how many do you use? </a:t>
            </a:r>
          </a:p>
          <a:p>
            <a:r>
              <a:rPr lang="en-US" dirty="0" smtClean="0"/>
              <a:t>Should some lags be more important than others?</a:t>
            </a:r>
          </a:p>
          <a:p>
            <a:r>
              <a:rPr lang="en-US" dirty="0" smtClean="0"/>
              <a:t>(With more recent developments) Which algorithm do you use for diagonalization?</a:t>
            </a:r>
          </a:p>
          <a:p>
            <a:r>
              <a:rPr lang="en-US" dirty="0" smtClean="0"/>
              <a:t>When do you stop the diagonalizing algorithm? What do you choose as maximal off-diagonal error?</a:t>
            </a:r>
          </a:p>
          <a:p>
            <a:r>
              <a:rPr lang="en-US" dirty="0" smtClean="0"/>
              <a:t>How does this diagonalization error affect your results? </a:t>
            </a:r>
          </a:p>
          <a:p>
            <a:r>
              <a:rPr lang="en-US" dirty="0" smtClean="0"/>
              <a:t>Can we use a priori information? </a:t>
            </a:r>
          </a:p>
          <a:p>
            <a:endParaRPr lang="en-US" dirty="0"/>
          </a:p>
        </p:txBody>
      </p:sp>
    </p:spTree>
    <p:extLst>
      <p:ext uri="{BB962C8B-B14F-4D97-AF65-F5344CB8AC3E}">
        <p14:creationId xmlns:p14="http://schemas.microsoft.com/office/powerpoint/2010/main" val="99478795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Applications in physiological signals</a:t>
            </a:r>
            <a:endParaRPr lang="en-US" dirty="0"/>
          </a:p>
        </p:txBody>
      </p:sp>
      <p:sp>
        <p:nvSpPr>
          <p:cNvPr id="5" name="Tijdelijke aanduiding voor inhoud 4"/>
          <p:cNvSpPr>
            <a:spLocks noGrp="1"/>
          </p:cNvSpPr>
          <p:nvPr>
            <p:ph idx="1"/>
          </p:nvPr>
        </p:nvSpPr>
        <p:spPr/>
        <p:txBody>
          <a:bodyPr/>
          <a:lstStyle/>
          <a:p>
            <a:r>
              <a:rPr lang="en-US" dirty="0" smtClean="0"/>
              <a:t>Tang (2000) in MEG data</a:t>
            </a:r>
          </a:p>
          <a:p>
            <a:r>
              <a:rPr lang="en-US" dirty="0" err="1" smtClean="0"/>
              <a:t>Ossadtchi</a:t>
            </a:r>
            <a:r>
              <a:rPr lang="en-US" dirty="0" smtClean="0"/>
              <a:t> (2000) used SOBI to select event-related components in EEG</a:t>
            </a:r>
          </a:p>
          <a:p>
            <a:r>
              <a:rPr lang="en-US" dirty="0" err="1" smtClean="0"/>
              <a:t>Belouchrani</a:t>
            </a:r>
            <a:r>
              <a:rPr lang="en-US" dirty="0" smtClean="0"/>
              <a:t> co-authored a paper himself with </a:t>
            </a:r>
            <a:r>
              <a:rPr lang="en-US" dirty="0" err="1" smtClean="0"/>
              <a:t>Gorodnistky</a:t>
            </a:r>
            <a:r>
              <a:rPr lang="en-US" dirty="0" smtClean="0"/>
              <a:t> (2001) on how SOBI can identify ocular artifacts (EOG signals) in EEG data</a:t>
            </a:r>
          </a:p>
          <a:p>
            <a:r>
              <a:rPr lang="en-US" dirty="0" smtClean="0"/>
              <a:t>And then: many papers on applying SOBI to EEG data to remove blink artefacts:</a:t>
            </a:r>
            <a:br>
              <a:rPr lang="en-US" dirty="0" smtClean="0"/>
            </a:br>
            <a:r>
              <a:rPr lang="en-US" dirty="0" smtClean="0"/>
              <a:t>From the components, select the ones corresponding to artifact activity and reconstruct without these sources</a:t>
            </a:r>
          </a:p>
          <a:p>
            <a:r>
              <a:rPr lang="en-US" dirty="0" smtClean="0"/>
              <a:t>Proving again and again that SOBI works better or just as good as other BSS algorithms:</a:t>
            </a:r>
            <a:br>
              <a:rPr lang="en-US" dirty="0" smtClean="0"/>
            </a:br>
            <a:r>
              <a:rPr lang="en-US" dirty="0" smtClean="0"/>
              <a:t>Delorme (2007), Joyce (2003), Romero (2008), </a:t>
            </a:r>
            <a:r>
              <a:rPr lang="en-US" dirty="0" err="1" smtClean="0"/>
              <a:t>Fitzibbon</a:t>
            </a:r>
            <a:r>
              <a:rPr lang="en-US" dirty="0" smtClean="0"/>
              <a:t> (2007)….</a:t>
            </a:r>
          </a:p>
          <a:p>
            <a:r>
              <a:rPr lang="en-US" dirty="0" smtClean="0"/>
              <a:t>However, to this day, no clear consensus on which BSS method works best. At some point, the interest in SOBI dropped of a little bit, and some newer review papers don’t even mention it.. </a:t>
            </a:r>
          </a:p>
          <a:p>
            <a:endParaRPr lang="en-US" dirty="0"/>
          </a:p>
        </p:txBody>
      </p:sp>
    </p:spTree>
    <p:extLst>
      <p:ext uri="{BB962C8B-B14F-4D97-AF65-F5344CB8AC3E}">
        <p14:creationId xmlns:p14="http://schemas.microsoft.com/office/powerpoint/2010/main" val="99361016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SOBI in EOG artifact removal </a:t>
            </a:r>
            <a:endParaRPr lang="en-US" dirty="0"/>
          </a:p>
        </p:txBody>
      </p:sp>
      <p:sp>
        <p:nvSpPr>
          <p:cNvPr id="5" name="Tijdelijke aanduiding voor inhoud 4"/>
          <p:cNvSpPr>
            <a:spLocks noGrp="1"/>
          </p:cNvSpPr>
          <p:nvPr>
            <p:ph idx="1"/>
          </p:nvPr>
        </p:nvSpPr>
        <p:spPr/>
        <p:txBody>
          <a:bodyPr/>
          <a:lstStyle/>
          <a:p>
            <a:r>
              <a:rPr lang="en-US" dirty="0" err="1" smtClean="0"/>
              <a:t>Belouchrani</a:t>
            </a:r>
            <a:r>
              <a:rPr lang="en-US" dirty="0" smtClean="0"/>
              <a:t> and </a:t>
            </a:r>
            <a:r>
              <a:rPr lang="en-US" dirty="0" err="1" smtClean="0"/>
              <a:t>Gorodnistky</a:t>
            </a:r>
            <a:r>
              <a:rPr lang="en-US" dirty="0" smtClean="0"/>
              <a:t> (2001) proposed using SOBI to remove EOG artifacts from EEG data</a:t>
            </a:r>
          </a:p>
          <a:p>
            <a:r>
              <a:rPr lang="en-US" dirty="0" smtClean="0"/>
              <a:t>A very difficult problem, a lot of research is published on solving it</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073" y="3639706"/>
            <a:ext cx="10058400" cy="5012629"/>
          </a:xfrm>
          <a:prstGeom prst="rect">
            <a:avLst/>
          </a:prstGeom>
        </p:spPr>
      </p:pic>
    </p:spTree>
    <p:extLst>
      <p:ext uri="{BB962C8B-B14F-4D97-AF65-F5344CB8AC3E}">
        <p14:creationId xmlns:p14="http://schemas.microsoft.com/office/powerpoint/2010/main" val="77945522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SOBI in EOG artifact removal </a:t>
            </a:r>
            <a:endParaRPr lang="en-US" dirty="0"/>
          </a:p>
        </p:txBody>
      </p:sp>
      <p:sp>
        <p:nvSpPr>
          <p:cNvPr id="5" name="Tijdelijke aanduiding voor inhoud 4"/>
          <p:cNvSpPr>
            <a:spLocks noGrp="1"/>
          </p:cNvSpPr>
          <p:nvPr>
            <p:ph idx="1"/>
          </p:nvPr>
        </p:nvSpPr>
        <p:spPr/>
        <p:txBody>
          <a:bodyPr>
            <a:normAutofit fontScale="92500" lnSpcReduction="10000"/>
          </a:bodyPr>
          <a:lstStyle/>
          <a:p>
            <a:r>
              <a:rPr lang="en-US" dirty="0" smtClean="0"/>
              <a:t>How do you use SOBI here?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Artefact identification can (and should) be done automatically (Joyce et al, 2004)</a:t>
            </a:r>
          </a:p>
          <a:p>
            <a:r>
              <a:rPr lang="en-US" dirty="0" smtClean="0"/>
              <a:t>Why does it work?</a:t>
            </a:r>
            <a:br>
              <a:rPr lang="en-US" dirty="0" smtClean="0"/>
            </a:br>
            <a:r>
              <a:rPr lang="en-US" dirty="0" smtClean="0"/>
              <a:t>-&gt; EOG artifacts propagate over the skull, creating lags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73" y="2520620"/>
            <a:ext cx="14561109" cy="4173565"/>
          </a:xfrm>
          <a:prstGeom prst="rect">
            <a:avLst/>
          </a:prstGeom>
        </p:spPr>
      </p:pic>
    </p:spTree>
    <p:extLst>
      <p:ext uri="{BB962C8B-B14F-4D97-AF65-F5344CB8AC3E}">
        <p14:creationId xmlns:p14="http://schemas.microsoft.com/office/powerpoint/2010/main" val="40793664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Answering (some) questions regarding SOBI for EEG artifact removal</a:t>
            </a:r>
            <a:endParaRPr lang="en-US" dirty="0"/>
          </a:p>
        </p:txBody>
      </p:sp>
      <p:sp>
        <p:nvSpPr>
          <p:cNvPr id="5" name="Tijdelijke aanduiding voor inhoud 4"/>
          <p:cNvSpPr>
            <a:spLocks noGrp="1"/>
          </p:cNvSpPr>
          <p:nvPr>
            <p:ph idx="1"/>
          </p:nvPr>
        </p:nvSpPr>
        <p:spPr/>
        <p:txBody>
          <a:bodyPr/>
          <a:lstStyle/>
          <a:p>
            <a:r>
              <a:rPr lang="en-US" dirty="0" smtClean="0"/>
              <a:t>How do you choose the lags? And how many do you use? </a:t>
            </a:r>
          </a:p>
          <a:p>
            <a:r>
              <a:rPr lang="en-US" dirty="0" smtClean="0"/>
              <a:t>Should some lags be more important than others?</a:t>
            </a:r>
          </a:p>
          <a:p>
            <a:pPr lvl="1"/>
            <a:r>
              <a:rPr lang="en-US" dirty="0" smtClean="0"/>
              <a:t>answered (partly) by Sutherland (2004) and Tang (2004): {1,2,3,4,…,10,12,14,…,25,30,35,…,100,120,…300} </a:t>
            </a:r>
            <a:r>
              <a:rPr lang="en-US" dirty="0" err="1" smtClean="0"/>
              <a:t>ms</a:t>
            </a:r>
            <a:r>
              <a:rPr lang="en-US" dirty="0" smtClean="0"/>
              <a:t> works best for certain EEG separation tasks</a:t>
            </a:r>
          </a:p>
          <a:p>
            <a:r>
              <a:rPr lang="en-US" dirty="0" smtClean="0"/>
              <a:t>What do the assumptions mean? How do they affect the results?</a:t>
            </a:r>
          </a:p>
          <a:p>
            <a:pPr lvl="1"/>
            <a:r>
              <a:rPr lang="en-US" dirty="0" err="1" smtClean="0"/>
              <a:t>Origuen</a:t>
            </a:r>
            <a:r>
              <a:rPr lang="en-US" dirty="0" smtClean="0"/>
              <a:t> (2015) and Sweeny (2012): BSS methods perform also when assumptions are violated </a:t>
            </a:r>
          </a:p>
          <a:p>
            <a:pPr marL="0" indent="0">
              <a:buNone/>
            </a:pPr>
            <a:endParaRPr lang="en-US" dirty="0"/>
          </a:p>
        </p:txBody>
      </p:sp>
    </p:spTree>
    <p:extLst>
      <p:ext uri="{BB962C8B-B14F-4D97-AF65-F5344CB8AC3E}">
        <p14:creationId xmlns:p14="http://schemas.microsoft.com/office/powerpoint/2010/main" val="384001661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(If there is time left</a:t>
            </a:r>
            <a:r>
              <a:rPr lang="en-US" dirty="0" smtClean="0">
                <a:sym typeface="Wingdings" panose="05000000000000000000" pitchFamily="2" charset="2"/>
              </a:rPr>
              <a:t>: ) </a:t>
            </a:r>
            <a:r>
              <a:rPr lang="en-US" dirty="0" smtClean="0"/>
              <a:t>My own research at the Centre for Human Drug Research</a:t>
            </a:r>
            <a:endParaRPr lang="en-US" dirty="0"/>
          </a:p>
        </p:txBody>
      </p:sp>
      <p:sp>
        <p:nvSpPr>
          <p:cNvPr id="5" name="Tijdelijke aanduiding voor inhoud 4"/>
          <p:cNvSpPr>
            <a:spLocks noGrp="1"/>
          </p:cNvSpPr>
          <p:nvPr>
            <p:ph idx="1"/>
          </p:nvPr>
        </p:nvSpPr>
        <p:spPr/>
        <p:txBody>
          <a:bodyPr>
            <a:normAutofit/>
          </a:bodyPr>
          <a:lstStyle/>
          <a:p>
            <a:r>
              <a:rPr lang="en-US" dirty="0" smtClean="0"/>
              <a:t>CHDR uses EEG to assess the effect of a drug using quantitative EEG analysis</a:t>
            </a:r>
          </a:p>
          <a:p>
            <a:r>
              <a:rPr lang="en-US" dirty="0" smtClean="0"/>
              <a:t>Currently, ocular artifacts are identified and removed manually</a:t>
            </a:r>
          </a:p>
          <a:p>
            <a:endParaRPr lang="en-US" dirty="0" smtClean="0"/>
          </a:p>
          <a:p>
            <a:r>
              <a:rPr lang="en-US" dirty="0" smtClean="0"/>
              <a:t>My job: implementing automated SOBI and validating parameter settings, i.e. answering these questions:</a:t>
            </a:r>
          </a:p>
          <a:p>
            <a:pPr lvl="1"/>
            <a:r>
              <a:rPr lang="en-US" dirty="0" smtClean="0"/>
              <a:t>How do you choose the lags?</a:t>
            </a:r>
          </a:p>
          <a:p>
            <a:pPr lvl="1"/>
            <a:r>
              <a:rPr lang="en-US" dirty="0" smtClean="0"/>
              <a:t>Which algorithm do you use for diagonalization?</a:t>
            </a:r>
          </a:p>
          <a:p>
            <a:pPr lvl="1"/>
            <a:r>
              <a:rPr lang="en-US" dirty="0" smtClean="0"/>
              <a:t>When do you stop the diagonalizing algorithm? What do you choose as maximal off-diagonal error?</a:t>
            </a:r>
          </a:p>
          <a:p>
            <a:pPr lvl="1"/>
            <a:r>
              <a:rPr lang="en-US" dirty="0" smtClean="0"/>
              <a:t>How does the diagonalization error affect your analysis? </a:t>
            </a:r>
          </a:p>
          <a:p>
            <a:pPr lvl="1"/>
            <a:r>
              <a:rPr lang="en-US" dirty="0" smtClean="0"/>
              <a:t>Can we use a priori information? </a:t>
            </a:r>
          </a:p>
          <a:p>
            <a:endParaRPr lang="en-US" dirty="0" smtClean="0"/>
          </a:p>
          <a:p>
            <a:endParaRPr lang="en-US" dirty="0" smtClean="0"/>
          </a:p>
        </p:txBody>
      </p:sp>
    </p:spTree>
    <p:extLst>
      <p:ext uri="{BB962C8B-B14F-4D97-AF65-F5344CB8AC3E}">
        <p14:creationId xmlns:p14="http://schemas.microsoft.com/office/powerpoint/2010/main" val="1561477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Some results</a:t>
            </a:r>
            <a:endParaRPr lang="en-US" dirty="0"/>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949808"/>
            <a:ext cx="17348200" cy="292858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312" y="6396134"/>
            <a:ext cx="11558665" cy="3067415"/>
          </a:xfrm>
          <a:prstGeom prst="rect">
            <a:avLst/>
          </a:prstGeom>
        </p:spPr>
      </p:pic>
      <p:sp>
        <p:nvSpPr>
          <p:cNvPr id="6" name="TextBox 5"/>
          <p:cNvSpPr txBox="1"/>
          <p:nvPr/>
        </p:nvSpPr>
        <p:spPr>
          <a:xfrm>
            <a:off x="1200884" y="1019891"/>
            <a:ext cx="14435356" cy="954107"/>
          </a:xfrm>
          <a:prstGeom prst="rect">
            <a:avLst/>
          </a:prstGeom>
          <a:noFill/>
        </p:spPr>
        <p:txBody>
          <a:bodyPr wrap="square" rtlCol="0">
            <a:spAutoFit/>
          </a:bodyPr>
          <a:lstStyle/>
          <a:p>
            <a:r>
              <a:rPr lang="en-US" sz="2800" dirty="0" smtClean="0">
                <a:latin typeface="+mn-lt"/>
              </a:rPr>
              <a:t>									Simulated data:</a:t>
            </a:r>
            <a:br>
              <a:rPr lang="en-US" sz="2800" dirty="0" smtClean="0">
                <a:latin typeface="+mn-lt"/>
              </a:rPr>
            </a:br>
            <a:r>
              <a:rPr lang="en-US" sz="2800" dirty="0" smtClean="0">
                <a:latin typeface="+mn-lt"/>
              </a:rPr>
              <a:t>True signal							Measured signal 					Corrected signal</a:t>
            </a:r>
          </a:p>
        </p:txBody>
      </p:sp>
      <p:sp>
        <p:nvSpPr>
          <p:cNvPr id="7" name="TextBox 6"/>
          <p:cNvSpPr txBox="1"/>
          <p:nvPr/>
        </p:nvSpPr>
        <p:spPr>
          <a:xfrm>
            <a:off x="6374674" y="5808305"/>
            <a:ext cx="7262949" cy="523220"/>
          </a:xfrm>
          <a:prstGeom prst="rect">
            <a:avLst/>
          </a:prstGeom>
          <a:noFill/>
        </p:spPr>
        <p:txBody>
          <a:bodyPr wrap="square" rtlCol="0">
            <a:spAutoFit/>
          </a:bodyPr>
          <a:lstStyle/>
          <a:p>
            <a:r>
              <a:rPr lang="en-US" sz="2800" dirty="0" smtClean="0">
                <a:latin typeface="+mn-lt"/>
              </a:rPr>
              <a:t>Acquired EEG during blinking:</a:t>
            </a:r>
          </a:p>
        </p:txBody>
      </p:sp>
    </p:spTree>
    <p:extLst>
      <p:ext uri="{BB962C8B-B14F-4D97-AF65-F5344CB8AC3E}">
        <p14:creationId xmlns:p14="http://schemas.microsoft.com/office/powerpoint/2010/main" val="343483770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Some preliminary answers</a:t>
            </a:r>
            <a:endParaRPr lang="en-US" dirty="0"/>
          </a:p>
        </p:txBody>
      </p:sp>
      <p:sp>
        <p:nvSpPr>
          <p:cNvPr id="5" name="Tijdelijke aanduiding voor inhoud 4"/>
          <p:cNvSpPr>
            <a:spLocks noGrp="1"/>
          </p:cNvSpPr>
          <p:nvPr>
            <p:ph idx="1"/>
          </p:nvPr>
        </p:nvSpPr>
        <p:spPr/>
        <p:txBody>
          <a:bodyPr>
            <a:normAutofit lnSpcReduction="10000"/>
          </a:bodyPr>
          <a:lstStyle/>
          <a:p>
            <a:r>
              <a:rPr lang="en-US" dirty="0" smtClean="0"/>
              <a:t>How do you choose the lags?</a:t>
            </a:r>
          </a:p>
          <a:p>
            <a:pPr lvl="1"/>
            <a:r>
              <a:rPr lang="en-US" dirty="0" smtClean="0"/>
              <a:t>Different lags work better for different artifacts (HEOG: {1,2} and VEOG: {1,….,100})</a:t>
            </a:r>
          </a:p>
          <a:p>
            <a:r>
              <a:rPr lang="en-US" dirty="0" smtClean="0"/>
              <a:t>Which algorithm do you use for diagonalization?</a:t>
            </a:r>
          </a:p>
          <a:p>
            <a:pPr lvl="1"/>
            <a:r>
              <a:rPr lang="en-US" dirty="0" smtClean="0"/>
              <a:t>Jacobi angles or LSB perform equally well, but Jacobi is faster</a:t>
            </a:r>
          </a:p>
          <a:p>
            <a:r>
              <a:rPr lang="en-US" dirty="0" smtClean="0"/>
              <a:t>When do you stop the diagonalizing algorithm? What do you choose as maximal off-diagonal error?</a:t>
            </a:r>
          </a:p>
          <a:p>
            <a:pPr lvl="1"/>
            <a:r>
              <a:rPr lang="en-US" dirty="0" smtClean="0"/>
              <a:t>0.01 – 0.001 works well. Anything below does not improve performance significantly</a:t>
            </a:r>
          </a:p>
          <a:p>
            <a:r>
              <a:rPr lang="en-US" dirty="0" smtClean="0"/>
              <a:t>How does the diagonalization error affect your analysis? </a:t>
            </a:r>
          </a:p>
          <a:p>
            <a:pPr lvl="1"/>
            <a:r>
              <a:rPr lang="en-US" dirty="0" smtClean="0"/>
              <a:t>Barely, other parameters are much more important</a:t>
            </a:r>
          </a:p>
          <a:p>
            <a:r>
              <a:rPr lang="en-US" dirty="0" smtClean="0"/>
              <a:t>Can we use a priori information? </a:t>
            </a:r>
          </a:p>
          <a:p>
            <a:pPr lvl="1"/>
            <a:r>
              <a:rPr lang="en-US" dirty="0" smtClean="0"/>
              <a:t>A priori information helps select lags, and the geometric information about electrode placement can improve identification of artifact components significantly</a:t>
            </a:r>
            <a:endParaRPr lang="en-US" dirty="0"/>
          </a:p>
        </p:txBody>
      </p:sp>
    </p:spTree>
    <p:extLst>
      <p:ext uri="{BB962C8B-B14F-4D97-AF65-F5344CB8AC3E}">
        <p14:creationId xmlns:p14="http://schemas.microsoft.com/office/powerpoint/2010/main" val="233519091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t>Questions</a:t>
            </a:r>
            <a:r>
              <a:rPr lang="nl-NL" dirty="0"/>
              <a:t> </a:t>
            </a:r>
            <a:r>
              <a:rPr lang="nl-NL" dirty="0" smtClean="0"/>
              <a:t>- </a:t>
            </a:r>
            <a:r>
              <a:rPr lang="nl-NL" dirty="0" err="1" smtClean="0"/>
              <a:t>computations</a:t>
            </a:r>
            <a:endParaRPr lang="nl-NL" dirty="0"/>
          </a:p>
        </p:txBody>
      </p:sp>
      <p:sp>
        <p:nvSpPr>
          <p:cNvPr id="5" name="Tijdelijke aanduiding voor inhoud 4"/>
          <p:cNvSpPr>
            <a:spLocks noGrp="1"/>
          </p:cNvSpPr>
          <p:nvPr>
            <p:ph idx="1"/>
          </p:nvPr>
        </p:nvSpPr>
        <p:spPr>
          <a:xfrm>
            <a:off x="1200732" y="1467293"/>
            <a:ext cx="14889083" cy="7352706"/>
          </a:xfrm>
        </p:spPr>
        <p:txBody>
          <a:bodyPr>
            <a:normAutofit fontScale="92500" lnSpcReduction="20000"/>
          </a:bodyPr>
          <a:lstStyle/>
          <a:p>
            <a:r>
              <a:rPr lang="en-US" dirty="0" smtClean="0"/>
              <a:t>What is SNR? Signal to Noise Ratio</a:t>
            </a:r>
          </a:p>
          <a:p>
            <a:r>
              <a:rPr lang="en-US" dirty="0" smtClean="0"/>
              <a:t>What are ARMA processes? </a:t>
            </a:r>
            <a:r>
              <a:rPr lang="en-US" dirty="0"/>
              <a:t>A</a:t>
            </a:r>
            <a:r>
              <a:rPr lang="en-US" dirty="0" smtClean="0"/>
              <a:t> way to describe stationary processes</a:t>
            </a:r>
          </a:p>
          <a:p>
            <a:r>
              <a:rPr lang="en-US" dirty="0" smtClean="0"/>
              <a:t>Why doesn’t using more sensors help? More sensors only helps if there are more sources to uncover</a:t>
            </a:r>
          </a:p>
          <a:p>
            <a:r>
              <a:rPr lang="en-US" dirty="0" smtClean="0"/>
              <a:t>What is Givens &lt;rotation&gt;? A complex matrix rotation along a certain axis by a certain angle.</a:t>
            </a:r>
            <a:br>
              <a:rPr lang="en-US" dirty="0" smtClean="0"/>
            </a:br>
            <a:r>
              <a:rPr lang="en-US" dirty="0" smtClean="0"/>
              <a:t>Optimizing the diagonalization is equal to performing successive Givens rotations along angles that minimize the off-diagonal elements in a 4 element substructure… </a:t>
            </a:r>
          </a:p>
          <a:p>
            <a:r>
              <a:rPr lang="en-US" dirty="0" smtClean="0"/>
              <a:t>What does the ‘off(…)’ mean in the diagonalization? The sum of off-diagonal elements, or the diagonalization error</a:t>
            </a:r>
          </a:p>
          <a:p>
            <a:r>
              <a:rPr lang="en-US" dirty="0" smtClean="0"/>
              <a:t>Why does using more matrices not improve the separation &lt;in fig1&gt;? Those 6 matrices apparently already cover the lags</a:t>
            </a:r>
          </a:p>
          <a:p>
            <a:r>
              <a:rPr lang="en-US" dirty="0" smtClean="0"/>
              <a:t>H1</a:t>
            </a:r>
            <a:r>
              <a:rPr lang="en-US" dirty="0"/>
              <a:t>: </a:t>
            </a:r>
            <a:r>
              <a:rPr lang="en-US" dirty="0" smtClean="0"/>
              <a:t>Ergodicity, e.g. if you take a large enough part of a sinus, the mean = 0 and min/max values are -1/1. This stays generally the same for any part of the signal you can possibly sample</a:t>
            </a:r>
            <a:endParaRPr lang="en-US" dirty="0"/>
          </a:p>
          <a:p>
            <a:r>
              <a:rPr lang="en-US" dirty="0" smtClean="0"/>
              <a:t>H2</a:t>
            </a:r>
            <a:r>
              <a:rPr lang="en-US" dirty="0"/>
              <a:t>: Sources are mutually </a:t>
            </a:r>
            <a:r>
              <a:rPr lang="en-US" dirty="0" smtClean="0"/>
              <a:t>independent, e.g. if you have an image made up of 3 overlapping images, you can’t find 3 separate sources if one of those images is a combination of the two others</a:t>
            </a:r>
          </a:p>
          <a:p>
            <a:r>
              <a:rPr lang="en-US" dirty="0" smtClean="0"/>
              <a:t>H3</a:t>
            </a:r>
            <a:r>
              <a:rPr lang="en-US" dirty="0"/>
              <a:t>: </a:t>
            </a:r>
            <a:r>
              <a:rPr lang="en-US" dirty="0" smtClean="0"/>
              <a:t>sources are short range dependent, e.g. again with the images: if your image is made up of 3 images, of which the 3</a:t>
            </a:r>
            <a:r>
              <a:rPr lang="en-US" baseline="30000" dirty="0" smtClean="0"/>
              <a:t>rd</a:t>
            </a:r>
            <a:r>
              <a:rPr lang="en-US" dirty="0" smtClean="0"/>
              <a:t> image is just the 2</a:t>
            </a:r>
            <a:r>
              <a:rPr lang="en-US" baseline="30000" dirty="0" smtClean="0"/>
              <a:t>nd</a:t>
            </a:r>
            <a:r>
              <a:rPr lang="en-US" dirty="0" smtClean="0"/>
              <a:t> image shifted to the right, that shift can’t be ‘too big’</a:t>
            </a:r>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69444929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left?</a:t>
            </a:r>
            <a:endParaRPr lang="en-US" dirty="0"/>
          </a:p>
        </p:txBody>
      </p:sp>
      <p:sp>
        <p:nvSpPr>
          <p:cNvPr id="3" name="Content Placeholder 2"/>
          <p:cNvSpPr>
            <a:spLocks noGrp="1"/>
          </p:cNvSpPr>
          <p:nvPr>
            <p:ph idx="1"/>
          </p:nvPr>
        </p:nvSpPr>
        <p:spPr/>
        <p:txBody>
          <a:bodyPr/>
          <a:lstStyle/>
          <a:p>
            <a:r>
              <a:rPr lang="en-US" dirty="0"/>
              <a:t>Are parameter settings dependent on differences between subject?</a:t>
            </a:r>
          </a:p>
          <a:p>
            <a:r>
              <a:rPr lang="en-US" dirty="0"/>
              <a:t>Why does this paper have so many citations?</a:t>
            </a:r>
          </a:p>
          <a:p>
            <a:r>
              <a:rPr lang="en-US" dirty="0"/>
              <a:t>Why did the interest in SOBI drop off?</a:t>
            </a:r>
          </a:p>
          <a:p>
            <a:r>
              <a:rPr lang="en-US" dirty="0"/>
              <a:t>Are the described calculations detailed enough?</a:t>
            </a:r>
          </a:p>
          <a:p>
            <a:r>
              <a:rPr lang="en-US" dirty="0"/>
              <a:t>What would you have changed about this paper?</a:t>
            </a:r>
          </a:p>
          <a:p>
            <a:endParaRPr lang="en-US" dirty="0"/>
          </a:p>
        </p:txBody>
      </p:sp>
    </p:spTree>
    <p:extLst>
      <p:ext uri="{BB962C8B-B14F-4D97-AF65-F5344CB8AC3E}">
        <p14:creationId xmlns:p14="http://schemas.microsoft.com/office/powerpoint/2010/main" val="11742105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Blind Source </a:t>
            </a:r>
            <a:r>
              <a:rPr lang="en-US" dirty="0" smtClean="0"/>
              <a:t>Separation</a:t>
            </a:r>
            <a:endParaRPr lang="en-US" dirty="0"/>
          </a:p>
        </p:txBody>
      </p:sp>
      <p:sp>
        <p:nvSpPr>
          <p:cNvPr id="5" name="Tijdelijke aanduiding voor inhoud 4"/>
          <p:cNvSpPr>
            <a:spLocks noGrp="1"/>
          </p:cNvSpPr>
          <p:nvPr>
            <p:ph idx="1"/>
          </p:nvPr>
        </p:nvSpPr>
        <p:spPr>
          <a:xfrm>
            <a:off x="1200732" y="1799999"/>
            <a:ext cx="14889083" cy="1730010"/>
          </a:xfrm>
        </p:spPr>
        <p:txBody>
          <a:bodyPr>
            <a:noAutofit/>
          </a:bodyPr>
          <a:lstStyle/>
          <a:p>
            <a:r>
              <a:rPr lang="en-US" dirty="0" smtClean="0"/>
              <a:t>Observe a linear mixture of source signals </a:t>
            </a:r>
          </a:p>
          <a:p>
            <a:r>
              <a:rPr lang="en-US" dirty="0" smtClean="0"/>
              <a:t>Goal: separate</a:t>
            </a:r>
            <a:r>
              <a:rPr lang="nl-NL" dirty="0" smtClean="0"/>
              <a:t> mixture </a:t>
            </a:r>
            <a:r>
              <a:rPr lang="en-US" dirty="0" smtClean="0"/>
              <a:t>of signals </a:t>
            </a:r>
            <a:r>
              <a:rPr lang="nl-NL" dirty="0" smtClean="0"/>
              <a:t>without a priori information (blind)</a:t>
            </a:r>
          </a:p>
          <a:p>
            <a:r>
              <a:rPr lang="en-US" dirty="0" smtClean="0"/>
              <a:t>Obtain</a:t>
            </a:r>
            <a:r>
              <a:rPr lang="nl-NL" dirty="0" smtClean="0"/>
              <a:t> </a:t>
            </a:r>
            <a:r>
              <a:rPr lang="en-US" dirty="0" err="1" smtClean="0"/>
              <a:t>unmixing</a:t>
            </a:r>
            <a:r>
              <a:rPr lang="en-US" dirty="0" smtClean="0"/>
              <a:t> matrix -&gt; matrix that separates the observation into components</a:t>
            </a:r>
          </a:p>
          <a:p>
            <a:endParaRPr lang="en-US" dirty="0"/>
          </a:p>
          <a:p>
            <a:endParaRPr lang="en-US" dirty="0" smtClean="0"/>
          </a:p>
          <a:p>
            <a:endParaRPr lang="en-US" dirty="0"/>
          </a:p>
          <a:p>
            <a:endParaRPr lang="en-US" dirty="0" smtClean="0"/>
          </a:p>
          <a:p>
            <a:r>
              <a:rPr lang="en-US" dirty="0" smtClean="0"/>
              <a:t>Used to separate sounds, overlapping images, noisy measurements </a:t>
            </a:r>
          </a:p>
          <a:p>
            <a:endParaRPr lang="nl-NL" dirty="0"/>
          </a:p>
          <a:p>
            <a:endParaRPr lang="nl-NL"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5597"/>
            <a:ext cx="17057670" cy="1485581"/>
          </a:xfrm>
          <a:prstGeom prst="rect">
            <a:avLst/>
          </a:prstGeom>
        </p:spPr>
      </p:pic>
    </p:spTree>
    <p:extLst>
      <p:ext uri="{BB962C8B-B14F-4D97-AF65-F5344CB8AC3E}">
        <p14:creationId xmlns:p14="http://schemas.microsoft.com/office/powerpoint/2010/main" val="149703176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BSS using first order statistics </a:t>
            </a:r>
            <a:endParaRPr lang="en-US" dirty="0"/>
          </a:p>
        </p:txBody>
      </p:sp>
      <p:sp>
        <p:nvSpPr>
          <p:cNvPr id="8" name="TextBox 7"/>
          <p:cNvSpPr txBox="1"/>
          <p:nvPr/>
        </p:nvSpPr>
        <p:spPr>
          <a:xfrm>
            <a:off x="786809" y="1800225"/>
            <a:ext cx="7888879" cy="1815882"/>
          </a:xfrm>
          <a:prstGeom prst="rect">
            <a:avLst/>
          </a:prstGeom>
          <a:noFill/>
        </p:spPr>
        <p:txBody>
          <a:bodyPr wrap="square" rtlCol="0">
            <a:spAutoFit/>
          </a:bodyPr>
          <a:lstStyle/>
          <a:p>
            <a:r>
              <a:rPr lang="en-US" sz="2800" dirty="0">
                <a:latin typeface="+mn-lt"/>
              </a:rPr>
              <a:t>Independent Component Analysis</a:t>
            </a:r>
          </a:p>
          <a:p>
            <a:pPr marL="457200" indent="-457200">
              <a:buFont typeface="Arial" panose="020B0604020202020204" pitchFamily="34" charset="0"/>
              <a:buChar char="•"/>
            </a:pPr>
            <a:r>
              <a:rPr lang="en-US" sz="2800" dirty="0">
                <a:latin typeface="+mn-lt"/>
              </a:rPr>
              <a:t>Iterative computation</a:t>
            </a:r>
          </a:p>
          <a:p>
            <a:pPr marL="457200" indent="-457200">
              <a:buFont typeface="Arial" panose="020B0604020202020204" pitchFamily="34" charset="0"/>
              <a:buChar char="•"/>
            </a:pPr>
            <a:r>
              <a:rPr lang="en-US" sz="2800" dirty="0">
                <a:latin typeface="+mn-lt"/>
              </a:rPr>
              <a:t>Components maximize independence</a:t>
            </a:r>
          </a:p>
          <a:p>
            <a:pPr marL="457200" indent="-457200">
              <a:buFont typeface="Arial" panose="020B0604020202020204" pitchFamily="34" charset="0"/>
              <a:buChar char="•"/>
            </a:pPr>
            <a:r>
              <a:rPr lang="en-US" sz="2800" dirty="0">
                <a:latin typeface="+mn-lt"/>
              </a:rPr>
              <a:t>Identifies independent </a:t>
            </a:r>
            <a:r>
              <a:rPr lang="en-US" sz="2800" dirty="0" smtClean="0">
                <a:latin typeface="+mn-lt"/>
              </a:rPr>
              <a:t>patterns</a:t>
            </a:r>
            <a:endParaRPr lang="en-US" sz="2800" dirty="0">
              <a:latin typeface="+mn-lt"/>
            </a:endParaRPr>
          </a:p>
        </p:txBody>
      </p:sp>
      <p:sp>
        <p:nvSpPr>
          <p:cNvPr id="9" name="TextBox 8"/>
          <p:cNvSpPr txBox="1"/>
          <p:nvPr/>
        </p:nvSpPr>
        <p:spPr>
          <a:xfrm>
            <a:off x="9089763" y="1800224"/>
            <a:ext cx="8102489" cy="1815882"/>
          </a:xfrm>
          <a:prstGeom prst="rect">
            <a:avLst/>
          </a:prstGeom>
          <a:noFill/>
        </p:spPr>
        <p:txBody>
          <a:bodyPr wrap="square" rtlCol="0">
            <a:spAutoFit/>
          </a:bodyPr>
          <a:lstStyle/>
          <a:p>
            <a:r>
              <a:rPr lang="en-US" sz="2800" dirty="0" smtClean="0">
                <a:latin typeface="+mn-lt"/>
              </a:rPr>
              <a:t>Principal Component Analysis</a:t>
            </a:r>
          </a:p>
          <a:p>
            <a:pPr marL="457200" indent="-457200">
              <a:buFont typeface="Arial" panose="020B0604020202020204" pitchFamily="34" charset="0"/>
              <a:buChar char="•"/>
            </a:pPr>
            <a:r>
              <a:rPr lang="en-US" sz="2800" dirty="0" smtClean="0">
                <a:latin typeface="+mn-lt"/>
              </a:rPr>
              <a:t>Closed </a:t>
            </a:r>
            <a:r>
              <a:rPr lang="en-US" sz="2800" dirty="0">
                <a:latin typeface="+mn-lt"/>
              </a:rPr>
              <a:t>form computation</a:t>
            </a:r>
          </a:p>
          <a:p>
            <a:pPr marL="457200" indent="-457200">
              <a:buFont typeface="Arial" panose="020B0604020202020204" pitchFamily="34" charset="0"/>
              <a:buChar char="•"/>
            </a:pPr>
            <a:r>
              <a:rPr lang="en-US" sz="2800" dirty="0">
                <a:latin typeface="+mn-lt"/>
              </a:rPr>
              <a:t>Components maximize explained variance</a:t>
            </a:r>
          </a:p>
          <a:p>
            <a:pPr marL="457200" indent="-457200">
              <a:buFont typeface="Arial" panose="020B0604020202020204" pitchFamily="34" charset="0"/>
              <a:buChar char="•"/>
            </a:pPr>
            <a:r>
              <a:rPr lang="en-US" sz="2800" dirty="0">
                <a:latin typeface="+mn-lt"/>
              </a:rPr>
              <a:t>Identifies strong </a:t>
            </a:r>
            <a:r>
              <a:rPr lang="en-US" sz="2800" dirty="0" smtClean="0">
                <a:latin typeface="+mn-lt"/>
              </a:rPr>
              <a:t>patterns</a:t>
            </a:r>
            <a:endParaRPr lang="en-US" sz="2800" dirty="0">
              <a:latin typeface="+mn-l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38" y="3616106"/>
            <a:ext cx="17033014" cy="5109905"/>
          </a:xfrm>
          <a:prstGeom prst="rect">
            <a:avLst/>
          </a:prstGeom>
        </p:spPr>
      </p:pic>
    </p:spTree>
    <p:extLst>
      <p:ext uri="{BB962C8B-B14F-4D97-AF65-F5344CB8AC3E}">
        <p14:creationId xmlns:p14="http://schemas.microsoft.com/office/powerpoint/2010/main" val="428083162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Limitations of first order statistics</a:t>
            </a:r>
            <a:endParaRPr lang="en-US" dirty="0"/>
          </a:p>
        </p:txBody>
      </p:sp>
      <p:sp>
        <p:nvSpPr>
          <p:cNvPr id="5" name="Tijdelijke aanduiding voor inhoud 4"/>
          <p:cNvSpPr>
            <a:spLocks noGrp="1"/>
          </p:cNvSpPr>
          <p:nvPr>
            <p:ph idx="1"/>
          </p:nvPr>
        </p:nvSpPr>
        <p:spPr/>
        <p:txBody>
          <a:bodyPr/>
          <a:lstStyle/>
          <a:p>
            <a:r>
              <a:rPr lang="en-US" dirty="0" smtClean="0"/>
              <a:t>Both PCA and ICA assume that the patterns are ‘time-locked’ – can’t resolve lagged correlated activity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79170"/>
            <a:ext cx="17348200" cy="5204461"/>
          </a:xfrm>
          <a:prstGeom prst="rect">
            <a:avLst/>
          </a:prstGeom>
        </p:spPr>
      </p:pic>
    </p:spTree>
    <p:extLst>
      <p:ext uri="{BB962C8B-B14F-4D97-AF65-F5344CB8AC3E}">
        <p14:creationId xmlns:p14="http://schemas.microsoft.com/office/powerpoint/2010/main" val="237889650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Second order blind </a:t>
            </a:r>
            <a:r>
              <a:rPr lang="en-US" dirty="0" smtClean="0"/>
              <a:t>inference</a:t>
            </a:r>
            <a:r>
              <a:rPr lang="nl-NL" dirty="0" smtClean="0"/>
              <a:t> </a:t>
            </a:r>
            <a:endParaRPr lang="nl-NL" dirty="0"/>
          </a:p>
        </p:txBody>
      </p:sp>
      <p:sp>
        <p:nvSpPr>
          <p:cNvPr id="5" name="Tijdelijke aanduiding voor inhoud 4"/>
          <p:cNvSpPr>
            <a:spLocks noGrp="1"/>
          </p:cNvSpPr>
          <p:nvPr>
            <p:ph idx="1"/>
          </p:nvPr>
        </p:nvSpPr>
        <p:spPr/>
        <p:txBody>
          <a:bodyPr/>
          <a:lstStyle/>
          <a:p>
            <a:r>
              <a:rPr lang="en-US" dirty="0" smtClean="0"/>
              <a:t>Decorrelation across several time lags</a:t>
            </a:r>
          </a:p>
          <a:p>
            <a:r>
              <a:rPr lang="en-US" dirty="0" smtClean="0"/>
              <a:t>How? </a:t>
            </a:r>
          </a:p>
          <a:p>
            <a:pPr marL="1119498" lvl="1" indent="-514350">
              <a:buFont typeface="+mj-lt"/>
              <a:buAutoNum type="arabicPeriod"/>
            </a:pPr>
            <a:r>
              <a:rPr lang="en-US" dirty="0" smtClean="0"/>
              <a:t>Whiten the data (can be done using PCA!)</a:t>
            </a:r>
          </a:p>
          <a:p>
            <a:pPr marL="1119498" lvl="1" indent="-514350">
              <a:buFont typeface="+mj-lt"/>
              <a:buAutoNum type="arabicPeriod"/>
            </a:pPr>
            <a:r>
              <a:rPr lang="en-US" dirty="0" smtClean="0"/>
              <a:t>Compute cross-correlation matrix at certain time lags</a:t>
            </a:r>
          </a:p>
          <a:p>
            <a:pPr marL="1119498" lvl="1" indent="-514350">
              <a:buFont typeface="+mj-lt"/>
              <a:buAutoNum type="arabicPeriod"/>
            </a:pPr>
            <a:r>
              <a:rPr lang="en-US" dirty="0" smtClean="0"/>
              <a:t>Compute the joint* diagonalizer** of the set of cross-correlation matrices</a:t>
            </a:r>
            <a:br>
              <a:rPr lang="en-US" dirty="0" smtClean="0"/>
            </a:br>
            <a:r>
              <a:rPr lang="en-US" dirty="0" smtClean="0"/>
              <a:t/>
            </a:r>
            <a:br>
              <a:rPr lang="en-US" dirty="0" smtClean="0"/>
            </a:br>
            <a:r>
              <a:rPr lang="en-US" dirty="0" smtClean="0"/>
              <a:t>**diagonalizer: transforms a matrix such that it contains all its information on the diagonal</a:t>
            </a:r>
            <a:br>
              <a:rPr lang="en-US" dirty="0" smtClean="0"/>
            </a:br>
            <a:r>
              <a:rPr lang="en-US" dirty="0" smtClean="0"/>
              <a:t>	e.g. the eigenvalues</a:t>
            </a:r>
            <a:br>
              <a:rPr lang="en-US" dirty="0" smtClean="0"/>
            </a:br>
            <a:r>
              <a:rPr lang="en-US" dirty="0" smtClean="0"/>
              <a:t/>
            </a:r>
            <a:br>
              <a:rPr lang="en-US" dirty="0" smtClean="0"/>
            </a:br>
            <a:r>
              <a:rPr lang="en-US" dirty="0" smtClean="0"/>
              <a:t>* joint diagonalizer: jointly diagonalizes a set of matrices by minimizing the off-diagonal elements</a:t>
            </a:r>
          </a:p>
          <a:p>
            <a:pPr marL="1119498" lvl="1" indent="-514350">
              <a:buFont typeface="+mj-lt"/>
              <a:buAutoNum type="arabicPeriod"/>
            </a:pPr>
            <a:r>
              <a:rPr lang="en-US" dirty="0" smtClean="0"/>
              <a:t>Obtain sources using (</a:t>
            </a:r>
            <a:r>
              <a:rPr lang="en-US" dirty="0" err="1" smtClean="0"/>
              <a:t>unwhitened</a:t>
            </a:r>
            <a:r>
              <a:rPr lang="en-US" dirty="0" smtClean="0"/>
              <a:t>) joint diagonalizer as </a:t>
            </a:r>
            <a:r>
              <a:rPr lang="en-US" dirty="0" err="1" smtClean="0"/>
              <a:t>unmixing</a:t>
            </a:r>
            <a:r>
              <a:rPr lang="en-US" dirty="0" smtClean="0"/>
              <a:t> matrix </a:t>
            </a:r>
          </a:p>
          <a:p>
            <a:pPr marL="1748805" lvl="3" indent="0">
              <a:buNone/>
            </a:pPr>
            <a:endParaRPr lang="en-US" dirty="0" smtClean="0"/>
          </a:p>
          <a:p>
            <a:pPr lvl="1"/>
            <a:endParaRPr lang="en-US" dirty="0"/>
          </a:p>
        </p:txBody>
      </p:sp>
    </p:spTree>
    <p:extLst>
      <p:ext uri="{BB962C8B-B14F-4D97-AF65-F5344CB8AC3E}">
        <p14:creationId xmlns:p14="http://schemas.microsoft.com/office/powerpoint/2010/main" val="201830980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ICA </a:t>
            </a:r>
            <a:r>
              <a:rPr lang="nl-NL" dirty="0" err="1" smtClean="0"/>
              <a:t>vs</a:t>
            </a:r>
            <a:r>
              <a:rPr lang="nl-NL" dirty="0" smtClean="0"/>
              <a:t> Second order blind </a:t>
            </a:r>
            <a:r>
              <a:rPr lang="en-US" dirty="0" smtClean="0"/>
              <a:t>inference</a:t>
            </a:r>
            <a:r>
              <a:rPr lang="nl-NL" dirty="0" smtClean="0"/>
              <a:t> </a:t>
            </a:r>
            <a:endParaRPr lang="nl-NL" dirty="0"/>
          </a:p>
        </p:txBody>
      </p:sp>
      <p:sp>
        <p:nvSpPr>
          <p:cNvPr id="5" name="Tijdelijke aanduiding voor inhoud 4"/>
          <p:cNvSpPr>
            <a:spLocks noGrp="1"/>
          </p:cNvSpPr>
          <p:nvPr>
            <p:ph idx="1"/>
          </p:nvPr>
        </p:nvSpPr>
        <p:spPr/>
        <p:txBody>
          <a:bodyPr/>
          <a:lstStyle/>
          <a:p>
            <a:pPr lvl="1"/>
            <a:r>
              <a:rPr lang="en-US" dirty="0" smtClean="0"/>
              <a:t>SOBI is able to resolve lagged activity</a:t>
            </a:r>
          </a:p>
          <a:p>
            <a:pPr lvl="1"/>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46418"/>
            <a:ext cx="16929463" cy="5078839"/>
          </a:xfrm>
          <a:prstGeom prst="rect">
            <a:avLst/>
          </a:prstGeom>
        </p:spPr>
      </p:pic>
    </p:spTree>
    <p:extLst>
      <p:ext uri="{BB962C8B-B14F-4D97-AF65-F5344CB8AC3E}">
        <p14:creationId xmlns:p14="http://schemas.microsoft.com/office/powerpoint/2010/main" val="135820355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Joint </a:t>
            </a:r>
            <a:r>
              <a:rPr lang="en-US" dirty="0" smtClean="0"/>
              <a:t>diagonalization</a:t>
            </a:r>
            <a:endParaRPr lang="en-US" dirty="0"/>
          </a:p>
        </p:txBody>
      </p:sp>
      <p:sp>
        <p:nvSpPr>
          <p:cNvPr id="5" name="Tijdelijke aanduiding voor inhoud 4"/>
          <p:cNvSpPr>
            <a:spLocks noGrp="1"/>
          </p:cNvSpPr>
          <p:nvPr>
            <p:ph idx="1"/>
          </p:nvPr>
        </p:nvSpPr>
        <p:spPr/>
        <p:txBody>
          <a:bodyPr/>
          <a:lstStyle/>
          <a:p>
            <a:r>
              <a:rPr lang="en-US" dirty="0" smtClean="0"/>
              <a:t>Most important (and complex..) computation in SOBI</a:t>
            </a:r>
          </a:p>
          <a:p>
            <a:r>
              <a:rPr lang="en-US" dirty="0" smtClean="0"/>
              <a:t>This paper uses Jacobi technique: a joint </a:t>
            </a:r>
            <a:r>
              <a:rPr lang="en-US" dirty="0" err="1" smtClean="0"/>
              <a:t>diagonality</a:t>
            </a:r>
            <a:r>
              <a:rPr lang="en-US" dirty="0" smtClean="0"/>
              <a:t> criterion is iteratively optimized under plane rotations</a:t>
            </a:r>
          </a:p>
          <a:p>
            <a:r>
              <a:rPr lang="en-US" dirty="0" smtClean="0"/>
              <a:t>But other algorithms exist and have been proven to be more numerically stable since 1997: </a:t>
            </a:r>
            <a:br>
              <a:rPr lang="en-US" dirty="0" smtClean="0"/>
            </a:br>
            <a:r>
              <a:rPr lang="en-US" dirty="0" smtClean="0"/>
              <a:t>Fast </a:t>
            </a:r>
            <a:r>
              <a:rPr lang="en-US" dirty="0" err="1" smtClean="0"/>
              <a:t>Frobenius</a:t>
            </a:r>
            <a:r>
              <a:rPr lang="en-US" dirty="0" smtClean="0"/>
              <a:t> Algorithm, ACDC algorithm, LSB…</a:t>
            </a:r>
          </a:p>
          <a:p>
            <a:r>
              <a:rPr lang="en-US" dirty="0" smtClean="0"/>
              <a:t>Depending on implementation, might be faster than using Jacobi angles</a:t>
            </a:r>
          </a:p>
        </p:txBody>
      </p:sp>
    </p:spTree>
    <p:extLst>
      <p:ext uri="{BB962C8B-B14F-4D97-AF65-F5344CB8AC3E}">
        <p14:creationId xmlns:p14="http://schemas.microsoft.com/office/powerpoint/2010/main" val="355063543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Performance evaluation – Numerical analysis</a:t>
            </a:r>
            <a:endParaRPr lang="en-US" dirty="0"/>
          </a:p>
        </p:txBody>
      </p:sp>
      <mc:AlternateContent xmlns:mc="http://schemas.openxmlformats.org/markup-compatibility/2006" xmlns:a14="http://schemas.microsoft.com/office/drawing/2010/main">
        <mc:Choice Requires="a14">
          <p:sp>
            <p:nvSpPr>
              <p:cNvPr id="5" name="Tijdelijke aanduiding voor inhoud 4"/>
              <p:cNvSpPr>
                <a:spLocks noGrp="1"/>
              </p:cNvSpPr>
              <p:nvPr>
                <p:ph idx="1"/>
              </p:nvPr>
            </p:nvSpPr>
            <p:spPr/>
            <p:txBody>
              <a:bodyPr/>
              <a:lstStyle/>
              <a:p>
                <a:r>
                  <a:rPr lang="en-US" dirty="0" smtClean="0"/>
                  <a:t>Simulation: 5 sensors pick up 2 signals coming from different directions, creating some time shifts</a:t>
                </a:r>
              </a:p>
              <a:p>
                <a:r>
                  <a:rPr lang="en-US" dirty="0" smtClean="0"/>
                  <a:t>Measure: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Ɨ</m:t>
                        </m:r>
                      </m:e>
                      <m:sub>
                        <m:r>
                          <a:rPr lang="en-US" b="0" i="1" smtClean="0">
                            <a:latin typeface="Cambria Math" panose="02040503050406030204" pitchFamily="18" charset="0"/>
                          </a:rPr>
                          <m:t>𝑝𝑒𝑟𝑓</m:t>
                        </m:r>
                      </m:sub>
                    </m:sSub>
                  </m:oMath>
                </a14:m>
                <a:r>
                  <a:rPr lang="en-US" dirty="0" smtClean="0"/>
                  <a:t> measures how much interference between observations SOBI reveals</a:t>
                </a:r>
                <a:r>
                  <a:rPr lang="en-US" dirty="0"/>
                  <a:t/>
                </a:r>
                <a:br>
                  <a:rPr lang="en-US" dirty="0"/>
                </a:br>
                <a:r>
                  <a:rPr lang="en-US" dirty="0" smtClean="0"/>
                  <a:t> -&gt; how much did SOBI improve the separation?</a:t>
                </a:r>
              </a:p>
              <a:p>
                <a:r>
                  <a:rPr lang="en-US" dirty="0" smtClean="0"/>
                  <a:t>Improvement is measured in dB, lower is better</a:t>
                </a:r>
              </a:p>
            </p:txBody>
          </p:sp>
        </mc:Choice>
        <mc:Fallback xmlns="">
          <p:sp>
            <p:nvSpPr>
              <p:cNvPr id="5" name="Tijdelijke aanduiding voor inhoud 4"/>
              <p:cNvSpPr>
                <a:spLocks noGrp="1" noRot="1" noChangeAspect="1" noMove="1" noResize="1" noEditPoints="1" noAdjustHandles="1" noChangeArrowheads="1" noChangeShapeType="1" noTextEdit="1"/>
              </p:cNvSpPr>
              <p:nvPr>
                <p:ph idx="1"/>
              </p:nvPr>
            </p:nvSpPr>
            <p:spPr>
              <a:blipFill rotWithShape="0">
                <a:blip r:embed="rId7"/>
                <a:stretch>
                  <a:fillRect l="-1106" t="-955" r="-82"/>
                </a:stretch>
              </a:blipFill>
            </p:spPr>
            <p:txBody>
              <a:bodyPr/>
              <a:lstStyle/>
              <a:p>
                <a:r>
                  <a:rPr lang="en-US">
                    <a:noFill/>
                  </a:rPr>
                  <a:t> </a:t>
                </a:r>
              </a:p>
            </p:txBody>
          </p:sp>
        </mc:Fallback>
      </mc:AlternateContent>
    </p:spTree>
    <p:extLst>
      <p:ext uri="{BB962C8B-B14F-4D97-AF65-F5344CB8AC3E}">
        <p14:creationId xmlns:p14="http://schemas.microsoft.com/office/powerpoint/2010/main" val="248828686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Performance evaluation – Numerical analysis</a:t>
            </a:r>
            <a:endParaRPr lang="en-US" dirty="0"/>
          </a:p>
        </p:txBody>
      </p:sp>
      <p:sp>
        <p:nvSpPr>
          <p:cNvPr id="5" name="Tijdelijke aanduiding voor inhoud 4"/>
          <p:cNvSpPr>
            <a:spLocks noGrp="1"/>
          </p:cNvSpPr>
          <p:nvPr>
            <p:ph idx="1"/>
          </p:nvPr>
        </p:nvSpPr>
        <p:spPr/>
        <p:txBody>
          <a:bodyPr/>
          <a:lstStyle/>
          <a:p>
            <a:r>
              <a:rPr lang="en-US" dirty="0" smtClean="0"/>
              <a:t>Results: SOBI improves separation most under poor circumstances*</a:t>
            </a:r>
          </a:p>
          <a:p>
            <a:pPr lvl="1"/>
            <a:r>
              <a:rPr lang="en-US" dirty="0" smtClean="0"/>
              <a:t>Higher noise ratio means more relative improvement </a:t>
            </a:r>
          </a:p>
          <a:p>
            <a:r>
              <a:rPr lang="en-US" dirty="0" smtClean="0"/>
              <a:t>*improvement most notable when lots of samples and correlation matrices are available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818" y="3794455"/>
            <a:ext cx="11910776" cy="5768018"/>
          </a:xfrm>
          <a:prstGeom prst="rect">
            <a:avLst/>
          </a:prstGeom>
        </p:spPr>
      </p:pic>
      <p:sp>
        <p:nvSpPr>
          <p:cNvPr id="3" name="TextBox 2"/>
          <p:cNvSpPr txBox="1"/>
          <p:nvPr/>
        </p:nvSpPr>
        <p:spPr>
          <a:xfrm>
            <a:off x="12958354" y="4271554"/>
            <a:ext cx="3997235" cy="3108543"/>
          </a:xfrm>
          <a:prstGeom prst="rect">
            <a:avLst/>
          </a:prstGeom>
          <a:noFill/>
        </p:spPr>
        <p:txBody>
          <a:bodyPr wrap="square" rtlCol="0">
            <a:spAutoFit/>
          </a:bodyPr>
          <a:lstStyle/>
          <a:p>
            <a:r>
              <a:rPr lang="en-US" sz="2800" dirty="0" smtClean="0">
                <a:latin typeface="+mn-lt"/>
              </a:rPr>
              <a:t>Fig1: rejection level vs spectral shift using 1, 2 and 8 covariance matrices</a:t>
            </a:r>
          </a:p>
          <a:p>
            <a:endParaRPr lang="en-US" sz="2800" dirty="0">
              <a:latin typeface="+mn-lt"/>
            </a:endParaRPr>
          </a:p>
          <a:p>
            <a:r>
              <a:rPr lang="en-US" sz="2800" dirty="0" smtClean="0">
                <a:latin typeface="+mn-lt"/>
              </a:rPr>
              <a:t>Fig2: rejection level vs spectral shift using</a:t>
            </a:r>
          </a:p>
          <a:p>
            <a:r>
              <a:rPr lang="en-US" sz="2800" dirty="0" smtClean="0">
                <a:latin typeface="+mn-lt"/>
              </a:rPr>
              <a:t> SOBI (--) and SCORE (-)</a:t>
            </a:r>
          </a:p>
        </p:txBody>
      </p:sp>
    </p:spTree>
    <p:extLst>
      <p:ext uri="{BB962C8B-B14F-4D97-AF65-F5344CB8AC3E}">
        <p14:creationId xmlns:p14="http://schemas.microsoft.com/office/powerpoint/2010/main" val="126261321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thm15="http://schemas.microsoft.com/office/thememl/2012/main" name="RU_PPT_ENG_Algemeen" id="{C4BC0974-6AE3-3E49-A5B8-0DA2E75FF499}" vid="{0610C197-D2CE-F742-808A-4203E95CFBE9}"/>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thm15="http://schemas.microsoft.com/office/thememl/2012/main" name="RU_PPT_ENG_Algemeen" id="{C4BC0974-6AE3-3E49-A5B8-0DA2E75FF499}" vid="{517056A0-CF55-7C43-983E-1F57EB9600F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RU_PPT_ENG_Algemeen</Template>
  <TotalTime>4282</TotalTime>
  <Words>3644</Words>
  <Application>Microsoft Office PowerPoint</Application>
  <PresentationFormat>Custom</PresentationFormat>
  <Paragraphs>159</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Cambria Math</vt:lpstr>
      <vt:lpstr>Helvetica</vt:lpstr>
      <vt:lpstr>Wingdings</vt:lpstr>
      <vt:lpstr>1_Basis NL</vt:lpstr>
      <vt:lpstr>Titel NL</vt:lpstr>
      <vt:lpstr>A Blind Source Separation Technique using Second-Order Statistics</vt:lpstr>
      <vt:lpstr>Blind Source Separation</vt:lpstr>
      <vt:lpstr>BSS using first order statistics </vt:lpstr>
      <vt:lpstr>Limitations of first order statistics</vt:lpstr>
      <vt:lpstr>Second order blind inference </vt:lpstr>
      <vt:lpstr>ICA vs Second order blind inference </vt:lpstr>
      <vt:lpstr>Joint diagonalization</vt:lpstr>
      <vt:lpstr>Performance evaluation – Numerical analysis</vt:lpstr>
      <vt:lpstr>Performance evaluation – Numerical analysis</vt:lpstr>
      <vt:lpstr>Many, many questions left open </vt:lpstr>
      <vt:lpstr>Applications in physiological signals</vt:lpstr>
      <vt:lpstr>SOBI in EOG artifact removal </vt:lpstr>
      <vt:lpstr>SOBI in EOG artifact removal </vt:lpstr>
      <vt:lpstr>Answering (some) questions regarding SOBI for EEG artifact removal</vt:lpstr>
      <vt:lpstr>(If there is time left: ) My own research at the Centre for Human Drug Research</vt:lpstr>
      <vt:lpstr>Some results</vt:lpstr>
      <vt:lpstr>Some preliminary answers</vt:lpstr>
      <vt:lpstr>Questions - computations</vt:lpstr>
      <vt:lpstr>Questions left?</vt:lpstr>
    </vt:vector>
  </TitlesOfParts>
  <Company>Radboud Universiteit Nijmegen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Lisa</cp:lastModifiedBy>
  <cp:revision>67</cp:revision>
  <cp:lastPrinted>2017-01-24T09:58:55Z</cp:lastPrinted>
  <dcterms:created xsi:type="dcterms:W3CDTF">2017-03-20T08:02:45Z</dcterms:created>
  <dcterms:modified xsi:type="dcterms:W3CDTF">2018-03-15T13:36:01Z</dcterms:modified>
</cp:coreProperties>
</file>