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4"/>
  </p:notesMasterIdLst>
  <p:handoutMasterIdLst>
    <p:handoutMasterId r:id="rId15"/>
  </p:handoutMasterIdLst>
  <p:sldIdLst>
    <p:sldId id="403" r:id="rId3"/>
    <p:sldId id="415" r:id="rId4"/>
    <p:sldId id="405" r:id="rId5"/>
    <p:sldId id="416" r:id="rId6"/>
    <p:sldId id="406" r:id="rId7"/>
    <p:sldId id="419" r:id="rId8"/>
    <p:sldId id="407" r:id="rId9"/>
    <p:sldId id="410" r:id="rId10"/>
    <p:sldId id="411" r:id="rId11"/>
    <p:sldId id="412" r:id="rId12"/>
    <p:sldId id="414" r:id="rId13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10" autoAdjust="0"/>
  </p:normalViewPr>
  <p:slideViewPr>
    <p:cSldViewPr snapToGrid="0" snapToObjects="1">
      <p:cViewPr varScale="1">
        <p:scale>
          <a:sx n="81" d="100"/>
          <a:sy n="81" d="100"/>
        </p:scale>
        <p:origin x="138" y="14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1-9-2017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1-9-2017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1-9-2017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1-9-2017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1-9-2017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1-9-2017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1-9-2017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1-9-2017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5800" y="284306"/>
            <a:ext cx="16168255" cy="2832966"/>
          </a:xfrm>
        </p:spPr>
        <p:txBody>
          <a:bodyPr/>
          <a:lstStyle/>
          <a:p>
            <a:pPr algn="ctr"/>
            <a:r>
              <a:rPr lang="nl-NL" dirty="0" smtClean="0"/>
              <a:t>Machine Learning techniques for automatic ocular artifact correction in </a:t>
            </a:r>
            <a:r>
              <a:rPr lang="en-GB" dirty="0" smtClean="0"/>
              <a:t>resting</a:t>
            </a:r>
            <a:r>
              <a:rPr lang="nl-NL" dirty="0" smtClean="0"/>
              <a:t> state EEG</a:t>
            </a:r>
            <a:br>
              <a:rPr lang="nl-NL" dirty="0" smtClean="0"/>
            </a:br>
            <a:r>
              <a:rPr lang="nl-NL" sz="4400" dirty="0" smtClean="0"/>
              <a:t>Practices and recommendations for the CHDR</a:t>
            </a:r>
            <a:endParaRPr lang="nl-NL" sz="4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9663545" y="6005945"/>
            <a:ext cx="6551006" cy="2708564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Lisa </a:t>
            </a:r>
            <a:r>
              <a:rPr lang="nl-NL" dirty="0" smtClean="0">
                <a:solidFill>
                  <a:schemeClr val="bg1"/>
                </a:solidFill>
              </a:rPr>
              <a:t>Tostrams, BSc </a:t>
            </a:r>
            <a:r>
              <a:rPr lang="nl-NL" dirty="0" smtClean="0">
                <a:solidFill>
                  <a:schemeClr val="bg1"/>
                </a:solidFill>
              </a:rPr>
              <a:t>(Radboud University)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Supervisors</a:t>
            </a:r>
            <a:r>
              <a:rPr lang="nl-NL" dirty="0" smtClean="0">
                <a:solidFill>
                  <a:schemeClr val="bg1"/>
                </a:solidFill>
              </a:rPr>
              <a:t>:</a:t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smtClean="0">
                <a:solidFill>
                  <a:schemeClr val="bg1"/>
                </a:solidFill>
              </a:rPr>
              <a:t>Dr. J.D.R Farquhar (Radboud University)</a:t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smtClean="0">
                <a:solidFill>
                  <a:schemeClr val="bg1"/>
                </a:solidFill>
              </a:rPr>
              <a:t>Dr. Y.M. Mejia (CHDR)</a:t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smtClean="0">
                <a:solidFill>
                  <a:schemeClr val="bg1"/>
                </a:solidFill>
              </a:rPr>
              <a:t>Dr.ir. R.J. Doll (CHDR)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smtClean="0"/>
              <a:t>How to validate? </a:t>
            </a:r>
            <a:endParaRPr lang="en-GB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with simulated data: compare correction to true signal </a:t>
            </a:r>
          </a:p>
          <a:p>
            <a:pPr lvl="1"/>
            <a:r>
              <a:rPr lang="en-GB" dirty="0" smtClean="0"/>
              <a:t>Signal to Noise Ratio</a:t>
            </a:r>
          </a:p>
          <a:p>
            <a:pPr lvl="1"/>
            <a:r>
              <a:rPr lang="en-GB" dirty="0" smtClean="0"/>
              <a:t>Correlation increase</a:t>
            </a:r>
          </a:p>
          <a:p>
            <a:pPr lvl="1"/>
            <a:r>
              <a:rPr lang="en-GB" dirty="0" smtClean="0"/>
              <a:t>Normalized Mean Squared Error</a:t>
            </a:r>
          </a:p>
          <a:p>
            <a:endParaRPr lang="en-GB" dirty="0" smtClean="0"/>
          </a:p>
          <a:p>
            <a:r>
              <a:rPr lang="en-GB" dirty="0" smtClean="0"/>
              <a:t>Harder with acquired data: quantitative evaluation of signal intervals with ocular artefacts</a:t>
            </a:r>
          </a:p>
          <a:p>
            <a:pPr lvl="1"/>
            <a:r>
              <a:rPr lang="en-GB" dirty="0" smtClean="0"/>
              <a:t>Need a ground truth: signal labelled by domain expert</a:t>
            </a:r>
          </a:p>
          <a:p>
            <a:pPr lvl="1"/>
            <a:r>
              <a:rPr lang="nl-NL" dirty="0" smtClean="0"/>
              <a:t>Calculate true positives (corrects where artefact occurs)</a:t>
            </a:r>
          </a:p>
          <a:p>
            <a:pPr lvl="1"/>
            <a:r>
              <a:rPr lang="nl-NL" dirty="0" smtClean="0"/>
              <a:t>Calculate false positives (corrects when no artifacts occurs)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45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smtClean="0"/>
              <a:t>What’s left to do?</a:t>
            </a:r>
            <a:endParaRPr lang="en-GB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Optimalization</a:t>
            </a:r>
          </a:p>
          <a:p>
            <a:pPr lvl="1"/>
            <a:r>
              <a:rPr lang="nl-NL" dirty="0" smtClean="0"/>
              <a:t>Current SOBI implementation takes a lot of time..</a:t>
            </a:r>
          </a:p>
          <a:p>
            <a:pPr lvl="1"/>
            <a:r>
              <a:rPr lang="nl-NL" dirty="0" smtClean="0"/>
              <a:t>Due to one specific operation: joint diagonalization</a:t>
            </a:r>
          </a:p>
          <a:p>
            <a:pPr lvl="1"/>
            <a:r>
              <a:rPr lang="nl-NL" dirty="0" smtClean="0"/>
              <a:t>Need to find a more efficient computation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Operationalization</a:t>
            </a:r>
          </a:p>
          <a:p>
            <a:endParaRPr lang="nl-NL" dirty="0" smtClean="0"/>
          </a:p>
          <a:p>
            <a:r>
              <a:rPr lang="nl-NL" dirty="0" smtClean="0"/>
              <a:t>Validation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47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Electroencephalography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One of the methods used by CHDR</a:t>
            </a:r>
            <a:r>
              <a:rPr lang="nl-NL" dirty="0"/>
              <a:t> </a:t>
            </a:r>
            <a:r>
              <a:rPr lang="nl-NL" dirty="0" smtClean="0"/>
              <a:t>to assess the effect of a drug</a:t>
            </a:r>
          </a:p>
          <a:p>
            <a:r>
              <a:rPr lang="nl-NL" dirty="0" smtClean="0"/>
              <a:t>Quantification of resting state EEG</a:t>
            </a:r>
          </a:p>
          <a:p>
            <a:r>
              <a:rPr lang="nl-NL" dirty="0" smtClean="0"/>
              <a:t>Eyes closed, eyes open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Calculate power spectrum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24" y="3489902"/>
            <a:ext cx="10058400" cy="54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0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EEG and EOG </a:t>
            </a:r>
            <a:endParaRPr lang="en-GB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1800225"/>
            <a:ext cx="13536394" cy="6745896"/>
          </a:xfrm>
        </p:spPr>
      </p:pic>
      <p:sp>
        <p:nvSpPr>
          <p:cNvPr id="7" name="TextBox 6"/>
          <p:cNvSpPr txBox="1"/>
          <p:nvPr/>
        </p:nvSpPr>
        <p:spPr>
          <a:xfrm>
            <a:off x="8241475" y="5510151"/>
            <a:ext cx="757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EEG often contains artefacts caused by EOG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Decreased the quality of the data and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1374593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Ocular artefact correction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Two ways to deal with artefacts:</a:t>
            </a:r>
          </a:p>
          <a:p>
            <a:pPr marL="1119498" lvl="1" indent="-514350">
              <a:buFont typeface="+mj-lt"/>
              <a:buAutoNum type="arabicPeriod"/>
            </a:pPr>
            <a:r>
              <a:rPr lang="nl-NL" dirty="0" smtClean="0"/>
              <a:t>Remove affected intervals</a:t>
            </a:r>
          </a:p>
          <a:p>
            <a:pPr marL="1119498" lvl="1" indent="-514350">
              <a:buFont typeface="+mj-lt"/>
              <a:buAutoNum type="arabicPeriod"/>
            </a:pPr>
            <a:r>
              <a:rPr lang="nl-NL" dirty="0" smtClean="0"/>
              <a:t>Correct the signal</a:t>
            </a:r>
          </a:p>
          <a:p>
            <a:pPr marL="1119498" lvl="1" indent="-514350">
              <a:buFont typeface="+mj-lt"/>
              <a:buAutoNum type="arabicPeriod"/>
            </a:pPr>
            <a:endParaRPr lang="nl-NL" dirty="0"/>
          </a:p>
          <a:p>
            <a:pPr marL="666838" indent="-514350"/>
            <a:r>
              <a:rPr lang="nl-NL" dirty="0" smtClean="0"/>
              <a:t>Research internship consisted of literary review </a:t>
            </a:r>
          </a:p>
          <a:p>
            <a:pPr marL="666838" indent="-514350"/>
            <a:r>
              <a:rPr lang="nl-NL" dirty="0" smtClean="0"/>
              <a:t>Methods for automated EOG correction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3921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Methods for ocular artefact correction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general classes:</a:t>
            </a:r>
            <a:endParaRPr lang="en-GB" dirty="0"/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Linear regression</a:t>
            </a:r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Filtering</a:t>
            </a:r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Blind source separation</a:t>
            </a:r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Source decomposition </a:t>
            </a:r>
          </a:p>
          <a:p>
            <a:pPr marL="1119498" lvl="1" indent="-51435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Requirements?</a:t>
            </a:r>
          </a:p>
          <a:p>
            <a:pPr lvl="1"/>
            <a:r>
              <a:rPr lang="en-GB" dirty="0" smtClean="0"/>
              <a:t>Automated, correction not rejection, simplicity, quality..</a:t>
            </a:r>
          </a:p>
          <a:p>
            <a:pPr marL="1119498" lvl="1" indent="-514350">
              <a:buFont typeface="+mj-lt"/>
              <a:buAutoNum type="arabicPeriod"/>
            </a:pPr>
            <a:endParaRPr lang="en-GB" dirty="0"/>
          </a:p>
          <a:p>
            <a:pPr marL="1119498" lvl="1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61981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4" y="24904"/>
            <a:ext cx="11959389" cy="97318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84" y="720725"/>
            <a:ext cx="8376253" cy="1079500"/>
          </a:xfrm>
        </p:spPr>
        <p:txBody>
          <a:bodyPr/>
          <a:lstStyle/>
          <a:p>
            <a:r>
              <a:rPr lang="en-GB" sz="4400" dirty="0" smtClean="0"/>
              <a:t>Methods and requirements</a:t>
            </a:r>
            <a:endParaRPr lang="en-GB" sz="4400" dirty="0"/>
          </a:p>
        </p:txBody>
      </p:sp>
      <p:sp>
        <p:nvSpPr>
          <p:cNvPr id="5" name="Right Arrow 4"/>
          <p:cNvSpPr/>
          <p:nvPr/>
        </p:nvSpPr>
        <p:spPr>
          <a:xfrm>
            <a:off x="4572000" y="6400800"/>
            <a:ext cx="3633537" cy="6737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00884" y="1800224"/>
            <a:ext cx="57774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SOBI: Second order blind inference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Doesn’t require modelling, makes very few assumptions, relatively simple to implement</a:t>
            </a:r>
          </a:p>
          <a:p>
            <a:endParaRPr lang="en-GB" sz="2800" dirty="0">
              <a:latin typeface="+mn-lt"/>
            </a:endParaRPr>
          </a:p>
          <a:p>
            <a:endParaRPr lang="en-GB" sz="2800" dirty="0" smtClean="0">
              <a:latin typeface="+mn-lt"/>
            </a:endParaRPr>
          </a:p>
          <a:p>
            <a:endParaRPr lang="en-GB" sz="2800" dirty="0">
              <a:latin typeface="+mn-lt"/>
            </a:endParaRPr>
          </a:p>
          <a:p>
            <a:endParaRPr lang="en-GB" sz="2800" dirty="0" smtClean="0">
              <a:latin typeface="+mn-lt"/>
            </a:endParaRPr>
          </a:p>
          <a:p>
            <a:endParaRPr lang="en-GB" sz="2800" dirty="0">
              <a:latin typeface="+mn-lt"/>
            </a:endParaRPr>
          </a:p>
          <a:p>
            <a:endParaRPr lang="en-GB" sz="2800" dirty="0" smtClean="0">
              <a:latin typeface="+mn-lt"/>
            </a:endParaRPr>
          </a:p>
          <a:p>
            <a:endParaRPr lang="en-GB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960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Second Order Blind Inference</a:t>
            </a:r>
            <a:endParaRPr lang="en-GB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" y="1486256"/>
            <a:ext cx="17275204" cy="4951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Blind source seperation: recover independent sources from signals that record a linear mixture</a:t>
            </a:r>
          </a:p>
          <a:p>
            <a:r>
              <a:rPr lang="nl-NL" dirty="0" smtClean="0"/>
              <a:t>SOBI uses decorrelation across several lags as its basic computation</a:t>
            </a:r>
          </a:p>
          <a:p>
            <a:r>
              <a:rPr lang="nl-NL" dirty="0" smtClean="0"/>
              <a:t>Resolved synchronized activity across time lags: important for propagating signals!</a:t>
            </a:r>
          </a:p>
          <a:p>
            <a:endParaRPr lang="nl-NL" dirty="0"/>
          </a:p>
          <a:p>
            <a:endParaRPr lang="nl-N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5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Some results on simulated data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0224"/>
            <a:ext cx="17276017" cy="4023059"/>
          </a:xfrm>
        </p:spPr>
      </p:pic>
      <p:sp>
        <p:nvSpPr>
          <p:cNvPr id="5" name="TextBox 4"/>
          <p:cNvSpPr txBox="1"/>
          <p:nvPr/>
        </p:nvSpPr>
        <p:spPr>
          <a:xfrm>
            <a:off x="1010653" y="6448926"/>
            <a:ext cx="1535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First column: simulated ‘true’ signal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Second column: simulated signal including artefacts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Third column: Signal corrected by SOBI </a:t>
            </a:r>
          </a:p>
        </p:txBody>
      </p:sp>
    </p:spTree>
    <p:extLst>
      <p:ext uri="{BB962C8B-B14F-4D97-AF65-F5344CB8AC3E}">
        <p14:creationId xmlns:p14="http://schemas.microsoft.com/office/powerpoint/2010/main" val="3206976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Some results on acquired data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9" y="2093495"/>
            <a:ext cx="15395524" cy="4085632"/>
          </a:xfrm>
        </p:spPr>
      </p:pic>
    </p:spTree>
    <p:extLst>
      <p:ext uri="{BB962C8B-B14F-4D97-AF65-F5344CB8AC3E}">
        <p14:creationId xmlns:p14="http://schemas.microsoft.com/office/powerpoint/2010/main" val="3285412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0610C197-D2CE-F742-808A-4203E95CFBE9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517056A0-CF55-7C43-983E-1F57EB9600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RU_PPT_ENG_Algemeen</Template>
  <TotalTime>7007</TotalTime>
  <Words>318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1_Basis NL</vt:lpstr>
      <vt:lpstr>Titel NL</vt:lpstr>
      <vt:lpstr>Machine Learning techniques for automatic ocular artifact correction in resting state EEG Practices and recommendations for the CHDR</vt:lpstr>
      <vt:lpstr>Electroencephalography</vt:lpstr>
      <vt:lpstr>EEG and EOG </vt:lpstr>
      <vt:lpstr>Ocular artefact correction</vt:lpstr>
      <vt:lpstr>Methods for ocular artefact correction</vt:lpstr>
      <vt:lpstr>Methods and requirements</vt:lpstr>
      <vt:lpstr>Second Order Blind Inference</vt:lpstr>
      <vt:lpstr>Some results on simulated data</vt:lpstr>
      <vt:lpstr>Some results on acquired data</vt:lpstr>
      <vt:lpstr>How to validate? </vt:lpstr>
      <vt:lpstr>What’s left to do?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Lima</cp:lastModifiedBy>
  <cp:revision>16</cp:revision>
  <cp:lastPrinted>2017-01-24T09:58:55Z</cp:lastPrinted>
  <dcterms:created xsi:type="dcterms:W3CDTF">2017-03-20T08:02:45Z</dcterms:created>
  <dcterms:modified xsi:type="dcterms:W3CDTF">2017-09-02T17:55:20Z</dcterms:modified>
</cp:coreProperties>
</file>