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Montserrat-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Montserrat-italic.fntdata"/><Relationship Id="rId16" Type="http://schemas.openxmlformats.org/officeDocument/2006/relationships/slide" Target="slides/slide9.xml"/><Relationship Id="rId38" Type="http://schemas.openxmlformats.org/officeDocument/2006/relationships/font" Target="fonts/Montserrat-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29ec903b1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29ec903b1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29ec903b1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29ec903b1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26d927b5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26d927b5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26d927b5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26d927b5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26d927b5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26d927b5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26d927b5d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26d927b5d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26d927b5d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26d927b5d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26d927b5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26d927b5d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426d927b5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426d927b5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426d927b5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26d927b5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26d927b5d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26d927b5d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26d927b5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26d927b5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26d927b5d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26d927b5d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26d927b5d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26d927b5d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26d927b5d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26d927b5d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26d927b5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26d927b5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26d927b5d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26d927b5d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26d927b5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26d927b5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426d927b5d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26d927b5d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29ec903b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29ec903b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29ec90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29ec90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29ec903b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29ec903b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29ec903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29ec903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29ec903b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29ec903b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29ec903b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29ec903b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29ec903b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29ec903b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29ec903b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29ec903b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29ec903b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29ec903b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grpSp>
        <p:nvGrpSpPr>
          <p:cNvPr id="145" name="Google Shape;145;p15"/>
          <p:cNvGrpSpPr/>
          <p:nvPr/>
        </p:nvGrpSpPr>
        <p:grpSpPr>
          <a:xfrm>
            <a:off x="4406400" y="0"/>
            <a:ext cx="4737600" cy="5143065"/>
            <a:chOff x="4406400" y="0"/>
            <a:chExt cx="4737600" cy="5143065"/>
          </a:xfrm>
        </p:grpSpPr>
        <p:sp>
          <p:nvSpPr>
            <p:cNvPr id="146" name="Google Shape;14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5"/>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6" name="Shape 166"/>
        <p:cNvGrpSpPr/>
        <p:nvPr/>
      </p:nvGrpSpPr>
      <p:grpSpPr>
        <a:xfrm>
          <a:off x="0" y="0"/>
          <a:ext cx="0" cy="0"/>
          <a:chOff x="0" y="0"/>
          <a:chExt cx="0" cy="0"/>
        </a:xfrm>
      </p:grpSpPr>
      <p:grpSp>
        <p:nvGrpSpPr>
          <p:cNvPr id="167" name="Google Shape;167;p16"/>
          <p:cNvGrpSpPr/>
          <p:nvPr/>
        </p:nvGrpSpPr>
        <p:grpSpPr>
          <a:xfrm>
            <a:off x="0" y="381001"/>
            <a:ext cx="1037850" cy="1016287"/>
            <a:chOff x="0" y="381001"/>
            <a:chExt cx="1037850" cy="1016287"/>
          </a:xfrm>
        </p:grpSpPr>
        <p:sp>
          <p:nvSpPr>
            <p:cNvPr id="168" name="Google Shape;16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1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7"/>
            <a:chOff x="0" y="381001"/>
            <a:chExt cx="1037850" cy="1016287"/>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7"/>
            <a:chOff x="0" y="381001"/>
            <a:chExt cx="1037850" cy="1016287"/>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7"/>
            <a:chOff x="0" y="381001"/>
            <a:chExt cx="1037850" cy="1016287"/>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9"/>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0"/>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7"/>
            <a:chOff x="0" y="381001"/>
            <a:chExt cx="1037850" cy="1016287"/>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1"/>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2"/>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9" name="Shape 259"/>
        <p:cNvGrpSpPr/>
        <p:nvPr/>
      </p:nvGrpSpPr>
      <p:grpSpPr>
        <a:xfrm>
          <a:off x="0" y="0"/>
          <a:ext cx="0" cy="0"/>
          <a:chOff x="0" y="0"/>
          <a:chExt cx="0" cy="0"/>
        </a:xfrm>
      </p:grpSpPr>
      <p:sp>
        <p:nvSpPr>
          <p:cNvPr id="260" name="Google Shape;260;p26"/>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6"/>
          <p:cNvGrpSpPr/>
          <p:nvPr/>
        </p:nvGrpSpPr>
        <p:grpSpPr>
          <a:xfrm>
            <a:off x="0" y="490"/>
            <a:ext cx="5153705" cy="5134399"/>
            <a:chOff x="0" y="75"/>
            <a:chExt cx="5153705" cy="5152950"/>
          </a:xfrm>
        </p:grpSpPr>
        <p:sp>
          <p:nvSpPr>
            <p:cNvPr id="262" name="Google Shape;262;p2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67" name="Google Shape;267;p26"/>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68" name="Google Shape;26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9" name="Shape 269"/>
        <p:cNvGrpSpPr/>
        <p:nvPr/>
      </p:nvGrpSpPr>
      <p:grpSpPr>
        <a:xfrm>
          <a:off x="0" y="0"/>
          <a:ext cx="0" cy="0"/>
          <a:chOff x="0" y="0"/>
          <a:chExt cx="0" cy="0"/>
        </a:xfrm>
      </p:grpSpPr>
      <p:grpSp>
        <p:nvGrpSpPr>
          <p:cNvPr id="270" name="Google Shape;270;p27"/>
          <p:cNvGrpSpPr/>
          <p:nvPr/>
        </p:nvGrpSpPr>
        <p:grpSpPr>
          <a:xfrm>
            <a:off x="4406400" y="0"/>
            <a:ext cx="4737600" cy="5143065"/>
            <a:chOff x="4406400" y="0"/>
            <a:chExt cx="4737600" cy="5143065"/>
          </a:xfrm>
        </p:grpSpPr>
        <p:sp>
          <p:nvSpPr>
            <p:cNvPr id="271" name="Google Shape;271;p2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7"/>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1" name="Shape 291"/>
        <p:cNvGrpSpPr/>
        <p:nvPr/>
      </p:nvGrpSpPr>
      <p:grpSpPr>
        <a:xfrm>
          <a:off x="0" y="0"/>
          <a:ext cx="0" cy="0"/>
          <a:chOff x="0" y="0"/>
          <a:chExt cx="0" cy="0"/>
        </a:xfrm>
      </p:grpSpPr>
      <p:grpSp>
        <p:nvGrpSpPr>
          <p:cNvPr id="292" name="Google Shape;292;p28"/>
          <p:cNvGrpSpPr/>
          <p:nvPr/>
        </p:nvGrpSpPr>
        <p:grpSpPr>
          <a:xfrm>
            <a:off x="0" y="381001"/>
            <a:ext cx="1037850" cy="1016287"/>
            <a:chOff x="0" y="381001"/>
            <a:chExt cx="1037850" cy="1016287"/>
          </a:xfrm>
        </p:grpSpPr>
        <p:sp>
          <p:nvSpPr>
            <p:cNvPr id="293" name="Google Shape;293;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8"/>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6" name="Google Shape;296;p28"/>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97" name="Google Shape;29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8" name="Shape 298"/>
        <p:cNvGrpSpPr/>
        <p:nvPr/>
      </p:nvGrpSpPr>
      <p:grpSpPr>
        <a:xfrm>
          <a:off x="0" y="0"/>
          <a:ext cx="0" cy="0"/>
          <a:chOff x="0" y="0"/>
          <a:chExt cx="0" cy="0"/>
        </a:xfrm>
      </p:grpSpPr>
      <p:grpSp>
        <p:nvGrpSpPr>
          <p:cNvPr id="299" name="Google Shape;299;p29"/>
          <p:cNvGrpSpPr/>
          <p:nvPr/>
        </p:nvGrpSpPr>
        <p:grpSpPr>
          <a:xfrm>
            <a:off x="0" y="381001"/>
            <a:ext cx="1037850" cy="1016287"/>
            <a:chOff x="0" y="381001"/>
            <a:chExt cx="1037850" cy="1016287"/>
          </a:xfrm>
        </p:grpSpPr>
        <p:sp>
          <p:nvSpPr>
            <p:cNvPr id="300" name="Google Shape;300;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9"/>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3" name="Google Shape;303;p29"/>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4" name="Google Shape;304;p29"/>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5" name="Google Shape;30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6" name="Shape 306"/>
        <p:cNvGrpSpPr/>
        <p:nvPr/>
      </p:nvGrpSpPr>
      <p:grpSpPr>
        <a:xfrm>
          <a:off x="0" y="0"/>
          <a:ext cx="0" cy="0"/>
          <a:chOff x="0" y="0"/>
          <a:chExt cx="0" cy="0"/>
        </a:xfrm>
      </p:grpSpPr>
      <p:grpSp>
        <p:nvGrpSpPr>
          <p:cNvPr id="307" name="Google Shape;307;p30"/>
          <p:cNvGrpSpPr/>
          <p:nvPr/>
        </p:nvGrpSpPr>
        <p:grpSpPr>
          <a:xfrm>
            <a:off x="0" y="381001"/>
            <a:ext cx="1037850" cy="1016287"/>
            <a:chOff x="0" y="381001"/>
            <a:chExt cx="1037850" cy="1016287"/>
          </a:xfrm>
        </p:grpSpPr>
        <p:sp>
          <p:nvSpPr>
            <p:cNvPr id="308" name="Google Shape;308;p3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1" name="Google Shape;31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2" name="Shape 312"/>
        <p:cNvGrpSpPr/>
        <p:nvPr/>
      </p:nvGrpSpPr>
      <p:grpSpPr>
        <a:xfrm>
          <a:off x="0" y="0"/>
          <a:ext cx="0" cy="0"/>
          <a:chOff x="0" y="0"/>
          <a:chExt cx="0" cy="0"/>
        </a:xfrm>
      </p:grpSpPr>
      <p:grpSp>
        <p:nvGrpSpPr>
          <p:cNvPr id="313" name="Google Shape;313;p31"/>
          <p:cNvGrpSpPr/>
          <p:nvPr/>
        </p:nvGrpSpPr>
        <p:grpSpPr>
          <a:xfrm>
            <a:off x="0" y="381001"/>
            <a:ext cx="1037850" cy="1016287"/>
            <a:chOff x="0" y="381001"/>
            <a:chExt cx="1037850" cy="1016287"/>
          </a:xfrm>
        </p:grpSpPr>
        <p:sp>
          <p:nvSpPr>
            <p:cNvPr id="314" name="Google Shape;314;p3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1"/>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7" name="Google Shape;317;p31"/>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8" name="Google Shape;31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9" name="Shape 319"/>
        <p:cNvGrpSpPr/>
        <p:nvPr/>
      </p:nvGrpSpPr>
      <p:grpSpPr>
        <a:xfrm>
          <a:off x="0" y="0"/>
          <a:ext cx="0" cy="0"/>
          <a:chOff x="0" y="0"/>
          <a:chExt cx="0" cy="0"/>
        </a:xfrm>
      </p:grpSpPr>
      <p:grpSp>
        <p:nvGrpSpPr>
          <p:cNvPr id="320" name="Google Shape;320;p32"/>
          <p:cNvGrpSpPr/>
          <p:nvPr/>
        </p:nvGrpSpPr>
        <p:grpSpPr>
          <a:xfrm>
            <a:off x="4406400" y="0"/>
            <a:ext cx="4737600" cy="5143500"/>
            <a:chOff x="4406400" y="0"/>
            <a:chExt cx="4737600" cy="5143500"/>
          </a:xfrm>
        </p:grpSpPr>
        <p:sp>
          <p:nvSpPr>
            <p:cNvPr id="321" name="Google Shape;321;p32"/>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2"/>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0" name="Google Shape;3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41" name="Shape 341"/>
        <p:cNvGrpSpPr/>
        <p:nvPr/>
      </p:nvGrpSpPr>
      <p:grpSpPr>
        <a:xfrm>
          <a:off x="0" y="0"/>
          <a:ext cx="0" cy="0"/>
          <a:chOff x="0" y="0"/>
          <a:chExt cx="0" cy="0"/>
        </a:xfrm>
      </p:grpSpPr>
      <p:grpSp>
        <p:nvGrpSpPr>
          <p:cNvPr id="342" name="Google Shape;342;p33"/>
          <p:cNvGrpSpPr/>
          <p:nvPr/>
        </p:nvGrpSpPr>
        <p:grpSpPr>
          <a:xfrm>
            <a:off x="0" y="381001"/>
            <a:ext cx="1037850" cy="1016287"/>
            <a:chOff x="0" y="381001"/>
            <a:chExt cx="1037850" cy="1016287"/>
          </a:xfrm>
        </p:grpSpPr>
        <p:sp>
          <p:nvSpPr>
            <p:cNvPr id="343" name="Google Shape;343;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3"/>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6" name="Google Shape;346;p33"/>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47" name="Google Shape;347;p33"/>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48" name="Google Shape;34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49" name="Shape 349"/>
        <p:cNvGrpSpPr/>
        <p:nvPr/>
      </p:nvGrpSpPr>
      <p:grpSpPr>
        <a:xfrm>
          <a:off x="0" y="0"/>
          <a:ext cx="0" cy="0"/>
          <a:chOff x="0" y="0"/>
          <a:chExt cx="0" cy="0"/>
        </a:xfrm>
      </p:grpSpPr>
      <p:grpSp>
        <p:nvGrpSpPr>
          <p:cNvPr id="350" name="Google Shape;350;p34"/>
          <p:cNvGrpSpPr/>
          <p:nvPr/>
        </p:nvGrpSpPr>
        <p:grpSpPr>
          <a:xfrm>
            <a:off x="0" y="4128572"/>
            <a:ext cx="698925" cy="684657"/>
            <a:chOff x="0" y="3785672"/>
            <a:chExt cx="698925" cy="684657"/>
          </a:xfrm>
        </p:grpSpPr>
        <p:sp>
          <p:nvSpPr>
            <p:cNvPr id="351" name="Google Shape;351;p3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4"/>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354" name="Google Shape;35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55" name="Shape 355"/>
        <p:cNvGrpSpPr/>
        <p:nvPr/>
      </p:nvGrpSpPr>
      <p:grpSpPr>
        <a:xfrm>
          <a:off x="0" y="0"/>
          <a:ext cx="0" cy="0"/>
          <a:chOff x="0" y="0"/>
          <a:chExt cx="0" cy="0"/>
        </a:xfrm>
      </p:grpSpPr>
      <p:grpSp>
        <p:nvGrpSpPr>
          <p:cNvPr id="356" name="Google Shape;356;p35"/>
          <p:cNvGrpSpPr/>
          <p:nvPr/>
        </p:nvGrpSpPr>
        <p:grpSpPr>
          <a:xfrm>
            <a:off x="4406400" y="0"/>
            <a:ext cx="4737600" cy="5143065"/>
            <a:chOff x="4406400" y="0"/>
            <a:chExt cx="4737600" cy="5143065"/>
          </a:xfrm>
        </p:grpSpPr>
        <p:sp>
          <p:nvSpPr>
            <p:cNvPr id="357" name="Google Shape;357;p3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376" name="Google Shape;376;p35"/>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77" name="Google Shape;3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8" name="Shape 378"/>
        <p:cNvGrpSpPr/>
        <p:nvPr/>
      </p:nvGrpSpPr>
      <p:grpSpPr>
        <a:xfrm>
          <a:off x="0" y="0"/>
          <a:ext cx="0" cy="0"/>
          <a:chOff x="0" y="0"/>
          <a:chExt cx="0" cy="0"/>
        </a:xfrm>
      </p:grpSpPr>
      <p:sp>
        <p:nvSpPr>
          <p:cNvPr id="379" name="Google Shape;37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255" name="Shape 255"/>
        <p:cNvGrpSpPr/>
        <p:nvPr/>
      </p:nvGrpSpPr>
      <p:grpSpPr>
        <a:xfrm>
          <a:off x="0" y="0"/>
          <a:ext cx="0" cy="0"/>
          <a:chOff x="0" y="0"/>
          <a:chExt cx="0" cy="0"/>
        </a:xfrm>
      </p:grpSpPr>
      <p:sp>
        <p:nvSpPr>
          <p:cNvPr id="256" name="Google Shape;25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257" name="Google Shape;25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258" name="Google Shape;25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Dzr5xQeDQqk&amp;t=419s" TargetMode="External"/><Relationship Id="rId4" Type="http://schemas.openxmlformats.org/officeDocument/2006/relationships/hyperlink" Target="http://www.youtube.com/watch?v=Dzr5xQeDQqk" TargetMode="External"/><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w3schools.com/cssref/sel_element_gt.asp" TargetMode="External"/><Relationship Id="rId4" Type="http://schemas.openxmlformats.org/officeDocument/2006/relationships/hyperlink" Target="https://www.w3schools.com/js/js_htmldom_navigation.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www.youtube.com/watch?v=20SHvU2PKsM" TargetMode="External"/><Relationship Id="rId4" Type="http://schemas.openxmlformats.org/officeDocument/2006/relationships/hyperlink" Target="https://www.youtube.com/watch?v=g2tzEil5TL0" TargetMode="External"/><Relationship Id="rId5" Type="http://schemas.openxmlformats.org/officeDocument/2006/relationships/hyperlink" Target="https://moz.com/beginners-guide-to-se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evelopers.google.com/web/tools/chrome-devtools/"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veloper.mozilla.org/en-US/docs/Learn/Common_questions/What_are_browser_developer_tools"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www.youtube.com/watch?v=wcFnnxfA70g" TargetMode="External"/><Relationship Id="rId4" Type="http://schemas.openxmlformats.org/officeDocument/2006/relationships/image" Target="../media/image4.jpg"/><Relationship Id="rId5" Type="http://schemas.openxmlformats.org/officeDocument/2006/relationships/hyperlink" Target="https://www.youtube.com/watch?v=wcFnnxfA70g" TargetMode="External"/><Relationship Id="rId6" Type="http://schemas.openxmlformats.org/officeDocument/2006/relationships/hyperlink" Target="https://www.youtube.com/watch?v=NzzGt7EmXV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www.williamsfuller.com/projects/deftones-site/index.html" TargetMode="External"/><Relationship Id="rId4" Type="http://schemas.openxmlformats.org/officeDocument/2006/relationships/hyperlink" Target="https://www.williamsfuller.com/projects/deftones-site/assets/stylesheets/styles.cs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i1.wp.com/www.internetgeography.net/wp-content/uploads/2017/11/Rainforest-Under-canopy.jpeg?ssl=1" TargetMode="External"/><Relationship Id="rId4" Type="http://schemas.openxmlformats.org/officeDocument/2006/relationships/hyperlink" Target="https://tinypng.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onts.google.com" TargetMode="External"/><Relationship Id="rId4" Type="http://schemas.openxmlformats.org/officeDocument/2006/relationships/hyperlink" Target="https://github.com/michaelwilkins/bulma-ui-kit" TargetMode="External"/><Relationship Id="rId5" Type="http://schemas.openxmlformats.org/officeDocument/2006/relationships/hyperlink" Target="http://bootstrapuikit.com/" TargetMode="External"/><Relationship Id="rId6" Type="http://schemas.openxmlformats.org/officeDocument/2006/relationships/hyperlink" Target="https://superdevresources.com/bootstrap-4-ui-kits/" TargetMode="External"/><Relationship Id="rId7" Type="http://schemas.openxmlformats.org/officeDocument/2006/relationships/hyperlink" Target="https://freebiesbug.com/psd-freebies/ui-ki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onts.google.co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BoYNYIp_cfY" TargetMode="External"/><Relationship Id="rId4" Type="http://schemas.openxmlformats.org/officeDocument/2006/relationships/hyperlink" Target="http://www.youtube.com/watch?v=BoYNYIp_cfY" TargetMode="External"/><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Mv3p1LlmdHI" TargetMode="External"/><Relationship Id="rId4" Type="http://schemas.openxmlformats.org/officeDocument/2006/relationships/image" Target="../media/image1.jpg"/><Relationship Id="rId5" Type="http://schemas.openxmlformats.org/officeDocument/2006/relationships/hyperlink" Target="https://www.youtube.com/watch?v=Mv3p1LlmdH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 HTML Deep Dive</a:t>
            </a:r>
            <a:endParaRPr/>
          </a:p>
        </p:txBody>
      </p:sp>
      <p:sp>
        <p:nvSpPr>
          <p:cNvPr id="385" name="Google Shape;385;p3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42" name="Google Shape;442;p46"/>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VIDEO LINK</a:t>
            </a:r>
            <a:endParaRPr/>
          </a:p>
        </p:txBody>
      </p:sp>
      <p:pic>
        <p:nvPicPr>
          <p:cNvPr descr="Web design tutorial: How to design a website in Photoshop - In this video tutorial I show you How to design Website in Photoshop in easy to follow steps. You will learn photoshop shortcuts and tips to build a web page design in Photoshop CC. &#10;&#10;----------------------------------&#10;&#10;Sign up today with InMotion Hosting and get 57% OFF on hosting and full access to my Divi and WordPress courses for free. http://wpusertv.com/hosting&#10;&#10;BUY DIVI 3.0 HERE&#10;http://wpusertv.com/divi&#10;&#10;50% DISCOUNT ON DIVI 3.0 BEGINNER COURSE&#10;COUPON CODE DV50 http://wpusertv.com/db3" id="443" name="Google Shape;443;p46" title="Web design tutorial: How to design Website in Photoshop">
            <a:hlinkClick r:id="rId4"/>
          </p:cNvPr>
          <p:cNvPicPr preferRelativeResize="0"/>
          <p:nvPr/>
        </p:nvPicPr>
        <p:blipFill>
          <a:blip r:embed="rId5">
            <a:alphaModFix/>
          </a:blip>
          <a:stretch>
            <a:fillRect/>
          </a:stretch>
        </p:blipFill>
        <p:spPr>
          <a:xfrm>
            <a:off x="2387762" y="1307850"/>
            <a:ext cx="4150567" cy="311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talk 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Nesting Elements</a:t>
            </a:r>
            <a:endParaRPr/>
          </a:p>
        </p:txBody>
      </p:sp>
      <p:sp>
        <p:nvSpPr>
          <p:cNvPr id="454" name="Google Shape;454;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Parents and Children - an HTML element that contains another HTML element is considered a “Parent Child relationship”</a:t>
            </a:r>
            <a:endParaRPr/>
          </a:p>
          <a:p>
            <a:pPr indent="-298450" lvl="1" marL="914400" rtl="0" algn="l">
              <a:spcBef>
                <a:spcPts val="0"/>
              </a:spcBef>
              <a:spcAft>
                <a:spcPts val="0"/>
              </a:spcAft>
              <a:buSzPts val="1100"/>
              <a:buChar char="○"/>
            </a:pPr>
            <a:r>
              <a:rPr lang="en"/>
              <a:t>Ex. &lt;article&gt;&lt;p&gt;...some text...&lt;/p&gt;&lt;/article&gt; | The &lt;article&gt; is the </a:t>
            </a:r>
            <a:r>
              <a:rPr i="1" lang="en"/>
              <a:t>Parent </a:t>
            </a:r>
            <a:r>
              <a:rPr lang="en"/>
              <a:t>to the </a:t>
            </a:r>
            <a:r>
              <a:rPr i="1" lang="en"/>
              <a:t>Child</a:t>
            </a:r>
            <a:r>
              <a:rPr lang="en"/>
              <a:t> &lt;p&gt;</a:t>
            </a:r>
            <a:endParaRPr/>
          </a:p>
          <a:p>
            <a:pPr indent="-298450" lvl="1" marL="914400" rtl="0" algn="l">
              <a:spcBef>
                <a:spcPts val="0"/>
              </a:spcBef>
              <a:spcAft>
                <a:spcPts val="0"/>
              </a:spcAft>
              <a:buSzPts val="1100"/>
              <a:buChar char="○"/>
            </a:pPr>
            <a:r>
              <a:rPr lang="en"/>
              <a:t>Parents can have theoretically infinite nested children although this isn’t advised. “nested children” &lt;article&gt;&lt;p&gt;...some text…&lt;ul&gt;&lt;li&gt;...&lt;/li&gt;&lt;/ul&gt;&lt;/p&gt;&lt;/article&gt;</a:t>
            </a:r>
            <a:endParaRPr/>
          </a:p>
          <a:p>
            <a:pPr indent="-311150" lvl="0" marL="457200" rtl="0" algn="l">
              <a:spcBef>
                <a:spcPts val="0"/>
              </a:spcBef>
              <a:spcAft>
                <a:spcPts val="0"/>
              </a:spcAft>
              <a:buSzPts val="1300"/>
              <a:buChar char="●"/>
            </a:pPr>
            <a:r>
              <a:rPr lang="en"/>
              <a:t>Parent Child relationships are extremely important to understand when you begin working with </a:t>
            </a:r>
            <a:r>
              <a:rPr lang="en" u="sng">
                <a:solidFill>
                  <a:schemeClr val="hlink"/>
                </a:solidFill>
                <a:hlinkClick r:id="rId3"/>
              </a:rPr>
              <a:t>CSS</a:t>
            </a:r>
            <a:r>
              <a:rPr lang="en"/>
              <a:t> and </a:t>
            </a:r>
            <a:r>
              <a:rPr lang="en" u="sng">
                <a:solidFill>
                  <a:schemeClr val="hlink"/>
                </a:solidFill>
                <a:hlinkClick r:id="rId4"/>
              </a:rPr>
              <a:t>JavaScript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Why Semantic HTML matters</a:t>
            </a:r>
            <a:endParaRPr/>
          </a:p>
        </p:txBody>
      </p:sp>
      <p:sp>
        <p:nvSpPr>
          <p:cNvPr id="460" name="Google Shape;460;p49"/>
          <p:cNvSpPr txBox="1"/>
          <p:nvPr>
            <p:ph idx="1" type="body"/>
          </p:nvPr>
        </p:nvSpPr>
        <p:spPr>
          <a:xfrm>
            <a:off x="1297500" y="1542150"/>
            <a:ext cx="7038900" cy="334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Accessibility </a:t>
            </a:r>
            <a:endParaRPr/>
          </a:p>
          <a:p>
            <a:pPr indent="-298450" lvl="1" marL="914400" rtl="0" algn="l">
              <a:spcBef>
                <a:spcPts val="0"/>
              </a:spcBef>
              <a:spcAft>
                <a:spcPts val="0"/>
              </a:spcAft>
              <a:buSzPts val="1100"/>
              <a:buChar char="○"/>
            </a:pPr>
            <a:r>
              <a:rPr lang="en"/>
              <a:t>Users with some type of impairment usually visual</a:t>
            </a:r>
            <a:endParaRPr/>
          </a:p>
          <a:p>
            <a:pPr indent="-298450" lvl="1" marL="914400" rtl="0" algn="l">
              <a:spcBef>
                <a:spcPts val="0"/>
              </a:spcBef>
              <a:spcAft>
                <a:spcPts val="0"/>
              </a:spcAft>
              <a:buSzPts val="1100"/>
              <a:buChar char="○"/>
            </a:pPr>
            <a:r>
              <a:rPr lang="en"/>
              <a:t>HTML is meant to be universal and all users should be able to view and digest content</a:t>
            </a:r>
            <a:endParaRPr/>
          </a:p>
          <a:p>
            <a:pPr indent="-298450" lvl="1" marL="914400" rtl="0" algn="l">
              <a:spcBef>
                <a:spcPts val="0"/>
              </a:spcBef>
              <a:spcAft>
                <a:spcPts val="0"/>
              </a:spcAft>
              <a:buSzPts val="1100"/>
              <a:buChar char="○"/>
            </a:pPr>
            <a:r>
              <a:rPr lang="en" u="sng">
                <a:solidFill>
                  <a:schemeClr val="hlink"/>
                </a:solidFill>
                <a:hlinkClick r:id="rId3"/>
              </a:rPr>
              <a:t>YouTube: Introduction to Web Accessibility and W3C Standards</a:t>
            </a:r>
            <a:endParaRPr/>
          </a:p>
          <a:p>
            <a:pPr indent="-298450" lvl="1" marL="914400" rtl="0" algn="l">
              <a:spcBef>
                <a:spcPts val="0"/>
              </a:spcBef>
              <a:spcAft>
                <a:spcPts val="0"/>
              </a:spcAft>
              <a:buSzPts val="1100"/>
              <a:buChar char="○"/>
            </a:pPr>
            <a:r>
              <a:rPr lang="en" u="sng">
                <a:solidFill>
                  <a:schemeClr val="hlink"/>
                </a:solidFill>
                <a:hlinkClick r:id="rId4"/>
              </a:rPr>
              <a:t>YouTube: Why do semantics matter?</a:t>
            </a:r>
            <a:endParaRPr/>
          </a:p>
          <a:p>
            <a:pPr indent="-311150" lvl="0" marL="457200" rtl="0" algn="l">
              <a:spcBef>
                <a:spcPts val="0"/>
              </a:spcBef>
              <a:spcAft>
                <a:spcPts val="0"/>
              </a:spcAft>
              <a:buSzPts val="1300"/>
              <a:buChar char="●"/>
            </a:pPr>
            <a:r>
              <a:rPr lang="en"/>
              <a:t>Improved SEO</a:t>
            </a:r>
            <a:endParaRPr/>
          </a:p>
          <a:p>
            <a:pPr indent="-298450" lvl="1" marL="914400" rtl="0" algn="l">
              <a:spcBef>
                <a:spcPts val="0"/>
              </a:spcBef>
              <a:spcAft>
                <a:spcPts val="0"/>
              </a:spcAft>
              <a:buSzPts val="1100"/>
              <a:buChar char="○"/>
            </a:pPr>
            <a:r>
              <a:rPr lang="en"/>
              <a:t>Search Engine Optimization</a:t>
            </a:r>
            <a:endParaRPr/>
          </a:p>
          <a:p>
            <a:pPr indent="-298450" lvl="2" marL="1371600" rtl="0" algn="l">
              <a:spcBef>
                <a:spcPts val="0"/>
              </a:spcBef>
              <a:spcAft>
                <a:spcPts val="0"/>
              </a:spcAft>
              <a:buSzPts val="1100"/>
              <a:buChar char="■"/>
            </a:pPr>
            <a:r>
              <a:rPr lang="en"/>
              <a:t>Search engines look for particular tags on pages and these will be used as part of your site rating</a:t>
            </a:r>
            <a:endParaRPr/>
          </a:p>
          <a:p>
            <a:pPr indent="-298450" lvl="2" marL="1371600" rtl="0" algn="l">
              <a:spcBef>
                <a:spcPts val="0"/>
              </a:spcBef>
              <a:spcAft>
                <a:spcPts val="0"/>
              </a:spcAft>
              <a:buSzPts val="1100"/>
              <a:buChar char="■"/>
            </a:pPr>
            <a:r>
              <a:rPr lang="en" u="sng">
                <a:solidFill>
                  <a:schemeClr val="hlink"/>
                </a:solidFill>
                <a:hlinkClick r:id="rId5"/>
              </a:rPr>
              <a:t>Beginner Guide to SEO</a:t>
            </a:r>
            <a:endParaRPr/>
          </a:p>
          <a:p>
            <a:pPr indent="-298450" lvl="2" marL="1371600" rtl="0" algn="l">
              <a:spcBef>
                <a:spcPts val="0"/>
              </a:spcBef>
              <a:spcAft>
                <a:spcPts val="0"/>
              </a:spcAft>
              <a:buSzPts val="1100"/>
              <a:buChar char="■"/>
            </a:pPr>
            <a:r>
              <a:rPr lang="en"/>
              <a:t>Google Analytics Demo</a:t>
            </a:r>
            <a:endParaRPr/>
          </a:p>
          <a:p>
            <a:pPr indent="-311150" lvl="0" marL="457200" rtl="0" algn="l">
              <a:spcBef>
                <a:spcPts val="0"/>
              </a:spcBef>
              <a:spcAft>
                <a:spcPts val="0"/>
              </a:spcAft>
              <a:buSzPts val="1300"/>
              <a:buChar char="●"/>
            </a:pPr>
            <a:r>
              <a:rPr lang="en"/>
              <a:t>Styling and maintenance </a:t>
            </a:r>
            <a:endParaRPr/>
          </a:p>
          <a:p>
            <a:pPr indent="-298450" lvl="1" marL="914400" rtl="0" algn="l">
              <a:spcBef>
                <a:spcPts val="0"/>
              </a:spcBef>
              <a:spcAft>
                <a:spcPts val="0"/>
              </a:spcAft>
              <a:buSzPts val="1100"/>
              <a:buChar char="○"/>
            </a:pPr>
            <a:r>
              <a:rPr lang="en"/>
              <a:t>If we are coding to the same standard it makes for a better experience picking up new code more efficiently </a:t>
            </a:r>
            <a:endParaRPr/>
          </a:p>
          <a:p>
            <a:pPr indent="-298450" lvl="1" marL="914400" rtl="0" algn="l">
              <a:spcBef>
                <a:spcPts val="0"/>
              </a:spcBef>
              <a:spcAft>
                <a:spcPts val="0"/>
              </a:spcAft>
              <a:buSzPts val="1100"/>
              <a:buChar char="○"/>
            </a:pPr>
            <a:r>
              <a:rPr lang="en"/>
              <a:t>Makes writing CSS easier and developer understanding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Semantics contd.</a:t>
            </a:r>
            <a:endParaRPr/>
          </a:p>
        </p:txBody>
      </p:sp>
      <p:sp>
        <p:nvSpPr>
          <p:cNvPr id="466" name="Google Shape;466;p5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 was a few years old when CSS1 arrived in 1996. Because of this HTML had to handle some presentation qualities</a:t>
            </a:r>
            <a:endParaRPr/>
          </a:p>
          <a:p>
            <a:pPr indent="-298450" lvl="1" marL="914400" rtl="0" algn="l">
              <a:spcBef>
                <a:spcPts val="0"/>
              </a:spcBef>
              <a:spcAft>
                <a:spcPts val="0"/>
              </a:spcAft>
              <a:buSzPts val="1100"/>
              <a:buChar char="○"/>
            </a:pPr>
            <a:r>
              <a:rPr lang="en"/>
              <a:t>Lots of text styles for example</a:t>
            </a:r>
            <a:endParaRPr/>
          </a:p>
          <a:p>
            <a:pPr indent="-298450" lvl="2" marL="1371600" rtl="0" algn="l">
              <a:spcBef>
                <a:spcPts val="0"/>
              </a:spcBef>
              <a:spcAft>
                <a:spcPts val="0"/>
              </a:spcAft>
              <a:buSzPts val="1100"/>
              <a:buChar char="■"/>
            </a:pPr>
            <a:r>
              <a:rPr lang="en"/>
              <a:t>Bold</a:t>
            </a:r>
            <a:endParaRPr/>
          </a:p>
          <a:p>
            <a:pPr indent="-298450" lvl="2" marL="1371600" rtl="0" algn="l">
              <a:spcBef>
                <a:spcPts val="0"/>
              </a:spcBef>
              <a:spcAft>
                <a:spcPts val="0"/>
              </a:spcAft>
              <a:buSzPts val="1100"/>
              <a:buChar char="■"/>
            </a:pPr>
            <a:r>
              <a:rPr lang="en"/>
              <a:t>Italic</a:t>
            </a:r>
            <a:endParaRPr/>
          </a:p>
          <a:p>
            <a:pPr indent="-298450" lvl="2" marL="1371600" rtl="0" algn="l">
              <a:spcBef>
                <a:spcPts val="0"/>
              </a:spcBef>
              <a:spcAft>
                <a:spcPts val="0"/>
              </a:spcAft>
              <a:buSzPts val="1100"/>
              <a:buChar char="■"/>
            </a:pPr>
            <a:r>
              <a:rPr lang="en"/>
              <a:t>Sizing</a:t>
            </a:r>
            <a:endParaRPr/>
          </a:p>
        </p:txBody>
      </p:sp>
      <p:sp>
        <p:nvSpPr>
          <p:cNvPr id="467" name="Google Shape;467;p5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 presentation fell out of favor with HTML 4 instead pushed towards CSS styling</a:t>
            </a:r>
            <a:endParaRPr/>
          </a:p>
          <a:p>
            <a:pPr indent="-311150" lvl="0" marL="457200" rtl="0" algn="l">
              <a:spcBef>
                <a:spcPts val="0"/>
              </a:spcBef>
              <a:spcAft>
                <a:spcPts val="0"/>
              </a:spcAft>
              <a:buSzPts val="1300"/>
              <a:buChar char="●"/>
            </a:pPr>
            <a:r>
              <a:rPr lang="en"/>
              <a:t>HTML5 goes further to make elements less presentational and more semantic</a:t>
            </a:r>
            <a:endParaRPr/>
          </a:p>
          <a:p>
            <a:pPr indent="-311150" lvl="0" marL="457200" rtl="0" algn="l">
              <a:spcBef>
                <a:spcPts val="0"/>
              </a:spcBef>
              <a:spcAft>
                <a:spcPts val="0"/>
              </a:spcAft>
              <a:buSzPts val="1300"/>
              <a:buChar char="●"/>
            </a:pPr>
            <a:r>
              <a:rPr lang="en"/>
              <a:t>In the end choose tags that describe the content regardless of presentational effects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1297500" y="393750"/>
            <a:ext cx="7038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KITTENS!!!!</a:t>
            </a:r>
            <a:endParaRPr/>
          </a:p>
        </p:txBody>
      </p:sp>
      <p:pic>
        <p:nvPicPr>
          <p:cNvPr id="473" name="Google Shape;473;p51"/>
          <p:cNvPicPr preferRelativeResize="0"/>
          <p:nvPr/>
        </p:nvPicPr>
        <p:blipFill>
          <a:blip r:embed="rId3">
            <a:alphaModFix/>
          </a:blip>
          <a:stretch>
            <a:fillRect/>
          </a:stretch>
        </p:blipFill>
        <p:spPr>
          <a:xfrm>
            <a:off x="1297500" y="1049200"/>
            <a:ext cx="7038900" cy="39417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Chrome Developer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Chrome Developer Tools</a:t>
            </a:r>
            <a:endParaRPr/>
          </a:p>
        </p:txBody>
      </p:sp>
      <p:sp>
        <p:nvSpPr>
          <p:cNvPr id="484" name="Google Shape;484;p53"/>
          <p:cNvSpPr txBox="1"/>
          <p:nvPr>
            <p:ph idx="2" type="body"/>
          </p:nvPr>
        </p:nvSpPr>
        <p:spPr>
          <a:xfrm>
            <a:off x="4933225" y="1567550"/>
            <a:ext cx="3403200" cy="33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invaluable source for help is the </a:t>
            </a:r>
            <a:r>
              <a:rPr lang="en" u="sng">
                <a:solidFill>
                  <a:schemeClr val="hlink"/>
                </a:solidFill>
                <a:hlinkClick r:id="rId3"/>
              </a:rPr>
              <a:t>Chrome Developer Tools.</a:t>
            </a:r>
            <a:endParaRPr/>
          </a:p>
          <a:p>
            <a:pPr indent="-311150" lvl="0" marL="457200" rtl="0" algn="l">
              <a:spcBef>
                <a:spcPts val="1600"/>
              </a:spcBef>
              <a:spcAft>
                <a:spcPts val="0"/>
              </a:spcAft>
              <a:buSzPts val="1300"/>
              <a:buChar char="●"/>
            </a:pPr>
            <a:r>
              <a:rPr lang="en"/>
              <a:t>View and change CSS</a:t>
            </a:r>
            <a:endParaRPr/>
          </a:p>
          <a:p>
            <a:pPr indent="-311150" lvl="0" marL="457200" rtl="0" algn="l">
              <a:spcBef>
                <a:spcPts val="0"/>
              </a:spcBef>
              <a:spcAft>
                <a:spcPts val="0"/>
              </a:spcAft>
              <a:buSzPts val="1300"/>
              <a:buChar char="●"/>
            </a:pPr>
            <a:r>
              <a:rPr lang="en"/>
              <a:t>Debug JavaScript</a:t>
            </a:r>
            <a:endParaRPr/>
          </a:p>
          <a:p>
            <a:pPr indent="-311150" lvl="0" marL="457200" rtl="0" algn="l">
              <a:spcBef>
                <a:spcPts val="0"/>
              </a:spcBef>
              <a:spcAft>
                <a:spcPts val="0"/>
              </a:spcAft>
              <a:buSzPts val="1300"/>
              <a:buChar char="●"/>
            </a:pPr>
            <a:r>
              <a:rPr lang="en"/>
              <a:t>Simulate mobile devices</a:t>
            </a:r>
            <a:endParaRPr/>
          </a:p>
          <a:p>
            <a:pPr indent="-311150" lvl="0" marL="457200" rtl="0" algn="l">
              <a:spcBef>
                <a:spcPts val="0"/>
              </a:spcBef>
              <a:spcAft>
                <a:spcPts val="0"/>
              </a:spcAft>
              <a:buSzPts val="1300"/>
              <a:buChar char="●"/>
            </a:pPr>
            <a:r>
              <a:rPr lang="en"/>
              <a:t>Test responsiveness</a:t>
            </a:r>
            <a:endParaRPr/>
          </a:p>
          <a:p>
            <a:pPr indent="-311150" lvl="0" marL="457200" rtl="0" algn="l">
              <a:spcBef>
                <a:spcPts val="0"/>
              </a:spcBef>
              <a:spcAft>
                <a:spcPts val="0"/>
              </a:spcAft>
              <a:buSzPts val="1300"/>
              <a:buChar char="●"/>
            </a:pPr>
            <a:r>
              <a:rPr lang="en"/>
              <a:t>Edit DOM elements</a:t>
            </a:r>
            <a:endParaRPr/>
          </a:p>
          <a:p>
            <a:pPr indent="-311150" lvl="0" marL="457200" rtl="0" algn="l">
              <a:spcBef>
                <a:spcPts val="0"/>
              </a:spcBef>
              <a:spcAft>
                <a:spcPts val="0"/>
              </a:spcAft>
              <a:buSzPts val="1300"/>
              <a:buChar char="●"/>
            </a:pPr>
            <a:r>
              <a:rPr lang="en"/>
              <a:t>Inspect animations</a:t>
            </a:r>
            <a:endParaRPr/>
          </a:p>
          <a:p>
            <a:pPr indent="-311150" lvl="0" marL="457200" rtl="0" algn="l">
              <a:spcBef>
                <a:spcPts val="0"/>
              </a:spcBef>
              <a:spcAft>
                <a:spcPts val="0"/>
              </a:spcAft>
              <a:buSzPts val="1300"/>
              <a:buChar char="●"/>
            </a:pPr>
            <a:r>
              <a:rPr lang="en"/>
              <a:t>Etc.</a:t>
            </a:r>
            <a:endParaRPr/>
          </a:p>
          <a:p>
            <a:pPr indent="0" lvl="0" marL="0" rtl="0" algn="l">
              <a:spcBef>
                <a:spcPts val="1600"/>
              </a:spcBef>
              <a:spcAft>
                <a:spcPts val="1600"/>
              </a:spcAft>
              <a:buNone/>
            </a:pPr>
            <a:r>
              <a:rPr lang="en"/>
              <a:t>Needless to say developer tools is the more crucial way to make sure your site or application is performing as expected</a:t>
            </a:r>
            <a:endParaRPr/>
          </a:p>
        </p:txBody>
      </p:sp>
      <p:pic>
        <p:nvPicPr>
          <p:cNvPr descr="Related image" id="485" name="Google Shape;485;p53"/>
          <p:cNvPicPr preferRelativeResize="0"/>
          <p:nvPr/>
        </p:nvPicPr>
        <p:blipFill>
          <a:blip r:embed="rId4">
            <a:alphaModFix/>
          </a:blip>
          <a:stretch>
            <a:fillRect/>
          </a:stretch>
        </p:blipFill>
        <p:spPr>
          <a:xfrm>
            <a:off x="154750" y="1855800"/>
            <a:ext cx="4545950" cy="19389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Accessing Chrome Developer Tools</a:t>
            </a:r>
            <a:endParaRPr/>
          </a:p>
          <a:p>
            <a:pPr indent="0" lvl="0" marL="0" rtl="0" algn="l">
              <a:spcBef>
                <a:spcPts val="0"/>
              </a:spcBef>
              <a:spcAft>
                <a:spcPts val="0"/>
              </a:spcAft>
              <a:buNone/>
            </a:pPr>
            <a:r>
              <a:t/>
            </a:r>
            <a:endParaRPr/>
          </a:p>
        </p:txBody>
      </p:sp>
      <p:sp>
        <p:nvSpPr>
          <p:cNvPr id="491" name="Google Shape;491;p54"/>
          <p:cNvSpPr txBox="1"/>
          <p:nvPr>
            <p:ph idx="1" type="body"/>
          </p:nvPr>
        </p:nvSpPr>
        <p:spPr>
          <a:xfrm>
            <a:off x="1297500" y="1567550"/>
            <a:ext cx="34032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Developer tools</a:t>
            </a:r>
            <a:endParaRPr/>
          </a:p>
          <a:p>
            <a:pPr indent="0" lvl="0" marL="0" rtl="0" algn="l">
              <a:spcBef>
                <a:spcPts val="1600"/>
              </a:spcBef>
              <a:spcAft>
                <a:spcPts val="0"/>
              </a:spcAft>
              <a:buNone/>
            </a:pPr>
            <a:r>
              <a:rPr lang="en"/>
              <a:t>In creating websites and web applications one of the most important tools is the developer tools.</a:t>
            </a:r>
            <a:endParaRPr/>
          </a:p>
          <a:p>
            <a:pPr indent="0" lvl="0" marL="0" rtl="0" algn="l">
              <a:spcBef>
                <a:spcPts val="1600"/>
              </a:spcBef>
              <a:spcAft>
                <a:spcPts val="0"/>
              </a:spcAft>
              <a:buNone/>
            </a:pPr>
            <a:r>
              <a:rPr lang="en"/>
              <a:t>Every modern web browser includes a powerful suite of developer tools. These tools do a range of things, from inspecting currently-loaded HTML, CSS and JavaScript to showing which assets the page has requested and how long they took to load. </a:t>
            </a:r>
            <a:endParaRPr/>
          </a:p>
          <a:p>
            <a:pPr indent="0" lvl="0" marL="0" rtl="0" algn="l">
              <a:spcBef>
                <a:spcPts val="1600"/>
              </a:spcBef>
              <a:spcAft>
                <a:spcPts val="1600"/>
              </a:spcAft>
              <a:buNone/>
            </a:pPr>
            <a:r>
              <a:rPr lang="en" u="sng">
                <a:solidFill>
                  <a:schemeClr val="hlink"/>
                </a:solidFill>
                <a:hlinkClick r:id="rId3"/>
              </a:rPr>
              <a:t>What are developer tools?</a:t>
            </a:r>
            <a:endParaRPr/>
          </a:p>
        </p:txBody>
      </p:sp>
      <p:pic>
        <p:nvPicPr>
          <p:cNvPr id="492" name="Google Shape;492;p54"/>
          <p:cNvPicPr preferRelativeResize="0"/>
          <p:nvPr/>
        </p:nvPicPr>
        <p:blipFill>
          <a:blip r:embed="rId4">
            <a:alphaModFix/>
          </a:blip>
          <a:stretch>
            <a:fillRect/>
          </a:stretch>
        </p:blipFill>
        <p:spPr>
          <a:xfrm>
            <a:off x="4853100" y="1460250"/>
            <a:ext cx="4138500" cy="2923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Chrome Dev Tools Tutorial</a:t>
            </a:r>
            <a:endParaRPr/>
          </a:p>
        </p:txBody>
      </p:sp>
      <p:pic>
        <p:nvPicPr>
          <p:cNvPr descr="A quick overview of Google Chrome's Developer Tools for beginners. It assumes you already know HTML and CSS. To learn those, watch my web development playlist: https://www.youtube.com/playlist?list=PLA09EC7FC5CE9D54E" id="498" name="Google Shape;498;p55" title="Chrome Developer Tools (Devtools) Tutorial Introduction for Beginners">
            <a:hlinkClick r:id="rId3"/>
          </p:cNvPr>
          <p:cNvPicPr preferRelativeResize="0"/>
          <p:nvPr/>
        </p:nvPicPr>
        <p:blipFill>
          <a:blip r:embed="rId4">
            <a:alphaModFix/>
          </a:blip>
          <a:stretch>
            <a:fillRect/>
          </a:stretch>
        </p:blipFill>
        <p:spPr>
          <a:xfrm>
            <a:off x="2286000" y="1307850"/>
            <a:ext cx="4572000" cy="3429000"/>
          </a:xfrm>
          <a:prstGeom prst="rect">
            <a:avLst/>
          </a:prstGeom>
          <a:noFill/>
          <a:ln>
            <a:noFill/>
          </a:ln>
        </p:spPr>
      </p:pic>
      <p:sp>
        <p:nvSpPr>
          <p:cNvPr id="499" name="Google Shape;499;p55">
            <a:hlinkClick r:id="rId5"/>
          </p:cNvPr>
          <p:cNvSpPr txBox="1"/>
          <p:nvPr/>
        </p:nvSpPr>
        <p:spPr>
          <a:xfrm>
            <a:off x="4149975" y="4726725"/>
            <a:ext cx="1195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VIDEO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Last Week Review</a:t>
            </a:r>
            <a:endParaRPr/>
          </a:p>
        </p:txBody>
      </p:sp>
      <p:sp>
        <p:nvSpPr>
          <p:cNvPr id="391" name="Google Shape;391;p38"/>
          <p:cNvSpPr txBox="1"/>
          <p:nvPr>
            <p:ph idx="1" type="body"/>
          </p:nvPr>
        </p:nvSpPr>
        <p:spPr>
          <a:xfrm>
            <a:off x="3115350" y="13078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HTML</a:t>
            </a:r>
            <a:endParaRPr/>
          </a:p>
          <a:p>
            <a:pPr indent="-311150" lvl="0" marL="457200" rtl="0" algn="l">
              <a:spcBef>
                <a:spcPts val="0"/>
              </a:spcBef>
              <a:spcAft>
                <a:spcPts val="0"/>
              </a:spcAft>
              <a:buSzPts val="1300"/>
              <a:buChar char="●"/>
            </a:pPr>
            <a:r>
              <a:rPr lang="en"/>
              <a:t>History of HTML</a:t>
            </a:r>
            <a:endParaRPr/>
          </a:p>
          <a:p>
            <a:pPr indent="-311150" lvl="0" marL="457200" rtl="0" algn="l">
              <a:spcBef>
                <a:spcPts val="0"/>
              </a:spcBef>
              <a:spcAft>
                <a:spcPts val="0"/>
              </a:spcAft>
              <a:buSzPts val="1300"/>
              <a:buChar char="●"/>
            </a:pPr>
            <a:r>
              <a:rPr lang="en"/>
              <a:t>Introduction to Atom Text Editor</a:t>
            </a:r>
            <a:endParaRPr/>
          </a:p>
          <a:p>
            <a:pPr indent="-311150" lvl="0" marL="457200" rtl="0" algn="l">
              <a:spcBef>
                <a:spcPts val="0"/>
              </a:spcBef>
              <a:spcAft>
                <a:spcPts val="0"/>
              </a:spcAft>
              <a:buSzPts val="1300"/>
              <a:buChar char="●"/>
            </a:pPr>
            <a:r>
              <a:rPr lang="en"/>
              <a:t>Hello World Page</a:t>
            </a:r>
            <a:endParaRPr/>
          </a:p>
          <a:p>
            <a:pPr indent="-311150" lvl="0" marL="457200" rtl="0" algn="l">
              <a:spcBef>
                <a:spcPts val="0"/>
              </a:spcBef>
              <a:spcAft>
                <a:spcPts val="0"/>
              </a:spcAft>
              <a:buSzPts val="1300"/>
              <a:buChar char="●"/>
            </a:pPr>
            <a:r>
              <a:rPr lang="en"/>
              <a:t>HTML Tags</a:t>
            </a:r>
            <a:endParaRPr/>
          </a:p>
          <a:p>
            <a:pPr indent="-311150" lvl="0" marL="457200" rtl="0" algn="l">
              <a:spcBef>
                <a:spcPts val="0"/>
              </a:spcBef>
              <a:spcAft>
                <a:spcPts val="0"/>
              </a:spcAft>
              <a:buSzPts val="1300"/>
              <a:buChar char="●"/>
            </a:pPr>
            <a:r>
              <a:rPr lang="en"/>
              <a:t>Semantic HTML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try the Chrome Dev Tools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Directory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What is the Class Directory?</a:t>
            </a:r>
            <a:endParaRPr/>
          </a:p>
        </p:txBody>
      </p:sp>
      <p:sp>
        <p:nvSpPr>
          <p:cNvPr id="515" name="Google Shape;515;p5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Class Directory is meant to serve as a single location for everything we cover in class. It will be the reference you can use to build out your final project. </a:t>
            </a:r>
            <a:endParaRPr/>
          </a:p>
        </p:txBody>
      </p:sp>
      <p:pic>
        <p:nvPicPr>
          <p:cNvPr id="516" name="Google Shape;516;p58"/>
          <p:cNvPicPr preferRelativeResize="0"/>
          <p:nvPr/>
        </p:nvPicPr>
        <p:blipFill>
          <a:blip r:embed="rId3">
            <a:alphaModFix/>
          </a:blip>
          <a:stretch>
            <a:fillRect/>
          </a:stretch>
        </p:blipFill>
        <p:spPr>
          <a:xfrm>
            <a:off x="4700700" y="1567550"/>
            <a:ext cx="4184450" cy="236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Setting up Class Directory</a:t>
            </a:r>
            <a:endParaRPr/>
          </a:p>
        </p:txBody>
      </p:sp>
      <p:sp>
        <p:nvSpPr>
          <p:cNvPr id="522" name="Google Shape;522;p59"/>
          <p:cNvSpPr txBox="1"/>
          <p:nvPr>
            <p:ph idx="1" type="body"/>
          </p:nvPr>
        </p:nvSpPr>
        <p:spPr>
          <a:xfrm>
            <a:off x="1297500" y="1307850"/>
            <a:ext cx="2552700" cy="109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Select the storage option </a:t>
            </a:r>
            <a:endParaRPr/>
          </a:p>
          <a:p>
            <a:pPr indent="-298450" lvl="1" marL="914400" rtl="0" algn="l">
              <a:spcBef>
                <a:spcPts val="0"/>
              </a:spcBef>
              <a:spcAft>
                <a:spcPts val="0"/>
              </a:spcAft>
              <a:buSzPts val="1100"/>
              <a:buChar char="○"/>
            </a:pPr>
            <a:r>
              <a:rPr lang="en"/>
              <a:t>Laptop</a:t>
            </a:r>
            <a:endParaRPr/>
          </a:p>
          <a:p>
            <a:pPr indent="-298450" lvl="1" marL="914400" rtl="0" algn="l">
              <a:spcBef>
                <a:spcPts val="0"/>
              </a:spcBef>
              <a:spcAft>
                <a:spcPts val="0"/>
              </a:spcAft>
              <a:buSzPts val="1100"/>
              <a:buChar char="○"/>
            </a:pPr>
            <a:r>
              <a:rPr lang="en"/>
              <a:t>USB Drive</a:t>
            </a:r>
            <a:endParaRPr/>
          </a:p>
          <a:p>
            <a:pPr indent="-298450" lvl="1" marL="914400" rtl="0" algn="l">
              <a:spcBef>
                <a:spcPts val="0"/>
              </a:spcBef>
              <a:spcAft>
                <a:spcPts val="0"/>
              </a:spcAft>
              <a:buSzPts val="1100"/>
              <a:buChar char="○"/>
            </a:pPr>
            <a:r>
              <a:rPr lang="en"/>
              <a:t>Cloud Storage</a:t>
            </a:r>
            <a:endParaRPr/>
          </a:p>
        </p:txBody>
      </p:sp>
      <p:sp>
        <p:nvSpPr>
          <p:cNvPr id="523" name="Google Shape;523;p59"/>
          <p:cNvSpPr txBox="1"/>
          <p:nvPr/>
        </p:nvSpPr>
        <p:spPr>
          <a:xfrm>
            <a:off x="1637100" y="2258625"/>
            <a:ext cx="1873500" cy="25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/class-directory</a:t>
            </a:r>
            <a:endParaRPr>
              <a:solidFill>
                <a:srgbClr val="FFFFFF"/>
              </a:solidFill>
            </a:endParaRPr>
          </a:p>
          <a:p>
            <a:pPr indent="0" lvl="0" marL="0" rtl="0" algn="l">
              <a:spcBef>
                <a:spcPts val="0"/>
              </a:spcBef>
              <a:spcAft>
                <a:spcPts val="0"/>
              </a:spcAft>
              <a:buNone/>
            </a:pPr>
            <a:r>
              <a:rPr lang="en">
                <a:solidFill>
                  <a:srgbClr val="FFFFFF"/>
                </a:solidFill>
              </a:rPr>
              <a:t>  /assets</a:t>
            </a:r>
            <a:endParaRPr>
              <a:solidFill>
                <a:srgbClr val="FFFFFF"/>
              </a:solidFill>
            </a:endParaRPr>
          </a:p>
          <a:p>
            <a:pPr indent="0" lvl="0" marL="0" rtl="0" algn="l">
              <a:spcBef>
                <a:spcPts val="0"/>
              </a:spcBef>
              <a:spcAft>
                <a:spcPts val="0"/>
              </a:spcAft>
              <a:buNone/>
            </a:pPr>
            <a:r>
              <a:rPr lang="en">
                <a:solidFill>
                  <a:srgbClr val="FFFFFF"/>
                </a:solidFill>
              </a:rPr>
              <a:t>    /images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/stylesheets</a:t>
            </a:r>
            <a:endParaRPr>
              <a:solidFill>
                <a:srgbClr val="FFFFFF"/>
              </a:solidFill>
            </a:endParaRPr>
          </a:p>
          <a:p>
            <a:pPr indent="0" lvl="0" marL="0" rtl="0" algn="l">
              <a:spcBef>
                <a:spcPts val="0"/>
              </a:spcBef>
              <a:spcAft>
                <a:spcPts val="0"/>
              </a:spcAft>
              <a:buNone/>
            </a:pPr>
            <a:r>
              <a:rPr lang="en">
                <a:solidFill>
                  <a:srgbClr val="FFFFFF"/>
                </a:solidFill>
              </a:rPr>
              <a:t>      styles.css</a:t>
            </a:r>
            <a:endParaRPr>
              <a:solidFill>
                <a:srgbClr val="FFFFFF"/>
              </a:solidFill>
            </a:endParaRPr>
          </a:p>
          <a:p>
            <a:pPr indent="0" lvl="0" marL="0" rtl="0" algn="l">
              <a:spcBef>
                <a:spcPts val="0"/>
              </a:spcBef>
              <a:spcAft>
                <a:spcPts val="0"/>
              </a:spcAft>
              <a:buNone/>
            </a:pPr>
            <a:r>
              <a:rPr lang="en">
                <a:solidFill>
                  <a:srgbClr val="FFFFFF"/>
                </a:solidFill>
              </a:rPr>
              <a:t>    /javascripts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/fonts</a:t>
            </a:r>
            <a:endParaRPr>
              <a:solidFill>
                <a:srgbClr val="FFFFFF"/>
              </a:solidFill>
            </a:endParaRPr>
          </a:p>
          <a:p>
            <a:pPr indent="0" lvl="0" marL="0" rtl="0" algn="l">
              <a:spcBef>
                <a:spcPts val="0"/>
              </a:spcBef>
              <a:spcAft>
                <a:spcPts val="0"/>
              </a:spcAft>
              <a:buNone/>
            </a:pPr>
            <a:r>
              <a:rPr lang="en">
                <a:solidFill>
                  <a:srgbClr val="FFFFFF"/>
                </a:solidFill>
              </a:rPr>
              <a:t>      .gitkeep</a:t>
            </a:r>
            <a:endParaRPr>
              <a:solidFill>
                <a:srgbClr val="FFFFFF"/>
              </a:solidFill>
            </a:endParaRPr>
          </a:p>
          <a:p>
            <a:pPr indent="0" lvl="0" marL="0" rtl="0" algn="l">
              <a:spcBef>
                <a:spcPts val="0"/>
              </a:spcBef>
              <a:spcAft>
                <a:spcPts val="0"/>
              </a:spcAft>
              <a:buNone/>
            </a:pPr>
            <a:r>
              <a:rPr lang="en">
                <a:solidFill>
                  <a:srgbClr val="FFFFFF"/>
                </a:solidFill>
              </a:rPr>
              <a:t>  index.html</a:t>
            </a:r>
            <a:endParaRPr>
              <a:solidFill>
                <a:srgbClr val="FFFFFF"/>
              </a:solidFill>
            </a:endParaRPr>
          </a:p>
        </p:txBody>
      </p:sp>
      <p:pic>
        <p:nvPicPr>
          <p:cNvPr descr="Related image" id="524" name="Google Shape;524;p59"/>
          <p:cNvPicPr preferRelativeResize="0"/>
          <p:nvPr/>
        </p:nvPicPr>
        <p:blipFill>
          <a:blip r:embed="rId3">
            <a:alphaModFix/>
          </a:blip>
          <a:stretch>
            <a:fillRect/>
          </a:stretch>
        </p:blipFill>
        <p:spPr>
          <a:xfrm>
            <a:off x="3662950" y="1372425"/>
            <a:ext cx="5347375" cy="320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File Names</a:t>
            </a:r>
            <a:endParaRPr/>
          </a:p>
        </p:txBody>
      </p:sp>
      <p:sp>
        <p:nvSpPr>
          <p:cNvPr id="530" name="Google Shape;530;p60"/>
          <p:cNvSpPr txBox="1"/>
          <p:nvPr>
            <p:ph idx="1" type="body"/>
          </p:nvPr>
        </p:nvSpPr>
        <p:spPr>
          <a:xfrm>
            <a:off x="338025" y="1567550"/>
            <a:ext cx="5215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Use Lowercase File Names</a:t>
            </a:r>
            <a:endParaRPr b="1"/>
          </a:p>
          <a:p>
            <a:pPr indent="-298450" lvl="1" marL="914400" rtl="0" algn="l">
              <a:spcBef>
                <a:spcPts val="0"/>
              </a:spcBef>
              <a:spcAft>
                <a:spcPts val="0"/>
              </a:spcAft>
              <a:buSzPts val="1100"/>
              <a:buChar char="○"/>
            </a:pPr>
            <a:r>
              <a:rPr lang="en"/>
              <a:t>media.html, discography.html, photos.html, etc.</a:t>
            </a:r>
            <a:endParaRPr/>
          </a:p>
          <a:p>
            <a:pPr indent="-311150" lvl="0" marL="457200" rtl="0" algn="l">
              <a:spcBef>
                <a:spcPts val="0"/>
              </a:spcBef>
              <a:spcAft>
                <a:spcPts val="0"/>
              </a:spcAft>
              <a:buSzPts val="1300"/>
              <a:buChar char="●"/>
            </a:pPr>
            <a:r>
              <a:rPr b="1" lang="en"/>
              <a:t>Separate words with a dash ‘-’</a:t>
            </a:r>
            <a:endParaRPr b="1"/>
          </a:p>
          <a:p>
            <a:pPr indent="-298450" lvl="1" marL="914400" rtl="0" algn="l">
              <a:spcBef>
                <a:spcPts val="0"/>
              </a:spcBef>
              <a:spcAft>
                <a:spcPts val="0"/>
              </a:spcAft>
              <a:buSzPts val="1100"/>
              <a:buChar char="○"/>
            </a:pPr>
            <a:r>
              <a:rPr lang="en"/>
              <a:t>tour-dates.html, my-profile.html, super-cool-page.html</a:t>
            </a:r>
            <a:endParaRPr/>
          </a:p>
          <a:p>
            <a:pPr indent="-298450" lvl="1" marL="914400" rtl="0" algn="l">
              <a:spcBef>
                <a:spcPts val="0"/>
              </a:spcBef>
              <a:spcAft>
                <a:spcPts val="0"/>
              </a:spcAft>
              <a:buSzPts val="1100"/>
              <a:buChar char="○"/>
            </a:pPr>
            <a:r>
              <a:rPr lang="en"/>
              <a:t>Dashes are preferred by Search Engines</a:t>
            </a:r>
            <a:endParaRPr/>
          </a:p>
          <a:p>
            <a:pPr indent="-298450" lvl="1" marL="914400" rtl="0" algn="l">
              <a:spcBef>
                <a:spcPts val="0"/>
              </a:spcBef>
              <a:spcAft>
                <a:spcPts val="0"/>
              </a:spcAft>
              <a:buSzPts val="1100"/>
              <a:buChar char="○"/>
            </a:pPr>
            <a:r>
              <a:rPr lang="en"/>
              <a:t>Underscores ‘_’ are not wrong just not recommended</a:t>
            </a:r>
            <a:endParaRPr/>
          </a:p>
          <a:p>
            <a:pPr indent="-311150" lvl="0" marL="457200" rtl="0" algn="l">
              <a:spcBef>
                <a:spcPts val="0"/>
              </a:spcBef>
              <a:spcAft>
                <a:spcPts val="0"/>
              </a:spcAft>
              <a:buSzPts val="1300"/>
              <a:buChar char="●"/>
            </a:pPr>
            <a:r>
              <a:rPr b="1" lang="en"/>
              <a:t>Be careful of the extensions you use</a:t>
            </a:r>
            <a:endParaRPr b="1"/>
          </a:p>
          <a:p>
            <a:pPr indent="-298450" lvl="1" marL="914400" rtl="0" algn="l">
              <a:spcBef>
                <a:spcPts val="0"/>
              </a:spcBef>
              <a:spcAft>
                <a:spcPts val="0"/>
              </a:spcAft>
              <a:buSzPts val="1100"/>
              <a:buChar char="○"/>
            </a:pPr>
            <a:r>
              <a:rPr lang="en"/>
              <a:t>proper : .html</a:t>
            </a:r>
            <a:endParaRPr/>
          </a:p>
          <a:p>
            <a:pPr indent="-298450" lvl="1" marL="914400" rtl="0" algn="l">
              <a:spcBef>
                <a:spcPts val="0"/>
              </a:spcBef>
              <a:spcAft>
                <a:spcPts val="0"/>
              </a:spcAft>
              <a:buSzPts val="1100"/>
              <a:buChar char="○"/>
            </a:pPr>
            <a:r>
              <a:rPr lang="en"/>
              <a:t>improper: .htm</a:t>
            </a:r>
            <a:endParaRPr/>
          </a:p>
          <a:p>
            <a:pPr indent="-298450" lvl="1" marL="914400" rtl="0" algn="l">
              <a:spcBef>
                <a:spcPts val="0"/>
              </a:spcBef>
              <a:spcAft>
                <a:spcPts val="0"/>
              </a:spcAft>
              <a:buSzPts val="1100"/>
              <a:buChar char="○"/>
            </a:pPr>
            <a:r>
              <a:rPr lang="en"/>
              <a:t>What you declare is what will render </a:t>
            </a:r>
            <a:endParaRPr/>
          </a:p>
          <a:p>
            <a:pPr indent="-298450" lvl="2" marL="1371600" rtl="0" algn="l">
              <a:spcBef>
                <a:spcPts val="0"/>
              </a:spcBef>
              <a:spcAft>
                <a:spcPts val="0"/>
              </a:spcAft>
              <a:buSzPts val="1100"/>
              <a:buChar char="■"/>
            </a:pPr>
            <a:r>
              <a:rPr lang="en"/>
              <a:t>.txt will render a text document and so on</a:t>
            </a:r>
            <a:endParaRPr/>
          </a:p>
          <a:p>
            <a:pPr indent="0" lvl="0" marL="457200" rtl="0" algn="l">
              <a:spcBef>
                <a:spcPts val="1600"/>
              </a:spcBef>
              <a:spcAft>
                <a:spcPts val="1600"/>
              </a:spcAft>
              <a:buNone/>
            </a:pPr>
            <a:r>
              <a:t/>
            </a:r>
            <a:endParaRPr/>
          </a:p>
        </p:txBody>
      </p:sp>
      <p:pic>
        <p:nvPicPr>
          <p:cNvPr id="531" name="Google Shape;531;p60"/>
          <p:cNvPicPr preferRelativeResize="0"/>
          <p:nvPr/>
        </p:nvPicPr>
        <p:blipFill>
          <a:blip r:embed="rId3">
            <a:alphaModFix/>
          </a:blip>
          <a:stretch>
            <a:fillRect/>
          </a:stretch>
        </p:blipFill>
        <p:spPr>
          <a:xfrm>
            <a:off x="5026483" y="1460250"/>
            <a:ext cx="4019191" cy="301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Links, Images, and non-text content</a:t>
            </a:r>
            <a:endParaRPr/>
          </a:p>
        </p:txBody>
      </p:sp>
      <p:sp>
        <p:nvSpPr>
          <p:cNvPr id="537" name="Google Shape;537;p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everything in an HTML document is text anything that isn’t text is merely a </a:t>
            </a:r>
            <a:r>
              <a:rPr i="1" lang="en"/>
              <a:t>reference</a:t>
            </a:r>
            <a:endParaRPr/>
          </a:p>
          <a:p>
            <a:pPr indent="-311150" lvl="0" marL="457200" rtl="0" algn="l">
              <a:spcBef>
                <a:spcPts val="0"/>
              </a:spcBef>
              <a:spcAft>
                <a:spcPts val="0"/>
              </a:spcAft>
              <a:buSzPts val="1300"/>
              <a:buChar char="●"/>
            </a:pPr>
            <a:r>
              <a:rPr lang="en"/>
              <a:t>The reference is nothing more than text</a:t>
            </a:r>
            <a:endParaRPr/>
          </a:p>
          <a:p>
            <a:pPr indent="-311150" lvl="0" marL="457200" rtl="0" algn="l">
              <a:spcBef>
                <a:spcPts val="0"/>
              </a:spcBef>
              <a:spcAft>
                <a:spcPts val="0"/>
              </a:spcAft>
              <a:buSzPts val="1300"/>
              <a:buChar char="●"/>
            </a:pPr>
            <a:r>
              <a:rPr lang="en"/>
              <a:t>Browsers are able to interpret all types of files but depending on the browser it may not support particular files</a:t>
            </a:r>
            <a:endParaRPr/>
          </a:p>
          <a:p>
            <a:pPr indent="-298450" lvl="1" marL="914400" rtl="0" algn="l">
              <a:spcBef>
                <a:spcPts val="0"/>
              </a:spcBef>
              <a:spcAft>
                <a:spcPts val="0"/>
              </a:spcAft>
              <a:buSzPts val="1100"/>
              <a:buChar char="○"/>
            </a:pPr>
            <a:r>
              <a:rPr lang="en"/>
              <a:t>Browsers will do their best in finding a supporting application to assist in supporting unsupported files</a:t>
            </a:r>
            <a:endParaRPr/>
          </a:p>
          <a:p>
            <a:pPr indent="-298450" lvl="1" marL="914400" rtl="0" algn="l">
              <a:spcBef>
                <a:spcPts val="0"/>
              </a:spcBef>
              <a:spcAft>
                <a:spcPts val="0"/>
              </a:spcAft>
              <a:buSzPts val="1100"/>
              <a:buChar char="○"/>
            </a:pPr>
            <a:r>
              <a:rPr lang="en"/>
              <a:t>You as a developer can also assist in helping browser find applications and extensions to allow the browser to support a non-native file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URLs</a:t>
            </a:r>
            <a:endParaRPr/>
          </a:p>
        </p:txBody>
      </p:sp>
      <p:sp>
        <p:nvSpPr>
          <p:cNvPr id="543" name="Google Shape;543;p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Uniform Resource Locator (URL) is a name for addresses.</a:t>
            </a:r>
            <a:endParaRPr/>
          </a:p>
          <a:p>
            <a:pPr indent="-298450" lvl="1" marL="914400" rtl="0" algn="l">
              <a:spcBef>
                <a:spcPts val="0"/>
              </a:spcBef>
              <a:spcAft>
                <a:spcPts val="0"/>
              </a:spcAft>
              <a:buSzPts val="1100"/>
              <a:buChar char="○"/>
            </a:pPr>
            <a:r>
              <a:rPr lang="en"/>
              <a:t>Contains information about where the file is </a:t>
            </a:r>
            <a:endParaRPr/>
          </a:p>
          <a:p>
            <a:pPr indent="-298450" lvl="1" marL="914400" rtl="0" algn="l">
              <a:spcBef>
                <a:spcPts val="0"/>
              </a:spcBef>
              <a:spcAft>
                <a:spcPts val="0"/>
              </a:spcAft>
              <a:buSzPts val="1100"/>
              <a:buChar char="○"/>
            </a:pPr>
            <a:r>
              <a:rPr lang="en"/>
              <a:t>Parts of a URL</a:t>
            </a:r>
            <a:endParaRPr/>
          </a:p>
          <a:p>
            <a:pPr indent="-298450" lvl="2" marL="1371600" rtl="0" algn="l">
              <a:spcBef>
                <a:spcPts val="0"/>
              </a:spcBef>
              <a:spcAft>
                <a:spcPts val="0"/>
              </a:spcAft>
              <a:buSzPts val="1100"/>
              <a:buChar char="■"/>
            </a:pPr>
            <a:r>
              <a:rPr lang="en"/>
              <a:t>https://www.williamsfuller.com/projects/deftones-site/index.html</a:t>
            </a:r>
            <a:endParaRPr/>
          </a:p>
          <a:p>
            <a:pPr indent="-298450" lvl="2" marL="1371600" rtl="0" algn="l">
              <a:spcBef>
                <a:spcPts val="0"/>
              </a:spcBef>
              <a:spcAft>
                <a:spcPts val="0"/>
              </a:spcAft>
              <a:buSzPts val="1100"/>
              <a:buChar char="■"/>
            </a:pPr>
            <a:r>
              <a:rPr lang="en"/>
              <a:t>Scheme</a:t>
            </a:r>
            <a:endParaRPr/>
          </a:p>
          <a:p>
            <a:pPr indent="-298450" lvl="3" marL="1828800" rtl="0" algn="l">
              <a:spcBef>
                <a:spcPts val="0"/>
              </a:spcBef>
              <a:spcAft>
                <a:spcPts val="0"/>
              </a:spcAft>
              <a:buSzPts val="1100"/>
              <a:buChar char="●"/>
            </a:pPr>
            <a:r>
              <a:rPr lang="en"/>
              <a:t>Not Secure: http:// </a:t>
            </a:r>
            <a:endParaRPr/>
          </a:p>
          <a:p>
            <a:pPr indent="-298450" lvl="3" marL="1828800" rtl="0" algn="l">
              <a:spcBef>
                <a:spcPts val="0"/>
              </a:spcBef>
              <a:spcAft>
                <a:spcPts val="0"/>
              </a:spcAft>
              <a:buSzPts val="1100"/>
              <a:buChar char="●"/>
            </a:pPr>
            <a:r>
              <a:rPr lang="en"/>
              <a:t>Secure: https://</a:t>
            </a:r>
            <a:endParaRPr/>
          </a:p>
          <a:p>
            <a:pPr indent="-298450" lvl="3" marL="1828800" rtl="0" algn="l">
              <a:spcBef>
                <a:spcPts val="0"/>
              </a:spcBef>
              <a:spcAft>
                <a:spcPts val="0"/>
              </a:spcAft>
              <a:buSzPts val="1100"/>
              <a:buChar char="●"/>
            </a:pPr>
            <a:r>
              <a:rPr lang="en"/>
              <a:t>Others: ftp, sftp, etc.</a:t>
            </a:r>
            <a:endParaRPr/>
          </a:p>
          <a:p>
            <a:pPr indent="-298450" lvl="2" marL="1371600" rtl="0" algn="l">
              <a:spcBef>
                <a:spcPts val="0"/>
              </a:spcBef>
              <a:spcAft>
                <a:spcPts val="0"/>
              </a:spcAft>
              <a:buSzPts val="1100"/>
              <a:buChar char="■"/>
            </a:pPr>
            <a:r>
              <a:rPr lang="en"/>
              <a:t>Server Name</a:t>
            </a:r>
            <a:endParaRPr/>
          </a:p>
          <a:p>
            <a:pPr indent="-298450" lvl="3" marL="1828800" rtl="0" algn="l">
              <a:spcBef>
                <a:spcPts val="0"/>
              </a:spcBef>
              <a:spcAft>
                <a:spcPts val="0"/>
              </a:spcAft>
              <a:buSzPts val="1100"/>
              <a:buChar char="●"/>
            </a:pPr>
            <a:r>
              <a:rPr lang="en"/>
              <a:t>www.williamsfuller.com</a:t>
            </a:r>
            <a:endParaRPr/>
          </a:p>
          <a:p>
            <a:pPr indent="-298450" lvl="2" marL="1371600" rtl="0" algn="l">
              <a:spcBef>
                <a:spcPts val="0"/>
              </a:spcBef>
              <a:spcAft>
                <a:spcPts val="0"/>
              </a:spcAft>
              <a:buSzPts val="1100"/>
              <a:buChar char="■"/>
            </a:pPr>
            <a:r>
              <a:rPr lang="en"/>
              <a:t>Path</a:t>
            </a:r>
            <a:endParaRPr/>
          </a:p>
          <a:p>
            <a:pPr indent="-298450" lvl="3" marL="1828800" rtl="0" algn="l">
              <a:spcBef>
                <a:spcPts val="0"/>
              </a:spcBef>
              <a:spcAft>
                <a:spcPts val="0"/>
              </a:spcAft>
              <a:buSzPts val="1100"/>
              <a:buChar char="●"/>
            </a:pPr>
            <a:r>
              <a:rPr lang="en"/>
              <a:t>/projects/deftones-site/</a:t>
            </a:r>
            <a:endParaRPr/>
          </a:p>
          <a:p>
            <a:pPr indent="-298450" lvl="2" marL="1371600" rtl="0" algn="l">
              <a:spcBef>
                <a:spcPts val="0"/>
              </a:spcBef>
              <a:spcAft>
                <a:spcPts val="0"/>
              </a:spcAft>
              <a:buSzPts val="1100"/>
              <a:buChar char="■"/>
            </a:pPr>
            <a:r>
              <a:rPr lang="en"/>
              <a:t>File Name</a:t>
            </a:r>
            <a:endParaRPr/>
          </a:p>
          <a:p>
            <a:pPr indent="-298450" lvl="3" marL="1828800" rtl="0" algn="l">
              <a:spcBef>
                <a:spcPts val="0"/>
              </a:spcBef>
              <a:spcAft>
                <a:spcPts val="0"/>
              </a:spcAft>
              <a:buSzPts val="1100"/>
              <a:buChar char="●"/>
            </a:pPr>
            <a:r>
              <a:rPr lang="en"/>
              <a:t>index.html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URLs contd.</a:t>
            </a:r>
            <a:endParaRPr/>
          </a:p>
        </p:txBody>
      </p:sp>
      <p:sp>
        <p:nvSpPr>
          <p:cNvPr id="549" name="Google Shape;549;p6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2 types of URLs</a:t>
            </a:r>
            <a:endParaRPr/>
          </a:p>
          <a:p>
            <a:pPr indent="-298450" lvl="1" marL="914400" rtl="0" algn="l">
              <a:spcBef>
                <a:spcPts val="0"/>
              </a:spcBef>
              <a:spcAft>
                <a:spcPts val="0"/>
              </a:spcAft>
              <a:buSzPts val="1100"/>
              <a:buChar char="○"/>
            </a:pPr>
            <a:r>
              <a:rPr lang="en"/>
              <a:t>Absolute - shows the entire path</a:t>
            </a:r>
            <a:endParaRPr/>
          </a:p>
          <a:p>
            <a:pPr indent="-298450" lvl="2" marL="1371600" rtl="0" algn="l">
              <a:spcBef>
                <a:spcPts val="0"/>
              </a:spcBef>
              <a:spcAft>
                <a:spcPts val="0"/>
              </a:spcAft>
              <a:buSzPts val="1100"/>
              <a:buChar char="■"/>
            </a:pPr>
            <a:r>
              <a:rPr lang="en" u="sng">
                <a:solidFill>
                  <a:schemeClr val="hlink"/>
                </a:solidFill>
                <a:hlinkClick r:id="rId3"/>
              </a:rPr>
              <a:t>https://www.williamsfuller.com/projects/deftones-site/index.html</a:t>
            </a:r>
            <a:endParaRPr/>
          </a:p>
          <a:p>
            <a:pPr indent="-298450" lvl="2" marL="1371600" rtl="0" algn="l">
              <a:spcBef>
                <a:spcPts val="0"/>
              </a:spcBef>
              <a:spcAft>
                <a:spcPts val="0"/>
              </a:spcAft>
              <a:buSzPts val="1100"/>
              <a:buChar char="■"/>
            </a:pPr>
            <a:r>
              <a:rPr lang="en" u="sng">
                <a:solidFill>
                  <a:schemeClr val="hlink"/>
                </a:solidFill>
                <a:hlinkClick r:id="rId4"/>
              </a:rPr>
              <a:t>https://www.williamsfuller.com/projects/deftones-site/assets/stylesheets/styles.css</a:t>
            </a:r>
            <a:endParaRPr/>
          </a:p>
          <a:p>
            <a:pPr indent="-298450" lvl="1" marL="914400" rtl="0" algn="l">
              <a:spcBef>
                <a:spcPts val="0"/>
              </a:spcBef>
              <a:spcAft>
                <a:spcPts val="0"/>
              </a:spcAft>
              <a:buSzPts val="1100"/>
              <a:buChar char="○"/>
            </a:pPr>
            <a:r>
              <a:rPr lang="en"/>
              <a:t>Relative - details where a file is relative to where you are located</a:t>
            </a:r>
            <a:endParaRPr/>
          </a:p>
          <a:p>
            <a:pPr indent="-298450" lvl="2" marL="1371600" rtl="0" algn="l">
              <a:spcBef>
                <a:spcPts val="0"/>
              </a:spcBef>
              <a:spcAft>
                <a:spcPts val="0"/>
              </a:spcAft>
              <a:buSzPts val="1100"/>
              <a:buChar char="■"/>
            </a:pPr>
            <a:r>
              <a:rPr lang="en"/>
              <a:t>./ before writing file path will denote “start from this file and look for the reference”</a:t>
            </a:r>
            <a:endParaRPr/>
          </a:p>
          <a:p>
            <a:pPr indent="-298450" lvl="2" marL="1371600" rtl="0" algn="l">
              <a:spcBef>
                <a:spcPts val="0"/>
              </a:spcBef>
              <a:spcAft>
                <a:spcPts val="0"/>
              </a:spcAft>
              <a:buSzPts val="1100"/>
              <a:buChar char="■"/>
            </a:pPr>
            <a:r>
              <a:rPr lang="en"/>
              <a:t>If we were on the index.html page and wanted to reference the </a:t>
            </a:r>
            <a:r>
              <a:rPr i="1" lang="en"/>
              <a:t>styles.css</a:t>
            </a:r>
            <a:endParaRPr/>
          </a:p>
          <a:p>
            <a:pPr indent="-298450" lvl="3" marL="1828800" rtl="0" algn="l">
              <a:spcBef>
                <a:spcPts val="0"/>
              </a:spcBef>
              <a:spcAft>
                <a:spcPts val="0"/>
              </a:spcAft>
              <a:buSzPts val="1100"/>
              <a:buChar char="●"/>
            </a:pPr>
            <a:r>
              <a:rPr lang="en"/>
              <a:t>./assets/stylesheets/styles.css</a:t>
            </a:r>
            <a:endParaRPr/>
          </a:p>
          <a:p>
            <a:pPr indent="-311150" lvl="0" marL="457200" rtl="0" algn="l">
              <a:spcBef>
                <a:spcPts val="0"/>
              </a:spcBef>
              <a:spcAft>
                <a:spcPts val="0"/>
              </a:spcAft>
              <a:buSzPts val="1300"/>
              <a:buChar char="●"/>
            </a:pPr>
            <a:r>
              <a:rPr lang="en"/>
              <a:t>When working within files you will typically just use relative paths to grab all your reference images, stylesheets, scripts, etc. from within your project. If you are referencing files outside of your project on the web you’d use absolute paths.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a:t>
            </a:r>
            <a:r>
              <a:rPr lang="en"/>
              <a:t>Image Optimization</a:t>
            </a:r>
            <a:endParaRPr/>
          </a:p>
        </p:txBody>
      </p:sp>
      <p:sp>
        <p:nvSpPr>
          <p:cNvPr id="555" name="Google Shape;555;p6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Last week we didn’t cover Image Optimization</a:t>
            </a:r>
            <a:endParaRPr/>
          </a:p>
          <a:p>
            <a:pPr indent="-298450" lvl="1" marL="914400" rtl="0" algn="l">
              <a:spcBef>
                <a:spcPts val="0"/>
              </a:spcBef>
              <a:spcAft>
                <a:spcPts val="0"/>
              </a:spcAft>
              <a:buSzPts val="1100"/>
              <a:buAutoNum type="alphaLcPeriod"/>
            </a:pPr>
            <a:r>
              <a:rPr lang="en"/>
              <a:t>Download a </a:t>
            </a:r>
            <a:r>
              <a:rPr b="1" lang="en" u="sng">
                <a:solidFill>
                  <a:schemeClr val="accent5"/>
                </a:solidFill>
                <a:hlinkClick r:id="rId3"/>
              </a:rPr>
              <a:t>LARGE</a:t>
            </a:r>
            <a:r>
              <a:rPr lang="en"/>
              <a:t> Google Image</a:t>
            </a:r>
            <a:endParaRPr/>
          </a:p>
          <a:p>
            <a:pPr indent="-298450" lvl="1" marL="914400" rtl="0" algn="l">
              <a:spcBef>
                <a:spcPts val="0"/>
              </a:spcBef>
              <a:spcAft>
                <a:spcPts val="0"/>
              </a:spcAft>
              <a:buSzPts val="1100"/>
              <a:buAutoNum type="alphaLcPeriod"/>
            </a:pPr>
            <a:r>
              <a:rPr lang="en"/>
              <a:t>Open </a:t>
            </a:r>
            <a:r>
              <a:rPr lang="en" u="sng">
                <a:solidFill>
                  <a:schemeClr val="accent5"/>
                </a:solidFill>
                <a:hlinkClick r:id="rId4"/>
              </a:rPr>
              <a:t>https://tinypng.com/</a:t>
            </a:r>
            <a:endParaRPr/>
          </a:p>
          <a:p>
            <a:pPr indent="-298450" lvl="1" marL="914400" rtl="0" algn="l">
              <a:spcBef>
                <a:spcPts val="0"/>
              </a:spcBef>
              <a:spcAft>
                <a:spcPts val="0"/>
              </a:spcAft>
              <a:buSzPts val="1100"/>
              <a:buAutoNum type="alphaLcPeriod"/>
            </a:pPr>
            <a:r>
              <a:rPr lang="en"/>
              <a:t>Drag &amp; Drop or Select from filesystem </a:t>
            </a:r>
            <a:endParaRPr/>
          </a:p>
          <a:p>
            <a:pPr indent="-298450" lvl="1" marL="914400" rtl="0" algn="l">
              <a:spcBef>
                <a:spcPts val="0"/>
              </a:spcBef>
              <a:spcAft>
                <a:spcPts val="0"/>
              </a:spcAft>
              <a:buSzPts val="1100"/>
              <a:buAutoNum type="alphaLcPeriod"/>
            </a:pPr>
            <a:r>
              <a:rPr lang="en"/>
              <a:t>Compare Images</a:t>
            </a:r>
            <a:endParaRPr/>
          </a:p>
          <a:p>
            <a:pPr indent="-311150" lvl="0" marL="457200" rtl="0" algn="l">
              <a:spcBef>
                <a:spcPts val="0"/>
              </a:spcBef>
              <a:spcAft>
                <a:spcPts val="0"/>
              </a:spcAft>
              <a:buSzPts val="1300"/>
              <a:buChar char="●"/>
            </a:pPr>
            <a:r>
              <a:rPr lang="en"/>
              <a:t>Do note I have seen issues with this and shadows on .png files with terrible results</a:t>
            </a:r>
            <a:endParaRPr/>
          </a:p>
          <a:p>
            <a:pPr indent="0" lvl="0" marL="0" rtl="0" algn="l">
              <a:spcBef>
                <a:spcPts val="1600"/>
              </a:spcBef>
              <a:spcAft>
                <a:spcPts val="0"/>
              </a:spcAft>
              <a:buNone/>
            </a:pPr>
            <a:r>
              <a:rPr lang="en"/>
              <a:t>Image Optimization in my experience is a great way to cut a ton of weight on your site loading</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Week 3 Homework</a:t>
            </a:r>
            <a:endParaRPr/>
          </a:p>
        </p:txBody>
      </p:sp>
      <p:sp>
        <p:nvSpPr>
          <p:cNvPr id="561" name="Google Shape;561;p65"/>
          <p:cNvSpPr txBox="1"/>
          <p:nvPr>
            <p:ph idx="1" type="body"/>
          </p:nvPr>
        </p:nvSpPr>
        <p:spPr>
          <a:xfrm>
            <a:off x="1297500" y="1567550"/>
            <a:ext cx="27486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Homework</a:t>
            </a:r>
            <a:endParaRPr/>
          </a:p>
          <a:p>
            <a:pPr indent="-298450" lvl="1" marL="914400" rtl="0" algn="l">
              <a:spcBef>
                <a:spcPts val="0"/>
              </a:spcBef>
              <a:spcAft>
                <a:spcPts val="0"/>
              </a:spcAft>
              <a:buSzPts val="1100"/>
              <a:buChar char="○"/>
            </a:pPr>
            <a:r>
              <a:rPr lang="en"/>
              <a:t>Read: Ch 10 &amp; 11</a:t>
            </a:r>
            <a:endParaRPr/>
          </a:p>
          <a:p>
            <a:pPr indent="-298450" lvl="1" marL="914400" rtl="0" algn="l">
              <a:spcBef>
                <a:spcPts val="0"/>
              </a:spcBef>
              <a:spcAft>
                <a:spcPts val="0"/>
              </a:spcAft>
              <a:buSzPts val="1100"/>
              <a:buChar char="○"/>
            </a:pPr>
            <a:r>
              <a:rPr lang="en"/>
              <a:t>Designs</a:t>
            </a:r>
            <a:endParaRPr/>
          </a:p>
          <a:p>
            <a:pPr indent="-298450" lvl="2" marL="1371600" rtl="0" algn="l">
              <a:spcBef>
                <a:spcPts val="0"/>
              </a:spcBef>
              <a:spcAft>
                <a:spcPts val="0"/>
              </a:spcAft>
              <a:buSzPts val="1100"/>
              <a:buChar char="■"/>
            </a:pPr>
            <a:r>
              <a:rPr lang="en"/>
              <a:t>Home</a:t>
            </a:r>
            <a:endParaRPr/>
          </a:p>
          <a:p>
            <a:pPr indent="-298450" lvl="2" marL="1371600" rtl="0" algn="l">
              <a:spcBef>
                <a:spcPts val="0"/>
              </a:spcBef>
              <a:spcAft>
                <a:spcPts val="0"/>
              </a:spcAft>
              <a:buSzPts val="1100"/>
              <a:buChar char="■"/>
            </a:pPr>
            <a:r>
              <a:rPr lang="en"/>
              <a:t>About</a:t>
            </a:r>
            <a:endParaRPr/>
          </a:p>
          <a:p>
            <a:pPr indent="-298450" lvl="2" marL="1371600" rtl="0" algn="l">
              <a:spcBef>
                <a:spcPts val="0"/>
              </a:spcBef>
              <a:spcAft>
                <a:spcPts val="0"/>
              </a:spcAft>
              <a:buSzPts val="1100"/>
              <a:buChar char="■"/>
            </a:pPr>
            <a:r>
              <a:rPr lang="en"/>
              <a:t>Discography</a:t>
            </a:r>
            <a:endParaRPr/>
          </a:p>
          <a:p>
            <a:pPr indent="-298450" lvl="1" marL="914400" rtl="0" algn="l">
              <a:spcBef>
                <a:spcPts val="0"/>
              </a:spcBef>
              <a:spcAft>
                <a:spcPts val="0"/>
              </a:spcAft>
              <a:buSzPts val="1100"/>
              <a:buChar char="○"/>
            </a:pPr>
            <a:r>
              <a:rPr lang="en"/>
              <a:t>Practice Coding</a:t>
            </a:r>
            <a:endParaRPr/>
          </a:p>
          <a:p>
            <a:pPr indent="-298450" lvl="2" marL="1371600" rtl="0" algn="l">
              <a:spcBef>
                <a:spcPts val="0"/>
              </a:spcBef>
              <a:spcAft>
                <a:spcPts val="0"/>
              </a:spcAft>
              <a:buSzPts val="1100"/>
              <a:buChar char="■"/>
            </a:pPr>
            <a:r>
              <a:rPr lang="en"/>
              <a:t>Tables</a:t>
            </a:r>
            <a:endParaRPr/>
          </a:p>
          <a:p>
            <a:pPr indent="-298450" lvl="2" marL="1371600" rtl="0" algn="l">
              <a:spcBef>
                <a:spcPts val="0"/>
              </a:spcBef>
              <a:spcAft>
                <a:spcPts val="0"/>
              </a:spcAft>
              <a:buSzPts val="1100"/>
              <a:buChar char="■"/>
            </a:pPr>
            <a:r>
              <a:rPr lang="en"/>
              <a:t>Import Images</a:t>
            </a:r>
            <a:endParaRPr/>
          </a:p>
          <a:p>
            <a:pPr indent="-298450" lvl="2" marL="1371600" rtl="0" algn="l">
              <a:spcBef>
                <a:spcPts val="0"/>
              </a:spcBef>
              <a:spcAft>
                <a:spcPts val="0"/>
              </a:spcAft>
              <a:buSzPts val="1100"/>
              <a:buChar char="■"/>
            </a:pPr>
            <a:r>
              <a:rPr lang="en"/>
              <a:t>Create lists</a:t>
            </a:r>
            <a:endParaRPr/>
          </a:p>
          <a:p>
            <a:pPr indent="-298450" lvl="2" marL="1371600" rtl="0" algn="l">
              <a:spcBef>
                <a:spcPts val="0"/>
              </a:spcBef>
              <a:spcAft>
                <a:spcPts val="0"/>
              </a:spcAft>
              <a:buSzPts val="1100"/>
              <a:buChar char="■"/>
            </a:pPr>
            <a:r>
              <a:rPr lang="en"/>
              <a:t>Create links</a:t>
            </a:r>
            <a:endParaRPr/>
          </a:p>
        </p:txBody>
      </p:sp>
      <p:pic>
        <p:nvPicPr>
          <p:cNvPr id="562" name="Google Shape;562;p65"/>
          <p:cNvPicPr preferRelativeResize="0"/>
          <p:nvPr/>
        </p:nvPicPr>
        <p:blipFill>
          <a:blip r:embed="rId3">
            <a:alphaModFix/>
          </a:blip>
          <a:stretch>
            <a:fillRect/>
          </a:stretch>
        </p:blipFill>
        <p:spPr>
          <a:xfrm>
            <a:off x="4198500" y="1460250"/>
            <a:ext cx="4526625" cy="311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a:t>
            </a:r>
            <a:r>
              <a:rPr lang="en"/>
              <a:t>: Questions over reading</a:t>
            </a:r>
            <a:endParaRPr/>
          </a:p>
        </p:txBody>
      </p:sp>
      <p:sp>
        <p:nvSpPr>
          <p:cNvPr id="397" name="Google Shape;397;p39"/>
          <p:cNvSpPr txBox="1"/>
          <p:nvPr>
            <p:ph idx="1" type="body"/>
          </p:nvPr>
        </p:nvSpPr>
        <p:spPr>
          <a:xfrm>
            <a:off x="1297500" y="1567550"/>
            <a:ext cx="331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  7</a:t>
            </a:r>
            <a:endParaRPr/>
          </a:p>
          <a:p>
            <a:pPr indent="-298450" lvl="1" marL="914400" rtl="0" algn="l">
              <a:spcBef>
                <a:spcPts val="0"/>
              </a:spcBef>
              <a:spcAft>
                <a:spcPts val="0"/>
              </a:spcAft>
              <a:buSzPts val="1100"/>
              <a:buChar char="○"/>
            </a:pPr>
            <a:r>
              <a:rPr lang="en"/>
              <a:t>Colors</a:t>
            </a:r>
            <a:endParaRPr/>
          </a:p>
          <a:p>
            <a:pPr indent="-298450" lvl="1" marL="914400" rtl="0" algn="l">
              <a:spcBef>
                <a:spcPts val="0"/>
              </a:spcBef>
              <a:spcAft>
                <a:spcPts val="0"/>
              </a:spcAft>
              <a:buSzPts val="1100"/>
              <a:buChar char="○"/>
            </a:pPr>
            <a:r>
              <a:rPr lang="en"/>
              <a:t>Transparencies</a:t>
            </a:r>
            <a:endParaRPr/>
          </a:p>
          <a:p>
            <a:pPr indent="-298450" lvl="1" marL="914400" rtl="0" algn="l">
              <a:spcBef>
                <a:spcPts val="0"/>
              </a:spcBef>
              <a:spcAft>
                <a:spcPts val="0"/>
              </a:spcAft>
              <a:buSzPts val="1100"/>
              <a:buChar char="○"/>
            </a:pPr>
            <a:r>
              <a:rPr lang="en"/>
              <a:t>URLs</a:t>
            </a:r>
            <a:endParaRPr/>
          </a:p>
          <a:p>
            <a:pPr indent="-298450" lvl="1" marL="914400" rtl="0" algn="l">
              <a:spcBef>
                <a:spcPts val="0"/>
              </a:spcBef>
              <a:spcAft>
                <a:spcPts val="0"/>
              </a:spcAft>
              <a:buSzPts val="1100"/>
              <a:buChar char="○"/>
            </a:pPr>
            <a:r>
              <a:rPr lang="en"/>
              <a:t>Rules</a:t>
            </a:r>
            <a:endParaRPr/>
          </a:p>
          <a:p>
            <a:pPr indent="-298450" lvl="1" marL="914400" rtl="0" algn="l">
              <a:spcBef>
                <a:spcPts val="0"/>
              </a:spcBef>
              <a:spcAft>
                <a:spcPts val="0"/>
              </a:spcAft>
              <a:buSzPts val="1100"/>
              <a:buChar char="○"/>
            </a:pPr>
            <a:r>
              <a:rPr lang="en"/>
              <a:t>Properties</a:t>
            </a:r>
            <a:endParaRPr/>
          </a:p>
          <a:p>
            <a:pPr indent="-298450" lvl="1" marL="914400" rtl="0" algn="l">
              <a:spcBef>
                <a:spcPts val="0"/>
              </a:spcBef>
              <a:spcAft>
                <a:spcPts val="0"/>
              </a:spcAft>
              <a:buSzPts val="1100"/>
              <a:buChar char="○"/>
            </a:pPr>
            <a:r>
              <a:rPr lang="en"/>
              <a:t>etc.</a:t>
            </a:r>
            <a:endParaRPr/>
          </a:p>
          <a:p>
            <a:pPr indent="-311150" lvl="0" marL="457200" rtl="0" algn="l">
              <a:spcBef>
                <a:spcPts val="0"/>
              </a:spcBef>
              <a:spcAft>
                <a:spcPts val="0"/>
              </a:spcAft>
              <a:buSzPts val="1300"/>
              <a:buChar char="●"/>
            </a:pPr>
            <a:r>
              <a:rPr lang="en"/>
              <a:t>CH 8</a:t>
            </a:r>
            <a:endParaRPr/>
          </a:p>
          <a:p>
            <a:pPr indent="-298450" lvl="1" marL="914400" rtl="0" algn="l">
              <a:spcBef>
                <a:spcPts val="0"/>
              </a:spcBef>
              <a:spcAft>
                <a:spcPts val="0"/>
              </a:spcAft>
              <a:buSzPts val="1100"/>
              <a:buChar char="○"/>
            </a:pPr>
            <a:r>
              <a:rPr lang="en"/>
              <a:t>Selectors</a:t>
            </a:r>
            <a:endParaRPr/>
          </a:p>
          <a:p>
            <a:pPr indent="-298450" lvl="1" marL="914400" rtl="0" algn="l">
              <a:spcBef>
                <a:spcPts val="0"/>
              </a:spcBef>
              <a:spcAft>
                <a:spcPts val="0"/>
              </a:spcAft>
              <a:buSzPts val="1100"/>
              <a:buChar char="○"/>
            </a:pPr>
            <a:r>
              <a:rPr lang="en"/>
              <a:t>Relationships</a:t>
            </a:r>
            <a:endParaRPr/>
          </a:p>
          <a:p>
            <a:pPr indent="-298450" lvl="1" marL="914400" rtl="0" algn="l">
              <a:spcBef>
                <a:spcPts val="0"/>
              </a:spcBef>
              <a:spcAft>
                <a:spcPts val="0"/>
              </a:spcAft>
              <a:buSzPts val="1100"/>
              <a:buChar char="○"/>
            </a:pPr>
            <a:r>
              <a:rPr lang="en"/>
              <a:t>Pseudo Elements</a:t>
            </a:r>
            <a:endParaRPr/>
          </a:p>
          <a:p>
            <a:pPr indent="-298450" lvl="1" marL="914400" rtl="0" algn="l">
              <a:spcBef>
                <a:spcPts val="0"/>
              </a:spcBef>
              <a:spcAft>
                <a:spcPts val="0"/>
              </a:spcAft>
              <a:buSzPts val="1100"/>
              <a:buChar char="○"/>
            </a:pPr>
            <a:r>
              <a:rPr lang="en"/>
              <a:t>Pseudo Classes</a:t>
            </a:r>
            <a:endParaRPr/>
          </a:p>
          <a:p>
            <a:pPr indent="-298450" lvl="1" marL="914400" rtl="0" algn="l">
              <a:spcBef>
                <a:spcPts val="0"/>
              </a:spcBef>
              <a:spcAft>
                <a:spcPts val="0"/>
              </a:spcAft>
              <a:buSzPts val="1100"/>
              <a:buChar char="○"/>
            </a:pPr>
            <a:r>
              <a:rPr lang="en"/>
              <a:t>etc.</a:t>
            </a:r>
            <a:endParaRPr/>
          </a:p>
        </p:txBody>
      </p:sp>
      <p:pic>
        <p:nvPicPr>
          <p:cNvPr id="398" name="Google Shape;398;p39"/>
          <p:cNvPicPr preferRelativeResize="0"/>
          <p:nvPr/>
        </p:nvPicPr>
        <p:blipFill>
          <a:blip r:embed="rId3">
            <a:alphaModFix/>
          </a:blip>
          <a:stretch>
            <a:fillRect/>
          </a:stretch>
        </p:blipFill>
        <p:spPr>
          <a:xfrm>
            <a:off x="4763100" y="1460250"/>
            <a:ext cx="3962466" cy="291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DD: This week overview</a:t>
            </a:r>
            <a:endParaRPr/>
          </a:p>
        </p:txBody>
      </p:sp>
      <p:sp>
        <p:nvSpPr>
          <p:cNvPr id="404" name="Google Shape;404;p40"/>
          <p:cNvSpPr txBox="1"/>
          <p:nvPr>
            <p:ph idx="1" type="body"/>
          </p:nvPr>
        </p:nvSpPr>
        <p:spPr>
          <a:xfrm>
            <a:off x="3115350" y="13078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Design Your Site</a:t>
            </a:r>
            <a:endParaRPr/>
          </a:p>
          <a:p>
            <a:pPr indent="-311150" lvl="0" marL="457200" rtl="0" algn="l">
              <a:spcBef>
                <a:spcPts val="0"/>
              </a:spcBef>
              <a:spcAft>
                <a:spcPts val="0"/>
              </a:spcAft>
              <a:buSzPts val="1300"/>
              <a:buChar char="●"/>
            </a:pPr>
            <a:r>
              <a:rPr lang="en"/>
              <a:t>Semantic HTML</a:t>
            </a:r>
            <a:endParaRPr/>
          </a:p>
          <a:p>
            <a:pPr indent="-311150" lvl="0" marL="457200" rtl="0" algn="l">
              <a:spcBef>
                <a:spcPts val="0"/>
              </a:spcBef>
              <a:spcAft>
                <a:spcPts val="0"/>
              </a:spcAft>
              <a:buSzPts val="1300"/>
              <a:buChar char="●"/>
            </a:pPr>
            <a:r>
              <a:rPr lang="en"/>
              <a:t>Developer Tools</a:t>
            </a:r>
            <a:endParaRPr/>
          </a:p>
          <a:p>
            <a:pPr indent="-311150" lvl="0" marL="457200" rtl="0" algn="l">
              <a:spcBef>
                <a:spcPts val="0"/>
              </a:spcBef>
              <a:spcAft>
                <a:spcPts val="0"/>
              </a:spcAft>
              <a:buSzPts val="1300"/>
              <a:buChar char="●"/>
            </a:pPr>
            <a:r>
              <a:rPr lang="en"/>
              <a:t>Class Directory</a:t>
            </a:r>
            <a:endParaRPr/>
          </a:p>
          <a:p>
            <a:pPr indent="-298450" lvl="1" marL="914400" rtl="0" algn="l">
              <a:spcBef>
                <a:spcPts val="0"/>
              </a:spcBef>
              <a:spcAft>
                <a:spcPts val="0"/>
              </a:spcAft>
              <a:buSzPts val="1100"/>
              <a:buChar char="○"/>
            </a:pPr>
            <a:r>
              <a:rPr lang="en"/>
              <a:t>What it is</a:t>
            </a:r>
            <a:endParaRPr/>
          </a:p>
          <a:p>
            <a:pPr indent="-298450" lvl="1" marL="914400" rtl="0" algn="l">
              <a:spcBef>
                <a:spcPts val="0"/>
              </a:spcBef>
              <a:spcAft>
                <a:spcPts val="0"/>
              </a:spcAft>
              <a:buSzPts val="1100"/>
              <a:buChar char="○"/>
            </a:pPr>
            <a:r>
              <a:rPr lang="en"/>
              <a:t>Setting up</a:t>
            </a:r>
            <a:endParaRPr/>
          </a:p>
          <a:p>
            <a:pPr indent="-311150" lvl="0" marL="457200" rtl="0" algn="l">
              <a:spcBef>
                <a:spcPts val="0"/>
              </a:spcBef>
              <a:spcAft>
                <a:spcPts val="0"/>
              </a:spcAft>
              <a:buSzPts val="1300"/>
              <a:buChar char="●"/>
            </a:pPr>
            <a:r>
              <a:rPr lang="en"/>
              <a:t>Naming files</a:t>
            </a:r>
            <a:endParaRPr/>
          </a:p>
          <a:p>
            <a:pPr indent="-311150" lvl="0" marL="457200" rtl="0" algn="l">
              <a:spcBef>
                <a:spcPts val="0"/>
              </a:spcBef>
              <a:spcAft>
                <a:spcPts val="0"/>
              </a:spcAft>
              <a:buSzPts val="1300"/>
              <a:buChar char="●"/>
            </a:pPr>
            <a:r>
              <a:rPr lang="en"/>
              <a:t>URLs, Linking, Images</a:t>
            </a:r>
            <a:endParaRPr/>
          </a:p>
          <a:p>
            <a:pPr indent="-311150" lvl="0" marL="457200" rtl="0" algn="l">
              <a:spcBef>
                <a:spcPts val="0"/>
              </a:spcBef>
              <a:spcAft>
                <a:spcPts val="0"/>
              </a:spcAft>
              <a:buSzPts val="1300"/>
              <a:buChar char="●"/>
            </a:pPr>
            <a:r>
              <a:rPr lang="en"/>
              <a:t>Image Optimization</a:t>
            </a:r>
            <a:endParaRPr/>
          </a:p>
          <a:p>
            <a:pPr indent="-311150" lvl="0" marL="457200" rtl="0" algn="l">
              <a:spcBef>
                <a:spcPts val="0"/>
              </a:spcBef>
              <a:spcAft>
                <a:spcPts val="0"/>
              </a:spcAft>
              <a:buSzPts val="1300"/>
              <a:buChar char="●"/>
            </a:pPr>
            <a:r>
              <a:rPr lang="en"/>
              <a:t>Some CSS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15" name="Google Shape;415;p4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over think this part we are not looking for award winning designs. I want to see what colors you are going with, see some images placed in, and bring some life to your wireframes</a:t>
            </a:r>
            <a:endParaRPr/>
          </a:p>
          <a:p>
            <a:pPr indent="-311150" lvl="0" marL="457200" rtl="0" algn="l">
              <a:spcBef>
                <a:spcPts val="1600"/>
              </a:spcBef>
              <a:spcAft>
                <a:spcPts val="0"/>
              </a:spcAft>
              <a:buSzPts val="1300"/>
              <a:buChar char="●"/>
            </a:pPr>
            <a:r>
              <a:rPr lang="en"/>
              <a:t>Open Photoshop or Sketch</a:t>
            </a:r>
            <a:endParaRPr/>
          </a:p>
          <a:p>
            <a:pPr indent="-311150" lvl="0" marL="457200" rtl="0" algn="l">
              <a:spcBef>
                <a:spcPts val="0"/>
              </a:spcBef>
              <a:spcAft>
                <a:spcPts val="0"/>
              </a:spcAft>
              <a:buSzPts val="1300"/>
              <a:buChar char="●"/>
            </a:pPr>
            <a:r>
              <a:rPr lang="en"/>
              <a:t>Set canvas to 1440px wide</a:t>
            </a:r>
            <a:endParaRPr/>
          </a:p>
          <a:p>
            <a:pPr indent="-298450" lvl="1" marL="914400" rtl="0" algn="l">
              <a:spcBef>
                <a:spcPts val="0"/>
              </a:spcBef>
              <a:spcAft>
                <a:spcPts val="0"/>
              </a:spcAft>
              <a:buSzPts val="1100"/>
              <a:buChar char="○"/>
            </a:pPr>
            <a:r>
              <a:rPr lang="en"/>
              <a:t>Height does not matter when setting up 1024px is a good starting point</a:t>
            </a:r>
            <a:endParaRPr/>
          </a:p>
          <a:p>
            <a:pPr indent="-311150" lvl="0" marL="457200" rtl="0" algn="l">
              <a:spcBef>
                <a:spcPts val="0"/>
              </a:spcBef>
              <a:spcAft>
                <a:spcPts val="0"/>
              </a:spcAft>
              <a:buSzPts val="1300"/>
              <a:buChar char="●"/>
            </a:pPr>
            <a:r>
              <a:rPr lang="en"/>
              <a:t>I like to set my working content to 1200px </a:t>
            </a:r>
            <a:endParaRPr/>
          </a:p>
          <a:p>
            <a:pPr indent="-298450" lvl="1" marL="914400" rtl="0" algn="l">
              <a:spcBef>
                <a:spcPts val="0"/>
              </a:spcBef>
              <a:spcAft>
                <a:spcPts val="0"/>
              </a:spcAft>
              <a:buSzPts val="1100"/>
              <a:buChar char="○"/>
            </a:pPr>
            <a:r>
              <a:rPr lang="en"/>
              <a:t>I set guides at 120px and 1,320px</a:t>
            </a:r>
            <a:endParaRPr/>
          </a:p>
          <a:p>
            <a:pPr indent="-311150" lvl="0" marL="457200" rtl="0" algn="l">
              <a:spcBef>
                <a:spcPts val="0"/>
              </a:spcBef>
              <a:spcAft>
                <a:spcPts val="0"/>
              </a:spcAft>
              <a:buSzPts val="1300"/>
              <a:buChar char="●"/>
            </a:pPr>
            <a:r>
              <a:rPr lang="en"/>
              <a:t>For ease of designing make spacing of elements by units of 5px</a:t>
            </a:r>
            <a:endParaRPr/>
          </a:p>
          <a:p>
            <a:pPr indent="-311150" lvl="0" marL="457200" rtl="0" algn="l">
              <a:spcBef>
                <a:spcPts val="0"/>
              </a:spcBef>
              <a:spcAft>
                <a:spcPts val="0"/>
              </a:spcAft>
              <a:buSzPts val="1300"/>
              <a:buChar char="●"/>
            </a:pPr>
            <a:r>
              <a:rPr lang="en"/>
              <a:t>Grab Custom Fonts from </a:t>
            </a:r>
            <a:r>
              <a:rPr b="1" lang="en" u="sng">
                <a:solidFill>
                  <a:schemeClr val="accent5"/>
                </a:solidFill>
                <a:hlinkClick r:id="rId3"/>
              </a:rPr>
              <a:t>Google Fonts</a:t>
            </a:r>
            <a:r>
              <a:rPr b="1" lang="en"/>
              <a:t> only</a:t>
            </a:r>
            <a:endParaRPr b="1"/>
          </a:p>
          <a:p>
            <a:pPr indent="-304800" lvl="0" marL="457200" rtl="0" algn="l">
              <a:lnSpc>
                <a:spcPct val="100000"/>
              </a:lnSpc>
              <a:spcBef>
                <a:spcPts val="0"/>
              </a:spcBef>
              <a:spcAft>
                <a:spcPts val="0"/>
              </a:spcAft>
              <a:buSzPts val="1200"/>
              <a:buChar char="●"/>
            </a:pPr>
            <a:r>
              <a:rPr lang="en" u="sng">
                <a:solidFill>
                  <a:schemeClr val="accent5"/>
                </a:solidFill>
                <a:hlinkClick r:id="rId4"/>
              </a:rPr>
              <a:t>Bulma UI Kit</a:t>
            </a:r>
            <a:endParaRPr/>
          </a:p>
          <a:p>
            <a:pPr indent="-298450" lvl="0" marL="457200" rtl="0" algn="l">
              <a:lnSpc>
                <a:spcPct val="100000"/>
              </a:lnSpc>
              <a:spcBef>
                <a:spcPts val="0"/>
              </a:spcBef>
              <a:spcAft>
                <a:spcPts val="0"/>
              </a:spcAft>
              <a:buSzPts val="1100"/>
              <a:buChar char="●"/>
            </a:pPr>
            <a:r>
              <a:rPr lang="en" sz="1100"/>
              <a:t>Other Kits</a:t>
            </a:r>
            <a:endParaRPr sz="1100"/>
          </a:p>
          <a:p>
            <a:pPr indent="-298450" lvl="1" marL="914400" rtl="0" algn="l">
              <a:lnSpc>
                <a:spcPct val="100000"/>
              </a:lnSpc>
              <a:spcBef>
                <a:spcPts val="0"/>
              </a:spcBef>
              <a:spcAft>
                <a:spcPts val="0"/>
              </a:spcAft>
              <a:buSzPts val="1100"/>
              <a:buChar char="○"/>
            </a:pPr>
            <a:r>
              <a:rPr lang="en" u="sng">
                <a:solidFill>
                  <a:schemeClr val="accent5"/>
                </a:solidFill>
                <a:latin typeface="Arial"/>
                <a:ea typeface="Arial"/>
                <a:cs typeface="Arial"/>
                <a:sym typeface="Arial"/>
                <a:hlinkClick r:id="rId5"/>
              </a:rPr>
              <a:t>Bootstrap 3 UI Kit</a:t>
            </a:r>
            <a:endParaRPr>
              <a:latin typeface="Arial"/>
              <a:ea typeface="Arial"/>
              <a:cs typeface="Arial"/>
              <a:sym typeface="Arial"/>
            </a:endParaRPr>
          </a:p>
          <a:p>
            <a:pPr indent="-298450" lvl="1" marL="914400" rtl="0" algn="l">
              <a:lnSpc>
                <a:spcPct val="100000"/>
              </a:lnSpc>
              <a:spcBef>
                <a:spcPts val="0"/>
              </a:spcBef>
              <a:spcAft>
                <a:spcPts val="0"/>
              </a:spcAft>
              <a:buSzPts val="1100"/>
              <a:buChar char="○"/>
            </a:pPr>
            <a:r>
              <a:rPr lang="en" u="sng">
                <a:solidFill>
                  <a:schemeClr val="accent5"/>
                </a:solidFill>
                <a:latin typeface="Arial"/>
                <a:ea typeface="Arial"/>
                <a:cs typeface="Arial"/>
                <a:sym typeface="Arial"/>
                <a:hlinkClick r:id="rId6"/>
              </a:rPr>
              <a:t>14 Bootstrap 4 UI Kits</a:t>
            </a:r>
            <a:endParaRPr b="1"/>
          </a:p>
          <a:p>
            <a:pPr indent="-298450" lvl="1" marL="914400" rtl="0" algn="l">
              <a:lnSpc>
                <a:spcPct val="100000"/>
              </a:lnSpc>
              <a:spcBef>
                <a:spcPts val="0"/>
              </a:spcBef>
              <a:spcAft>
                <a:spcPts val="0"/>
              </a:spcAft>
              <a:buSzPts val="1100"/>
              <a:buChar char="○"/>
            </a:pPr>
            <a:r>
              <a:rPr lang="en" u="sng">
                <a:solidFill>
                  <a:schemeClr val="accent5"/>
                </a:solidFill>
                <a:hlinkClick r:id="rId7"/>
              </a:rPr>
              <a:t>Free UI Kits</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21" name="Google Shape;421;p43"/>
          <p:cNvSpPr txBox="1"/>
          <p:nvPr>
            <p:ph idx="1" type="body"/>
          </p:nvPr>
        </p:nvSpPr>
        <p:spPr>
          <a:xfrm>
            <a:off x="1297500" y="1567550"/>
            <a:ext cx="3529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 up a “Branding” canvas</a:t>
            </a:r>
            <a:endParaRPr/>
          </a:p>
          <a:p>
            <a:pPr indent="-298450" lvl="1" marL="914400" rtl="0" algn="l">
              <a:spcBef>
                <a:spcPts val="0"/>
              </a:spcBef>
              <a:spcAft>
                <a:spcPts val="0"/>
              </a:spcAft>
              <a:buSzPts val="1100"/>
              <a:buChar char="○"/>
            </a:pPr>
            <a:r>
              <a:rPr lang="en"/>
              <a:t>Font sizes</a:t>
            </a:r>
            <a:endParaRPr/>
          </a:p>
          <a:p>
            <a:pPr indent="-298450" lvl="1" marL="914400" rtl="0" algn="l">
              <a:spcBef>
                <a:spcPts val="0"/>
              </a:spcBef>
              <a:spcAft>
                <a:spcPts val="0"/>
              </a:spcAft>
              <a:buSzPts val="1100"/>
              <a:buChar char="○"/>
            </a:pPr>
            <a:r>
              <a:rPr lang="en"/>
              <a:t>Color Palette</a:t>
            </a:r>
            <a:endParaRPr/>
          </a:p>
          <a:p>
            <a:pPr indent="-298450" lvl="1" marL="914400" rtl="0" algn="l">
              <a:spcBef>
                <a:spcPts val="0"/>
              </a:spcBef>
              <a:spcAft>
                <a:spcPts val="0"/>
              </a:spcAft>
              <a:buSzPts val="1100"/>
              <a:buChar char="○"/>
            </a:pPr>
            <a:r>
              <a:rPr lang="en"/>
              <a:t>Font Family(ies)</a:t>
            </a:r>
            <a:endParaRPr/>
          </a:p>
          <a:p>
            <a:pPr indent="-298450" lvl="2" marL="1371600" rtl="0" algn="l">
              <a:spcBef>
                <a:spcPts val="0"/>
              </a:spcBef>
              <a:spcAft>
                <a:spcPts val="0"/>
              </a:spcAft>
              <a:buSzPts val="1100"/>
              <a:buChar char="■"/>
            </a:pPr>
            <a:r>
              <a:rPr lang="en"/>
              <a:t>Make sure to </a:t>
            </a:r>
            <a:r>
              <a:rPr lang="en" u="sng">
                <a:solidFill>
                  <a:schemeClr val="hlink"/>
                </a:solidFill>
                <a:hlinkClick r:id="rId3"/>
              </a:rPr>
              <a:t>pick a Google Font</a:t>
            </a:r>
            <a:r>
              <a:rPr lang="en"/>
              <a:t> for easier installation</a:t>
            </a:r>
            <a:endParaRPr/>
          </a:p>
          <a:p>
            <a:pPr indent="-311150" lvl="0" marL="457200" rtl="0" algn="l">
              <a:spcBef>
                <a:spcPts val="0"/>
              </a:spcBef>
              <a:spcAft>
                <a:spcPts val="0"/>
              </a:spcAft>
              <a:buSzPts val="1300"/>
              <a:buChar char="●"/>
            </a:pPr>
            <a:r>
              <a:rPr lang="en"/>
              <a:t>File Structure</a:t>
            </a:r>
            <a:endParaRPr/>
          </a:p>
          <a:p>
            <a:pPr indent="-298450" lvl="1" marL="914400" rtl="0" algn="l">
              <a:spcBef>
                <a:spcPts val="0"/>
              </a:spcBef>
              <a:spcAft>
                <a:spcPts val="0"/>
              </a:spcAft>
              <a:buSzPts val="1100"/>
              <a:buChar char="○"/>
            </a:pPr>
            <a:r>
              <a:rPr lang="en"/>
              <a:t>Assets - images and any other external files to design your site</a:t>
            </a:r>
            <a:endParaRPr/>
          </a:p>
          <a:p>
            <a:pPr indent="-298450" lvl="1" marL="914400" rtl="0" algn="l">
              <a:spcBef>
                <a:spcPts val="0"/>
              </a:spcBef>
              <a:spcAft>
                <a:spcPts val="0"/>
              </a:spcAft>
              <a:buSzPts val="1100"/>
              <a:buChar char="○"/>
            </a:pPr>
            <a:r>
              <a:rPr lang="en"/>
              <a:t>Exports - folder to save your files to be loaded into inVision</a:t>
            </a:r>
            <a:endParaRPr/>
          </a:p>
          <a:p>
            <a:pPr indent="-298450" lvl="1" marL="914400" rtl="0" algn="l">
              <a:spcBef>
                <a:spcPts val="0"/>
              </a:spcBef>
              <a:spcAft>
                <a:spcPts val="0"/>
              </a:spcAft>
              <a:buSzPts val="1100"/>
              <a:buChar char="○"/>
            </a:pPr>
            <a:r>
              <a:rPr lang="en"/>
              <a:t>Site - project files</a:t>
            </a:r>
            <a:endParaRPr/>
          </a:p>
          <a:p>
            <a:pPr indent="0" lvl="0" marL="0" rtl="0" algn="l">
              <a:spcBef>
                <a:spcPts val="1600"/>
              </a:spcBef>
              <a:spcAft>
                <a:spcPts val="1600"/>
              </a:spcAft>
              <a:buNone/>
            </a:pPr>
            <a:r>
              <a:t/>
            </a:r>
            <a:endParaRPr/>
          </a:p>
        </p:txBody>
      </p:sp>
      <p:pic>
        <p:nvPicPr>
          <p:cNvPr id="422" name="Google Shape;422;p43"/>
          <p:cNvPicPr preferRelativeResize="0"/>
          <p:nvPr/>
        </p:nvPicPr>
        <p:blipFill>
          <a:blip r:embed="rId4">
            <a:alphaModFix/>
          </a:blip>
          <a:stretch>
            <a:fillRect/>
          </a:stretch>
        </p:blipFill>
        <p:spPr>
          <a:xfrm>
            <a:off x="4955975" y="1307850"/>
            <a:ext cx="4012199" cy="26875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sp>
        <p:nvSpPr>
          <p:cNvPr id="428" name="Google Shape;428;p44"/>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VIDEO LINK</a:t>
            </a:r>
            <a:endParaRPr/>
          </a:p>
        </p:txBody>
      </p:sp>
      <p:pic>
        <p:nvPicPr>
          <p:cNvPr descr="A 101 introduction tutorial to the Mac software Sketch for designing websites. Please remember to subscribe http://bit.ly/1aE5UOT&#10;&#10;When I switched from using Photoshop to design websites to using Sketch, I had a colleague walk me through the basics and it was a HUGE help with the learning the curve, so that's what I'm trying to do for you in this video! I hope this walkthrough, showing you the most important basic features of Sketch that I use when designing websites, comes in handy and helps you get up and running if you're a beginner.&#10;&#10;This is my first software tutorial, so please let me know what you think of it in the comments!&#10;&#10;// LINKS&#10;&#10;Download Sketch: https://www.sketchapp.com/&#10;Bootstrap: http://getbootstrap.com/&#10;Sketch toolbox: http://sketchtoolbox.com/&#10;Content Generator plugin: https://github.com/timuric/Content-generator-sketch-plugin&#10;&#10;Wireframing tutorial video: https://youtu.be/PmmQjLqJQlY&#10;Web design resources video: https://youtu.be/tiQ5Uss6YV4&#10;&#10;&#10;&#10;-----------------------------------------------&#10;&#10;// ENJOY MY VIDEOS?&#10;&#10;My videos no longer have pre-roll ads because I think ads are annoying. That means you don't have to sit through ads, and it also means I don't earn anything from the content I put on YouTube. If you want to support me and my channel the best thing you can do is order something from my online store! I make t-shirts and printed products and you're bound to find something you like :)&#10;&#10;Check it out at: http://linernotekids.storenvy.com&#10;&#10;-----------------------------------------------&#10;&#10;// ABOUT ME&#10;&#10;Hello there! I'm Charli and I'm a web and graphic designer from New Zealand currently living in London and posting videos every Saturday about design, fashion/beauty and DIYs and vlogs every Tuesday here on CharliMarieTV. Please subscribe and say hi in the comments so we can be friends :) &#10;&#10;-----------------------------------------------&#10;&#10;// MORE&#10;&#10;Blog: http://www.charlimarie.com&#10;Online apparel store: http://linernotekids.com/&#10;Design portfolio: http://charlimarie.com/portfolio&#10;Podcast: http://designlife.fm&#10;&#10;// SOCIAL&#10;&#10;Twitter: https://twitter.com/charliprangley&#10;Instagram: http://instagram.com/charliprangley&#10;Facebook: http://www.facebook.com/charlimarieTV&#10;Snapchat: charlimarietv&#10;&#10;My sister SmayJay's channel: http://www.youtube.com/channel/UCHwfF..." id="429" name="Google Shape;429;p44" title="Introduction to Sketch for web design - 101 software tutorial | CharliMarieTV">
            <a:hlinkClick r:id="rId4"/>
          </p:cNvPr>
          <p:cNvPicPr preferRelativeResize="0"/>
          <p:nvPr/>
        </p:nvPicPr>
        <p:blipFill>
          <a:blip r:embed="rId5">
            <a:alphaModFix/>
          </a:blip>
          <a:stretch>
            <a:fillRect/>
          </a:stretch>
        </p:blipFill>
        <p:spPr>
          <a:xfrm>
            <a:off x="2387762" y="1307850"/>
            <a:ext cx="4150567" cy="311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Your Site</a:t>
            </a:r>
            <a:endParaRPr/>
          </a:p>
        </p:txBody>
      </p:sp>
      <p:pic>
        <p:nvPicPr>
          <p:cNvPr descr="Sketch is a powerful application created specifically for design. In this video I walk you through some of the features Sketch has to offer and why it is the preferred software to use for designers. As a demonstration I create a fictitious website landing page that has an adventure/lifestyle look and feel. &#10;&#10;JUMP TO A SEGMENT IN THE VIDEO:&#10;&#10;Insert an Art-board: 2:35&#10;&#10;Create a Grid: 3:20&#10;&#10;Build a Navigation Header: 4:40&#10;&#10;Create Navigation Link Text Styles: 9:22&#10;&#10;Design a Hero Slider: 13:35&#10;&#10;Design a Content Section Using Symbols: 25:33&#10;&#10;Add a Testimonials Section: 34:25&#10;&#10;&#10;&#10;&#10;Support me on Patreon: https://www.patreon.com/codybrowndesign&#10;&#10;&#10;&#10;&#10;&#10;&#10;&#10;WEBSITES FEATURED&#10;&#10;https://www.sketchapp.com&#10;&#10;https://burst.shopify.com/&#10;&#10;https://hipsum.co/&#10;&#10;https://magdeleine.co/&#10;&#10;&#10;&#10;MUSIC&#10;&#10;&#10;Cody G: Ukulele and Chill&#10;https://soundcloud.com/gudgeoncody&#10;&#10;Towser: Again and Again&#10;https://soundcloud.com/twsr&#10;&#10;Made in M: Chinua &#10;https://soundcloud.com/madeinm&#10;&#10;Emune: Paraiso&#10;https://soundcloud.com/emune&#10;&#10;Basic Jo: I Like U&#10;https://soundcloud.com/basicjo/i-like-u&#10;&#10;Jinsang: Pine Leaves&#10;https://soundcloud.com/jinsangbeats&#10;&#10;Eets: Hawthorne&#10;https://soundcloud.com/eetsstee&#10;&#10;Keep the Cipher: Blossom&#10;https://soundcloud.com/keemthecipher&#10;&#10;Philanthrope: Real Estate&#10;https://soundcloud.com/philanthrope1&#10;&#10;Enjo: Ride Out&#10;https://www.youtube.com/watch?v=iNL0Ylm-68E&#10;&#10;Mndsgn &amp; Sofie: Abeja&#10;https://soundcloud.com/stonesthrow/mndsgn-sofie-abeja&#10;&#10;&#10;&#10;&#10;THE GEAR I USE&#10;&#10;&#10;►►► CAMERAS &#10;&#10;Sony a6000: http://amzn.to/2z9RzbK&#10;Iphone 7: http://amzn.to/2jOF5DT&#10;&#10;►►► LENS&#10;&#10;Sony 16-50mm: http://amzn.to/2iGmiXI&#10;&#10;►►► TRIPODS&#10;&#10;Manfrotto Mini Tripod:  http://amzn.to/2zbv5Y8&#10;Manfrotto Photo Tripod: http://amzn.to/2zedfU0&#10;&#10;►►► MICROPHONE&#10;&#10;Blue Spark: http://amzn.to/2iIOxVZ&#10;&#10;►►► LIGHTING&#10;&#10;Natural Light from the good ol' sun&#10;&#10;&#10;Cody Brown Design is a participant in the Amazon Services LLC Associates Program, an affiliate advertising program designed to provide a means for us to earn fees by linking to Amazon.com and affiliated sites.&#10;&#10;&#10;►►► CODY BROWN DESIGN APPAREL&#10;&#10;Rise Shine Design Tee: http://codybrowndesign.storenvy.com/&#10;&#10;&#10;&#10;WHAT TO EXPECT FROM THIS CHANNEL:&#10;&#10;Every week, I will publish meaningful &amp; concise content that provides insight into the field of graphic design, web design, illustration, branding, app design, &amp; other creative areas I find important in my field as a commercial artist. This media includes software tutorials, lifestyle vlogs, and other useful videos to help and inspire anyone looking to improve their skills as a creative badass and take their creativity to new heights. &#10;&#10;ABOUT ME:&#10;&#10;Hey there, I’m Cody. A craft-beer drinking Designer &amp; Art Director living in San Diego, Ca. &#10;&#10;I’ve been designing professionally for the last 6 years and have learned quite a bit along the way. Throughout my career as a creative I’ve had the pleasure of designing for a number of incredible brands &amp; creative agencies.&#10;&#10;From working with a variety of clients and organizations, my style can been seen as eclectic and constantly evolving, much like a chameleon. In the world of commercial arts I’ve had to get out of my comfort zone and adapt to the brands and tasks at hand. I like to think that my personal aesthetic is contemporary and minimal combing modern techniques with classic design elements.&#10;&#10;SKILLS&#10;&#10;Some of the skills I’ve acquired throughout my journey as a creative:&#10;&#10;Art &amp; Creative Direction&#10;Styling&#10;Graphic Design&#10;Branding &amp; Identity Design&#10;Web Site Design (optimized for mobile &amp; tablet)&#10;App Design&#10;Photography&#10;Illustration&#10;Image Manipulation&#10;Typography &amp; Lettering&#10;Motion Graphics&#10;Video Production &amp; Editing&#10;Animation&#10;&#10;&#10;MY STUFF&#10;&#10;Website: http://www.codybrowndesign.com&#10;Dribble: https://dribbble.com/codybrown23&#10;Behance: https://www.behance.net/codycanvas&#10;Instagram: https://www.instagram.com/mistercodybrown" id="435" name="Google Shape;435;p45" title="Design a Website Landing Page in Sketch (Tutorial) 🖥">
            <a:hlinkClick r:id="rId3"/>
          </p:cNvPr>
          <p:cNvPicPr preferRelativeResize="0"/>
          <p:nvPr/>
        </p:nvPicPr>
        <p:blipFill>
          <a:blip r:embed="rId4">
            <a:alphaModFix/>
          </a:blip>
          <a:stretch>
            <a:fillRect/>
          </a:stretch>
        </p:blipFill>
        <p:spPr>
          <a:xfrm>
            <a:off x="2220350" y="1207025"/>
            <a:ext cx="4572000" cy="3429000"/>
          </a:xfrm>
          <a:prstGeom prst="rect">
            <a:avLst/>
          </a:prstGeom>
          <a:noFill/>
          <a:ln>
            <a:noFill/>
          </a:ln>
        </p:spPr>
      </p:pic>
      <p:sp>
        <p:nvSpPr>
          <p:cNvPr id="436" name="Google Shape;436;p45"/>
          <p:cNvSpPr txBox="1"/>
          <p:nvPr/>
        </p:nvSpPr>
        <p:spPr>
          <a:xfrm>
            <a:off x="3843998" y="4725575"/>
            <a:ext cx="123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VIDEO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