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64bf19760_0_1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64bf19760_0_1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64bf19760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64bf19760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64bf19760_0_1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64bf19760_0_1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64bf19760_0_12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64bf19760_0_1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64bf19760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64bf19760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64bf19760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64bf19760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64bf19760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64bf19760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64bf19760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64bf19760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64bf19760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64bf19760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64bf19760_0_1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64bf19760_0_1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Big Mountain Review</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Ticket price increase justification and pricing solution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Option 2</a:t>
            </a:r>
            <a:endParaRPr/>
          </a:p>
        </p:txBody>
      </p:sp>
      <p:sp>
        <p:nvSpPr>
          <p:cNvPr id="138" name="Google Shape;138;p22"/>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Arial"/>
                <a:ea typeface="Arial"/>
                <a:cs typeface="Arial"/>
                <a:sym typeface="Arial"/>
              </a:rPr>
              <a:t>Increase the vertical drop by adding a run to a point 150 feet lower down but requiring the installation of an additional chair lift to bring skiers back up, without additional snow making coverage.</a:t>
            </a:r>
            <a:endParaRPr sz="2200">
              <a:solidFill>
                <a:srgbClr val="FFFFFF"/>
              </a:solidFill>
            </a:endParaRPr>
          </a:p>
        </p:txBody>
      </p:sp>
      <p:sp>
        <p:nvSpPr>
          <p:cNvPr id="139" name="Google Shape;139;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This scenario increases support for ticket price by $1.99</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Over the season, this could be expected to amount to $3474638</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Option 3</a:t>
            </a:r>
            <a:endParaRPr/>
          </a:p>
        </p:txBody>
      </p:sp>
      <p:sp>
        <p:nvSpPr>
          <p:cNvPr id="145" name="Google Shape;145;p23"/>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Arial"/>
                <a:ea typeface="Arial"/>
                <a:cs typeface="Arial"/>
                <a:sym typeface="Arial"/>
              </a:rPr>
              <a:t>Same as number 2, but adding 2 acres of snow making cover</a:t>
            </a:r>
            <a:endParaRPr sz="2200">
              <a:solidFill>
                <a:srgbClr val="FFFFFF"/>
              </a:solidFill>
            </a:endParaRPr>
          </a:p>
        </p:txBody>
      </p:sp>
      <p:sp>
        <p:nvSpPr>
          <p:cNvPr id="146" name="Google Shape;146;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This scenario increases support for ticket price by $1.99</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Over the season, this could be expected to amount to $3474638</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Such a small increase in the snow making area makes no difference.</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Option 4</a:t>
            </a:r>
            <a:endParaRPr/>
          </a:p>
        </p:txBody>
      </p:sp>
      <p:sp>
        <p:nvSpPr>
          <p:cNvPr id="152" name="Google Shape;152;p24"/>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Arial"/>
                <a:ea typeface="Arial"/>
                <a:cs typeface="Arial"/>
                <a:sym typeface="Arial"/>
              </a:rPr>
              <a:t> Increase the longest run by 0.2 mile to boast 3.5 miles length, requiring an additional snow making coverage of 4 acres.</a:t>
            </a:r>
            <a:endParaRPr sz="1200">
              <a:solidFill>
                <a:srgbClr val="FFFFFF"/>
              </a:solidFill>
              <a:latin typeface="Arial"/>
              <a:ea typeface="Arial"/>
              <a:cs typeface="Arial"/>
              <a:sym typeface="Arial"/>
            </a:endParaRPr>
          </a:p>
          <a:p>
            <a:pPr indent="0" lvl="0" marL="0" rtl="0" algn="ctr">
              <a:spcBef>
                <a:spcPts val="0"/>
              </a:spcBef>
              <a:spcAft>
                <a:spcPts val="0"/>
              </a:spcAft>
              <a:buNone/>
            </a:pPr>
            <a:r>
              <a:t/>
            </a:r>
            <a:endParaRPr/>
          </a:p>
        </p:txBody>
      </p:sp>
      <p:sp>
        <p:nvSpPr>
          <p:cNvPr id="153" name="Google Shape;153;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This option does not produce a difference whatsoever. </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Recomendations</a:t>
            </a:r>
            <a:endParaRPr/>
          </a:p>
        </p:txBody>
      </p:sp>
      <p:sp>
        <p:nvSpPr>
          <p:cNvPr id="164" name="Google Shape;164;p26"/>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Arial"/>
                <a:ea typeface="Arial"/>
                <a:cs typeface="Arial"/>
                <a:sym typeface="Arial"/>
              </a:rPr>
              <a:t> A combination between Option 2 and the price increase stated earlier</a:t>
            </a:r>
            <a:endParaRPr sz="1200">
              <a:solidFill>
                <a:srgbClr val="FFFFFF"/>
              </a:solidFill>
              <a:latin typeface="Arial"/>
              <a:ea typeface="Arial"/>
              <a:cs typeface="Arial"/>
              <a:sym typeface="Arial"/>
            </a:endParaRPr>
          </a:p>
          <a:p>
            <a:pPr indent="0" lvl="0" marL="0" rtl="0" algn="ctr">
              <a:spcBef>
                <a:spcPts val="0"/>
              </a:spcBef>
              <a:spcAft>
                <a:spcPts val="0"/>
              </a:spcAft>
              <a:buNone/>
            </a:pPr>
            <a:r>
              <a:t/>
            </a:r>
            <a:endParaRPr/>
          </a:p>
        </p:txBody>
      </p:sp>
      <p:sp>
        <p:nvSpPr>
          <p:cNvPr id="165" name="Google Shape;165;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Increasing the vertical drop by 150ft  supports raising the ticket price by $1.99</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Our data analysis showed that Big Mountain could raise their prices by $14.87 based on comparisons with other resorts. If we subtract the error of $10.39 you could still safely raise prices by $4.48 to account for that.</a:t>
            </a:r>
            <a:endParaRPr sz="12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66" name="Google Shape;66;p14"/>
          <p:cNvGrpSpPr/>
          <p:nvPr/>
        </p:nvGrpSpPr>
        <p:grpSpPr>
          <a:xfrm>
            <a:off x="431925" y="1304875"/>
            <a:ext cx="2628925" cy="3416400"/>
            <a:chOff x="431925" y="1304875"/>
            <a:chExt cx="2628925" cy="3416400"/>
          </a:xfrm>
        </p:grpSpPr>
        <p:sp>
          <p:nvSpPr>
            <p:cNvPr id="67" name="Google Shape;67;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70" name="Google Shape;70;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latin typeface="Arial"/>
                <a:ea typeface="Arial"/>
                <a:cs typeface="Arial"/>
                <a:sym typeface="Arial"/>
              </a:rPr>
              <a:t>Big Mountain is a ski resort in Montana. They see around 350000 visitors a year. They have 11 lifts, 2 T-bars, a longest run at 3.3 miles. The base elevation is 4464ft, summit is 6817ft with a vertical drop of 2,353 ft.</a:t>
            </a:r>
            <a:endParaRPr sz="1300">
              <a:latin typeface="Arial"/>
              <a:ea typeface="Arial"/>
              <a:cs typeface="Arial"/>
              <a:sym typeface="Arial"/>
            </a:endParaRPr>
          </a:p>
        </p:txBody>
      </p:sp>
      <p:grpSp>
        <p:nvGrpSpPr>
          <p:cNvPr id="71" name="Google Shape;71;p14"/>
          <p:cNvGrpSpPr/>
          <p:nvPr/>
        </p:nvGrpSpPr>
        <p:grpSpPr>
          <a:xfrm>
            <a:off x="3320450" y="1304875"/>
            <a:ext cx="2632500" cy="3416400"/>
            <a:chOff x="3320450" y="1304875"/>
            <a:chExt cx="2632500" cy="3416400"/>
          </a:xfrm>
        </p:grpSpPr>
        <p:sp>
          <p:nvSpPr>
            <p:cNvPr id="72" name="Google Shape;72;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75" name="Google Shape;75;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latin typeface="Arial"/>
                <a:ea typeface="Arial"/>
                <a:cs typeface="Arial"/>
                <a:sym typeface="Arial"/>
              </a:rPr>
              <a:t>Big Mountain’s pricing strategy has been to charge a premium over the other resorts in their market, but would now like to revise that strategy by using data to decide if they should cut costs or raise ticket prices to increase revenue.</a:t>
            </a:r>
            <a:r>
              <a:rPr lang="en" sz="1300"/>
              <a:t> </a:t>
            </a:r>
            <a:endParaRPr sz="1300"/>
          </a:p>
        </p:txBody>
      </p:sp>
      <p:grpSp>
        <p:nvGrpSpPr>
          <p:cNvPr id="76" name="Google Shape;76;p14"/>
          <p:cNvGrpSpPr/>
          <p:nvPr/>
        </p:nvGrpSpPr>
        <p:grpSpPr>
          <a:xfrm>
            <a:off x="6212550" y="1304875"/>
            <a:ext cx="2632500" cy="3416400"/>
            <a:chOff x="6212550" y="1304875"/>
            <a:chExt cx="2632500" cy="3416400"/>
          </a:xfrm>
        </p:grpSpPr>
        <p:sp>
          <p:nvSpPr>
            <p:cNvPr id="77" name="Google Shape;77;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80" name="Google Shape;80;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300">
                <a:latin typeface="Arial"/>
                <a:ea typeface="Arial"/>
                <a:cs typeface="Arial"/>
                <a:sym typeface="Arial"/>
              </a:rPr>
              <a:t>We have used a data-driven approach to reevaluate and develop a new pricing strategy.  Through analysis of our data discoveries, we have figured out how they can restructure their pricing strategy and which features support it the most.</a:t>
            </a:r>
            <a:endParaRPr sz="1300">
              <a:latin typeface="Arial"/>
              <a:ea typeface="Arial"/>
              <a:cs typeface="Arial"/>
              <a:sym typeface="Arial"/>
            </a:endParaRPr>
          </a:p>
          <a:p>
            <a:pPr indent="0" lvl="0" marL="0" rtl="0" algn="l">
              <a:spcBef>
                <a:spcPts val="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 1</a:t>
            </a:r>
            <a:endParaRPr/>
          </a:p>
        </p:txBody>
      </p:sp>
      <p:sp>
        <p:nvSpPr>
          <p:cNvPr id="86" name="Google Shape;86;p15"/>
          <p:cNvSpPr txBox="1"/>
          <p:nvPr>
            <p:ph idx="1" type="subTitle"/>
          </p:nvPr>
        </p:nvSpPr>
        <p:spPr>
          <a:xfrm>
            <a:off x="265500" y="2845200"/>
            <a:ext cx="4045200" cy="190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Through various comparison techniques, we discovered that Big Mountain Resort ticket price should be around $95.87, while the actual price is $81.00.</a:t>
            </a:r>
            <a:endParaRPr sz="1100">
              <a:latin typeface="Arial"/>
              <a:ea typeface="Arial"/>
              <a:cs typeface="Arial"/>
              <a:sym typeface="Arial"/>
            </a:endParaRPr>
          </a:p>
          <a:p>
            <a:pPr indent="0" lvl="0" marL="0" rtl="0" algn="l">
              <a:lnSpc>
                <a:spcPct val="115000"/>
              </a:lnSpc>
              <a:spcBef>
                <a:spcPts val="0"/>
              </a:spcBef>
              <a:spcAft>
                <a:spcPts val="0"/>
              </a:spcAft>
              <a:buNone/>
            </a:pPr>
            <a:r>
              <a:rPr lang="en" sz="1100">
                <a:latin typeface="Arial"/>
                <a:ea typeface="Arial"/>
                <a:cs typeface="Arial"/>
                <a:sym typeface="Arial"/>
              </a:rPr>
              <a:t>So while this could be off up to $10.39 because of a margin of error, it still suggests there is room for an increase.</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The following slides will show how Big Mountain compares with other resorts and how their features also justify this price increase</a:t>
            </a:r>
            <a:endParaRPr sz="1100">
              <a:latin typeface="Arial"/>
              <a:ea typeface="Arial"/>
              <a:cs typeface="Arial"/>
              <a:sym typeface="Arial"/>
            </a:endParaRPr>
          </a:p>
          <a:p>
            <a:pPr indent="0" lvl="0" marL="0" rtl="0" algn="ctr">
              <a:spcBef>
                <a:spcPts val="0"/>
              </a:spcBef>
              <a:spcAft>
                <a:spcPts val="0"/>
              </a:spcAft>
              <a:buNone/>
            </a:pPr>
            <a:r>
              <a:t/>
            </a:r>
            <a:endParaRPr/>
          </a:p>
        </p:txBody>
      </p:sp>
      <p:sp>
        <p:nvSpPr>
          <p:cNvPr id="87" name="Google Shape;87;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Through various comparison techniques, we discovered that Big Mountain Resort ticket price should be around $95.87, while the actual price is $81.00.</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So while this could be off up to $10.39 because of a margin of error, it still suggests there is room for an increase.</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Through various comparison techniques, we discovered that Big Mountain Resort ticket price should be around $95.87, while the actual price is $81.00.</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So while this could be off up to $10.39 because of a margin of error, it still suggests there is room for an increase.</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Through various comparison techniques, we discovered that Big Mountain Resort ticket price should be around $95.87, while the actual price is $81.00.</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So while this could be off up to $10.39 because of a margin of error, it still suggests there is room for an increase.</a:t>
            </a:r>
            <a:endParaRPr sz="1100">
              <a:solidFill>
                <a:schemeClr val="dk1"/>
              </a:solidFill>
              <a:latin typeface="Arial"/>
              <a:ea typeface="Arial"/>
              <a:cs typeface="Arial"/>
              <a:sym typeface="Arial"/>
            </a:endParaRPr>
          </a:p>
          <a:p>
            <a:pPr indent="0" lvl="0" marL="0" rtl="0" algn="l">
              <a:spcBef>
                <a:spcPts val="0"/>
              </a:spcBef>
              <a:spcAft>
                <a:spcPts val="1600"/>
              </a:spcAft>
              <a:buNone/>
            </a:pPr>
            <a:r>
              <a:t/>
            </a:r>
            <a:endParaRPr/>
          </a:p>
        </p:txBody>
      </p:sp>
      <p:pic>
        <p:nvPicPr>
          <p:cNvPr id="88" name="Google Shape;88;p15"/>
          <p:cNvPicPr preferRelativeResize="0"/>
          <p:nvPr/>
        </p:nvPicPr>
        <p:blipFill>
          <a:blip r:embed="rId3">
            <a:alphaModFix/>
          </a:blip>
          <a:stretch>
            <a:fillRect/>
          </a:stretch>
        </p:blipFill>
        <p:spPr>
          <a:xfrm>
            <a:off x="4442300" y="1081398"/>
            <a:ext cx="4636850" cy="254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FFFFFF"/>
                </a:solidFill>
                <a:latin typeface="Arial"/>
                <a:ea typeface="Arial"/>
                <a:cs typeface="Arial"/>
                <a:sym typeface="Arial"/>
              </a:rPr>
              <a:t>The resort operates within a market where people pay more for certain facilities, and less for others.The following features came up as important in our data modeling:</a:t>
            </a:r>
            <a:endParaRPr sz="1200">
              <a:solidFill>
                <a:srgbClr val="FFFFFF"/>
              </a:solidFill>
              <a:latin typeface="Arial"/>
              <a:ea typeface="Arial"/>
              <a:cs typeface="Arial"/>
              <a:sym typeface="Arial"/>
            </a:endParaRPr>
          </a:p>
          <a:p>
            <a:pPr indent="0" lvl="0" marL="0" rtl="0" algn="ctr">
              <a:spcBef>
                <a:spcPts val="1200"/>
              </a:spcBef>
              <a:spcAft>
                <a:spcPts val="0"/>
              </a:spcAft>
              <a:buNone/>
            </a:pPr>
            <a:r>
              <a:t/>
            </a:r>
            <a:endParaRPr/>
          </a:p>
        </p:txBody>
      </p:sp>
      <p:sp>
        <p:nvSpPr>
          <p:cNvPr id="94" name="Google Shape;94;p16"/>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vertical_drop</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Snow Making_ac</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total_chairs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fastQuads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Runs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LongestRun_mi</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trams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SkiableTerrain_ac</a:t>
            </a:r>
            <a:endParaRPr sz="14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Snow Makers</a:t>
            </a:r>
            <a:endParaRPr/>
          </a:p>
        </p:txBody>
      </p:sp>
      <p:sp>
        <p:nvSpPr>
          <p:cNvPr id="101" name="Google Shape;101;p17"/>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7"/>
          <p:cNvSpPr txBox="1"/>
          <p:nvPr>
            <p:ph idx="2" type="body"/>
          </p:nvPr>
        </p:nvSpPr>
        <p:spPr>
          <a:xfrm>
            <a:off x="5181375" y="1458500"/>
            <a:ext cx="3761400" cy="1945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17"/>
          <p:cNvPicPr preferRelativeResize="0"/>
          <p:nvPr/>
        </p:nvPicPr>
        <p:blipFill>
          <a:blip r:embed="rId3">
            <a:alphaModFix/>
          </a:blip>
          <a:stretch>
            <a:fillRect/>
          </a:stretch>
        </p:blipFill>
        <p:spPr>
          <a:xfrm>
            <a:off x="4716675" y="1297122"/>
            <a:ext cx="4282650" cy="235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Fast Quads</a:t>
            </a:r>
            <a:endParaRPr/>
          </a:p>
        </p:txBody>
      </p:sp>
      <p:sp>
        <p:nvSpPr>
          <p:cNvPr id="109" name="Google Shape;109;p18"/>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18"/>
          <p:cNvPicPr preferRelativeResize="0"/>
          <p:nvPr/>
        </p:nvPicPr>
        <p:blipFill>
          <a:blip r:embed="rId3">
            <a:alphaModFix/>
          </a:blip>
          <a:stretch>
            <a:fillRect/>
          </a:stretch>
        </p:blipFill>
        <p:spPr>
          <a:xfrm>
            <a:off x="4615875" y="1351772"/>
            <a:ext cx="4484249" cy="243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Number of Chairs</a:t>
            </a:r>
            <a:endParaRPr/>
          </a:p>
        </p:txBody>
      </p:sp>
      <p:sp>
        <p:nvSpPr>
          <p:cNvPr id="117" name="Google Shape;117;p1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19"/>
          <p:cNvPicPr preferRelativeResize="0"/>
          <p:nvPr/>
        </p:nvPicPr>
        <p:blipFill>
          <a:blip r:embed="rId3">
            <a:alphaModFix/>
          </a:blip>
          <a:stretch>
            <a:fillRect/>
          </a:stretch>
        </p:blipFill>
        <p:spPr>
          <a:xfrm>
            <a:off x="4701488" y="1386734"/>
            <a:ext cx="4313025" cy="237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 Options to Increase Revenue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Option 1</a:t>
            </a:r>
            <a:endParaRPr/>
          </a:p>
        </p:txBody>
      </p:sp>
      <p:sp>
        <p:nvSpPr>
          <p:cNvPr id="130" name="Google Shape;130;p21"/>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Arial"/>
                <a:ea typeface="Arial"/>
                <a:cs typeface="Arial"/>
                <a:sym typeface="Arial"/>
              </a:rPr>
              <a:t>Permanently closing down up to 10 of the least used runs.</a:t>
            </a:r>
            <a:endParaRPr sz="2200">
              <a:solidFill>
                <a:srgbClr val="FFFFFF"/>
              </a:solidFill>
            </a:endParaRPr>
          </a:p>
        </p:txBody>
      </p:sp>
      <p:sp>
        <p:nvSpPr>
          <p:cNvPr id="131" name="Google Shape;13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32" name="Google Shape;132;p21"/>
          <p:cNvPicPr preferRelativeResize="0"/>
          <p:nvPr/>
        </p:nvPicPr>
        <p:blipFill rotWithShape="1">
          <a:blip r:embed="rId3">
            <a:alphaModFix/>
          </a:blip>
          <a:srcRect b="0" l="0" r="0" t="0"/>
          <a:stretch/>
        </p:blipFill>
        <p:spPr>
          <a:xfrm>
            <a:off x="4939500" y="635670"/>
            <a:ext cx="3836999" cy="20476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