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271" r:id="rId3"/>
    <p:sldId id="272" r:id="rId4"/>
    <p:sldId id="274" r:id="rId5"/>
    <p:sldId id="275" r:id="rId6"/>
    <p:sldId id="280" r:id="rId7"/>
    <p:sldId id="276" r:id="rId8"/>
    <p:sldId id="277" r:id="rId9"/>
    <p:sldId id="279" r:id="rId10"/>
    <p:sldId id="278" r:id="rId11"/>
    <p:sldId id="281" r:id="rId12"/>
    <p:sldId id="282" r:id="rId13"/>
    <p:sldId id="283" r:id="rId14"/>
    <p:sldId id="284" r:id="rId15"/>
    <p:sldId id="285" r:id="rId16"/>
    <p:sldId id="286" r:id="rId17"/>
    <p:sldId id="29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7" r:id="rId27"/>
    <p:sldId id="298" r:id="rId28"/>
    <p:sldId id="299" r:id="rId29"/>
    <p:sldId id="300" r:id="rId30"/>
    <p:sldId id="301" r:id="rId31"/>
    <p:sldId id="296" r:id="rId32"/>
  </p:sldIdLst>
  <p:sldSz cx="12192000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"/>
    <p:restoredTop sz="93284"/>
  </p:normalViewPr>
  <p:slideViewPr>
    <p:cSldViewPr>
      <p:cViewPr>
        <p:scale>
          <a:sx n="100" d="100"/>
          <a:sy n="100" d="100"/>
        </p:scale>
        <p:origin x="704" y="-3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ru-RU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ru-RU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ru-RU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5AE6C6B7-4953-9C42-AAA4-CCA11A9BCC2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454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935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10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06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11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78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12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6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13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993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14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0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15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2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16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83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17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702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18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030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19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56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637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20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310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21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52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22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258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23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619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24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406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25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285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26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789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27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377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28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475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29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41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49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30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312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31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28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4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15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5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00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6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5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7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44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8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64959-314B-5A42-AC7A-AE04FD14ADF9}" type="slidenum">
              <a:rPr lang="ru-RU" altLang="en-US"/>
              <a:pPr/>
              <a:t>9</a:t>
            </a:fld>
            <a:endParaRPr lang="ru-RU" alt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8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A0A6AD7-D473-E249-A026-3F26C25948F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9121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DA30E3-9958-194B-A5ED-722DCB5ECA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20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27F090D-B31D-3647-8D6F-0277BFB6376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3755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525567-43A9-294B-892D-0F55E38B2E5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24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017776A-35D3-084E-AE29-57C8B3848B4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0498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9BE3C6E-E683-7F4C-8E31-3FB87BD1920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724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B4D7B7-FCAD-3F41-913A-18AC1A9DF4C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0355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DCF809-A091-2647-8012-D8293EFEAF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8860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997145-322A-E64E-92D8-D969023631B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7353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CEFB44-E570-DD4B-9919-77BF8A68055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664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C44695-892A-F646-8315-6EF974D46AD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78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Title Text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LevelBody Level One</a:t>
            </a:r>
          </a:p>
          <a:p>
            <a:pPr lvl="4"/>
            <a:r>
              <a:rPr lang="en-GB" altLang="en-US"/>
              <a:t>Body Level Two</a:t>
            </a:r>
          </a:p>
          <a:p>
            <a:pPr lvl="4"/>
            <a:r>
              <a:rPr lang="en-GB" altLang="en-US"/>
              <a:t>Body Level Three</a:t>
            </a:r>
          </a:p>
          <a:p>
            <a:pPr lvl="4"/>
            <a:r>
              <a:rPr lang="en-GB" altLang="en-US"/>
              <a:t>Body Level Four</a:t>
            </a:r>
          </a:p>
          <a:p>
            <a:pPr lvl="4"/>
            <a:r>
              <a:rPr lang="en-GB" altLang="en-US"/>
              <a:t>Body Level Five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D6894D1-6A69-CD40-AE25-2851C8B61A7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Arial Unicode MS" charset="0"/>
          <a:cs typeface="Arial Unicode MS" charset="0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Arial Unicode MS" charset="0"/>
          <a:cs typeface="Arial Unicode MS" charset="0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Arial Unicode MS" charset="0"/>
          <a:cs typeface="Arial Unicode MS" charset="0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Arial Unicode MS" charset="0"/>
          <a:cs typeface="Arial Unicode MS" charset="0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Arial Unicode MS" charset="0"/>
          <a:cs typeface="Arial Unicode MS" charset="0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Arial Unicode MS" charset="0"/>
          <a:cs typeface="Arial Unicode MS" charset="0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Arial Unicode MS" charset="0"/>
          <a:cs typeface="Arial Unicode MS" charset="0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Arial Unicode MS" charset="0"/>
          <a:cs typeface="Arial Unicode MS" charset="0"/>
        </a:defRPr>
      </a:lvl9pPr>
    </p:titleStyle>
    <p:bodyStyle>
      <a:lvl1pPr marL="342900" indent="-342900" algn="l" defTabSz="449263" rtl="0" fontAlgn="base">
        <a:lnSpc>
          <a:spcPct val="92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2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2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2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docs.scipy.org/doc/numpy/reference/routines.math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docs.scipy.org/doc/numpy/reference/routines.random.html#distribu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docs.scipy.org/doc/numpy/reference/routines.linal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5318" y="-1755576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9144000" cy="33178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800" dirty="0" smtClean="0"/>
              <a:t>Лекция 12</a:t>
            </a:r>
            <a:r>
              <a:rPr lang="en-US" sz="2800" dirty="0" smtClean="0"/>
              <a:t>. </a:t>
            </a:r>
            <a:r>
              <a:rPr lang="ru-RU" sz="2800" dirty="0" smtClean="0"/>
              <a:t>Библиотека </a:t>
            </a:r>
            <a:r>
              <a:rPr lang="en-US" sz="2800" dirty="0" err="1" smtClean="0"/>
              <a:t>Numpy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endParaRPr lang="ru-RU" altLang="en-US" sz="2800" b="1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954833"/>
            <a:ext cx="9396536" cy="387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400" dirty="0" smtClean="0">
                <a:latin typeface="+mn-lt"/>
                <a:ea typeface="Calibri" charset="0"/>
                <a:cs typeface="Calibri" charset="0"/>
              </a:rPr>
              <a:t>1.Цели.</a:t>
            </a:r>
          </a:p>
          <a:p>
            <a:r>
              <a:rPr lang="ru-RU" altLang="en-US" sz="2400" dirty="0" smtClean="0">
                <a:latin typeface="+mn-lt"/>
                <a:ea typeface="Calibri" charset="0"/>
                <a:cs typeface="Calibri" charset="0"/>
              </a:rPr>
              <a:t>2.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numpy.ndarray</a:t>
            </a:r>
            <a:r>
              <a:rPr lang="ru-RU" sz="2400" dirty="0">
                <a:latin typeface="+mn-lt"/>
              </a:rPr>
              <a:t> - однородный многомерный </a:t>
            </a:r>
            <a:r>
              <a:rPr lang="ru-RU" sz="2400" dirty="0" smtClean="0">
                <a:latin typeface="+mn-lt"/>
              </a:rPr>
              <a:t>массив.</a:t>
            </a:r>
          </a:p>
          <a:p>
            <a:r>
              <a:rPr lang="ru-RU" altLang="en-US" sz="2400" dirty="0">
                <a:latin typeface="+mn-lt"/>
              </a:rPr>
              <a:t>2. 1. </a:t>
            </a:r>
            <a:r>
              <a:rPr lang="ru-RU" sz="2400" dirty="0">
                <a:latin typeface="+mn-lt"/>
              </a:rPr>
              <a:t>Создание массивов.</a:t>
            </a:r>
            <a:endParaRPr lang="ru-RU" sz="2400" dirty="0" smtClean="0">
              <a:latin typeface="+mn-lt"/>
            </a:endParaRPr>
          </a:p>
          <a:p>
            <a:r>
              <a:rPr lang="ru-RU" altLang="en-US" sz="2400" dirty="0">
                <a:latin typeface="+mn-lt"/>
              </a:rPr>
              <a:t>2. </a:t>
            </a:r>
            <a:r>
              <a:rPr lang="en-US" altLang="en-US" sz="2400" dirty="0">
                <a:latin typeface="+mn-lt"/>
              </a:rPr>
              <a:t>2</a:t>
            </a:r>
            <a:r>
              <a:rPr lang="ru-RU" altLang="en-US" sz="2400" dirty="0">
                <a:latin typeface="+mn-lt"/>
              </a:rPr>
              <a:t>. Базовые операции</a:t>
            </a:r>
            <a:r>
              <a:rPr lang="ru-RU" sz="2400" dirty="0" smtClean="0">
                <a:latin typeface="+mn-lt"/>
              </a:rPr>
              <a:t>.</a:t>
            </a:r>
          </a:p>
          <a:p>
            <a:r>
              <a:rPr lang="ru-RU" altLang="en-US" sz="2400" dirty="0">
                <a:latin typeface="+mn-lt"/>
              </a:rPr>
              <a:t>2. </a:t>
            </a:r>
            <a:r>
              <a:rPr lang="en-US" altLang="en-US" sz="2400" dirty="0">
                <a:latin typeface="+mn-lt"/>
              </a:rPr>
              <a:t>3</a:t>
            </a:r>
            <a:r>
              <a:rPr lang="ru-RU" altLang="en-US" sz="2400" dirty="0">
                <a:latin typeface="+mn-lt"/>
              </a:rPr>
              <a:t>. </a:t>
            </a:r>
            <a:r>
              <a:rPr lang="ru-RU" sz="2400" dirty="0">
                <a:latin typeface="+mn-lt"/>
              </a:rPr>
              <a:t>Индексы, срезы, итерации.</a:t>
            </a:r>
            <a:endParaRPr lang="ru-RU" sz="2400" dirty="0" smtClean="0">
              <a:latin typeface="+mn-lt"/>
            </a:endParaRPr>
          </a:p>
          <a:p>
            <a:r>
              <a:rPr lang="ru-RU" altLang="en-US" sz="2400" dirty="0">
                <a:latin typeface="+mn-lt"/>
              </a:rPr>
              <a:t>2. </a:t>
            </a:r>
            <a:r>
              <a:rPr lang="ru-RU" altLang="en-US" sz="2400" dirty="0" smtClean="0">
                <a:latin typeface="+mn-lt"/>
              </a:rPr>
              <a:t>4. </a:t>
            </a:r>
            <a:r>
              <a:rPr lang="ru-RU" sz="2400" dirty="0" smtClean="0">
                <a:latin typeface="+mn-lt"/>
              </a:rPr>
              <a:t>Изменение формы.</a:t>
            </a:r>
          </a:p>
          <a:p>
            <a:r>
              <a:rPr lang="ru-RU" altLang="en-US" sz="2400" dirty="0">
                <a:latin typeface="+mn-lt"/>
              </a:rPr>
              <a:t>2. 5. </a:t>
            </a:r>
            <a:r>
              <a:rPr lang="ru-RU" sz="2400" dirty="0">
                <a:latin typeface="+mn-lt"/>
              </a:rPr>
              <a:t>Объединение массивов</a:t>
            </a:r>
            <a:r>
              <a:rPr lang="ru-RU" sz="2400" dirty="0" smtClean="0">
                <a:latin typeface="+mn-lt"/>
              </a:rPr>
              <a:t>.</a:t>
            </a:r>
          </a:p>
          <a:p>
            <a:r>
              <a:rPr lang="ru-RU" altLang="en-US" sz="2400" dirty="0">
                <a:latin typeface="+mn-lt"/>
              </a:rPr>
              <a:t>2. 6. </a:t>
            </a:r>
            <a:r>
              <a:rPr lang="ru-RU" sz="2400" dirty="0">
                <a:latin typeface="+mn-lt"/>
              </a:rPr>
              <a:t>Разбиение массива.</a:t>
            </a:r>
            <a:endParaRPr lang="ru-RU" sz="2400" dirty="0" smtClean="0">
              <a:latin typeface="+mn-lt"/>
            </a:endParaRPr>
          </a:p>
          <a:p>
            <a:r>
              <a:rPr lang="ru-RU" altLang="en-US" sz="2400" dirty="0">
                <a:latin typeface="+mn-lt"/>
              </a:rPr>
              <a:t>2. 7. </a:t>
            </a:r>
            <a:r>
              <a:rPr lang="ru-RU" sz="2400" dirty="0">
                <a:latin typeface="+mn-lt"/>
              </a:rPr>
              <a:t>Копии и представления</a:t>
            </a:r>
            <a:r>
              <a:rPr lang="ru-RU" sz="2400" dirty="0" smtClean="0">
                <a:latin typeface="+mn-lt"/>
              </a:rPr>
              <a:t>.</a:t>
            </a:r>
          </a:p>
          <a:p>
            <a:r>
              <a:rPr lang="en-US" altLang="en-US" sz="2400" dirty="0">
                <a:latin typeface="+mn-lt"/>
              </a:rPr>
              <a:t>3</a:t>
            </a:r>
            <a:r>
              <a:rPr lang="ru-RU" altLang="en-US" sz="2400" dirty="0">
                <a:latin typeface="+mn-lt"/>
              </a:rPr>
              <a:t>. Массивы из случайных элементов</a:t>
            </a:r>
            <a:r>
              <a:rPr lang="ru-RU" sz="2400" dirty="0">
                <a:latin typeface="+mn-lt"/>
              </a:rPr>
              <a:t>.</a:t>
            </a:r>
            <a:endParaRPr lang="ru-RU" sz="2400" dirty="0" smtClean="0">
              <a:latin typeface="+mn-lt"/>
            </a:endParaRPr>
          </a:p>
          <a:p>
            <a:r>
              <a:rPr lang="ru-RU" altLang="en-US" sz="2400" dirty="0" smtClean="0">
                <a:latin typeface="+mn-lt"/>
              </a:rPr>
              <a:t>4. </a:t>
            </a:r>
            <a:r>
              <a:rPr lang="ru-RU" altLang="en-US" sz="2400" dirty="0">
                <a:latin typeface="+mn-lt"/>
              </a:rPr>
              <a:t>Линейная алгебра</a:t>
            </a:r>
            <a:r>
              <a:rPr lang="ru-RU" sz="2400" dirty="0" smtClean="0">
                <a:latin typeface="+mn-l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0376" y="91233"/>
            <a:ext cx="2197100" cy="863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1.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Создание массивов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875" y="647459"/>
            <a:ext cx="10801200" cy="490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fromfunction</a:t>
            </a:r>
            <a:r>
              <a:rPr lang="en-US" sz="2400" b="1" dirty="0"/>
              <a:t>()</a:t>
            </a:r>
            <a:r>
              <a:rPr lang="en-US" sz="2400" dirty="0"/>
              <a:t>: </a:t>
            </a:r>
            <a:r>
              <a:rPr lang="en-US" sz="2400" dirty="0" err="1"/>
              <a:t>применяет</a:t>
            </a:r>
            <a:r>
              <a:rPr lang="en-US" sz="2400" dirty="0"/>
              <a:t> </a:t>
            </a:r>
            <a:r>
              <a:rPr lang="en-US" sz="2400" dirty="0" err="1"/>
              <a:t>функцию</a:t>
            </a:r>
            <a:r>
              <a:rPr lang="en-US" sz="2400" dirty="0"/>
              <a:t> </a:t>
            </a:r>
            <a:r>
              <a:rPr lang="en-US" sz="2400" dirty="0" err="1"/>
              <a:t>ко</a:t>
            </a:r>
            <a:r>
              <a:rPr lang="en-US" sz="2400" dirty="0"/>
              <a:t> </a:t>
            </a:r>
            <a:r>
              <a:rPr lang="en-US" sz="2400" dirty="0" err="1"/>
              <a:t>всем</a:t>
            </a:r>
            <a:r>
              <a:rPr lang="en-US" sz="2400" dirty="0"/>
              <a:t> </a:t>
            </a:r>
            <a:r>
              <a:rPr lang="en-US" sz="2400" dirty="0" err="1"/>
              <a:t>комбинациям</a:t>
            </a:r>
            <a:r>
              <a:rPr lang="en-US" sz="2400" dirty="0"/>
              <a:t> </a:t>
            </a:r>
            <a:r>
              <a:rPr lang="en-US" sz="2400" dirty="0" err="1" smtClean="0"/>
              <a:t>индексов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i="1" dirty="0" smtClean="0"/>
              <a:t>&gt;&gt;&gt; </a:t>
            </a:r>
            <a:r>
              <a:rPr lang="en-US" sz="2400" i="1" dirty="0" err="1"/>
              <a:t>def</a:t>
            </a:r>
            <a:r>
              <a:rPr lang="en-US" sz="2400" i="1" dirty="0"/>
              <a:t> f1(</a:t>
            </a:r>
            <a:r>
              <a:rPr lang="en-US" sz="2400" i="1" dirty="0" err="1"/>
              <a:t>i</a:t>
            </a:r>
            <a:r>
              <a:rPr lang="en-US" sz="2400" i="1" dirty="0"/>
              <a:t>, j): </a:t>
            </a:r>
            <a:endParaRPr lang="en-US" sz="2400" i="1" dirty="0" smtClean="0"/>
          </a:p>
          <a:p>
            <a:r>
              <a:rPr lang="en-US" sz="2400" i="1" dirty="0" smtClean="0"/>
              <a:t>...          return </a:t>
            </a:r>
            <a:r>
              <a:rPr lang="en-US" sz="2400" i="1" dirty="0"/>
              <a:t>3 * </a:t>
            </a:r>
            <a:r>
              <a:rPr lang="en-US" sz="2400" i="1" dirty="0" err="1"/>
              <a:t>i</a:t>
            </a:r>
            <a:r>
              <a:rPr lang="en-US" sz="2400" i="1" dirty="0"/>
              <a:t> + j </a:t>
            </a:r>
            <a:endParaRPr lang="en-US" sz="2400" i="1" dirty="0" smtClean="0"/>
          </a:p>
          <a:p>
            <a:r>
              <a:rPr lang="en-US" sz="2400" i="1" dirty="0" smtClean="0"/>
              <a:t>... </a:t>
            </a:r>
          </a:p>
          <a:p>
            <a:r>
              <a:rPr lang="en-US" sz="2400" i="1" dirty="0" smtClean="0"/>
              <a:t>&gt;&gt;&gt; </a:t>
            </a:r>
            <a:r>
              <a:rPr lang="en-US" sz="2400" i="1" dirty="0" err="1"/>
              <a:t>np.fromfunction</a:t>
            </a:r>
            <a:r>
              <a:rPr lang="en-US" sz="2400" i="1" dirty="0"/>
              <a:t>(f1, (3, 4)) </a:t>
            </a:r>
            <a:endParaRPr lang="en-US" sz="2400" i="1" dirty="0" smtClean="0"/>
          </a:p>
          <a:p>
            <a:r>
              <a:rPr lang="en-US" sz="2400" i="1" dirty="0" smtClean="0"/>
              <a:t>array</a:t>
            </a:r>
            <a:r>
              <a:rPr lang="en-US" sz="2400" i="1" dirty="0"/>
              <a:t>([[ 0., 1., 2., 3.], </a:t>
            </a:r>
            <a:endParaRPr lang="en-US" sz="2400" i="1" dirty="0" smtClean="0"/>
          </a:p>
          <a:p>
            <a:r>
              <a:rPr lang="en-US" sz="2400" i="1" dirty="0"/>
              <a:t> </a:t>
            </a:r>
            <a:r>
              <a:rPr lang="en-US" sz="2400" i="1" dirty="0" smtClean="0"/>
              <a:t>          [ </a:t>
            </a:r>
            <a:r>
              <a:rPr lang="en-US" sz="2400" i="1" dirty="0"/>
              <a:t>3., 4., 5., 6.], </a:t>
            </a:r>
            <a:endParaRPr lang="en-US" sz="2400" i="1" dirty="0" smtClean="0"/>
          </a:p>
          <a:p>
            <a:r>
              <a:rPr lang="en-US" sz="2400" i="1" dirty="0"/>
              <a:t> </a:t>
            </a:r>
            <a:r>
              <a:rPr lang="en-US" sz="2400" i="1" dirty="0" smtClean="0"/>
              <a:t>          [ </a:t>
            </a:r>
            <a:r>
              <a:rPr lang="en-US" sz="2400" i="1" dirty="0"/>
              <a:t>6., 7., 8., 9.]]) 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&gt;&gt;&gt; </a:t>
            </a:r>
            <a:r>
              <a:rPr lang="en-US" sz="2400" i="1" dirty="0" err="1"/>
              <a:t>np.fromfunction</a:t>
            </a:r>
            <a:r>
              <a:rPr lang="en-US" sz="2400" i="1" dirty="0"/>
              <a:t>(f1, (3, 3)) </a:t>
            </a:r>
            <a:endParaRPr lang="en-US" sz="2400" i="1" dirty="0" smtClean="0"/>
          </a:p>
          <a:p>
            <a:r>
              <a:rPr lang="en-US" sz="2400" i="1" dirty="0" smtClean="0"/>
              <a:t>array</a:t>
            </a:r>
            <a:r>
              <a:rPr lang="en-US" sz="2400" i="1" dirty="0"/>
              <a:t>([[ 0., 1., 2.], </a:t>
            </a:r>
            <a:endParaRPr lang="en-US" sz="2400" i="1" dirty="0" smtClean="0"/>
          </a:p>
          <a:p>
            <a:r>
              <a:rPr lang="en-US" sz="2400" i="1" dirty="0"/>
              <a:t> </a:t>
            </a:r>
            <a:r>
              <a:rPr lang="en-US" sz="2400" i="1" dirty="0" smtClean="0"/>
              <a:t>          [ </a:t>
            </a:r>
            <a:r>
              <a:rPr lang="en-US" sz="2400" i="1" dirty="0"/>
              <a:t>3., 4., 5.], </a:t>
            </a:r>
            <a:endParaRPr lang="en-US" sz="2400" i="1" dirty="0" smtClean="0"/>
          </a:p>
          <a:p>
            <a:r>
              <a:rPr lang="en-US" sz="2400" i="1" dirty="0"/>
              <a:t> </a:t>
            </a:r>
            <a:r>
              <a:rPr lang="en-US" sz="2400" i="1" dirty="0" smtClean="0"/>
              <a:t>          [ </a:t>
            </a:r>
            <a:r>
              <a:rPr lang="en-US" sz="2400" i="1" dirty="0"/>
              <a:t>6., 7., 8.]])</a:t>
            </a:r>
          </a:p>
        </p:txBody>
      </p:sp>
    </p:spTree>
    <p:extLst>
      <p:ext uri="{BB962C8B-B14F-4D97-AF65-F5344CB8AC3E}">
        <p14:creationId xmlns:p14="http://schemas.microsoft.com/office/powerpoint/2010/main" val="1201048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Базовые операции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875" y="647459"/>
            <a:ext cx="10801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Математические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операции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над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массивами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выполняются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поэлементно</a:t>
            </a:r>
            <a:r>
              <a:rPr lang="en-US" sz="2000" dirty="0">
                <a:latin typeface="+mn-lt"/>
              </a:rPr>
              <a:t>. </a:t>
            </a:r>
            <a:r>
              <a:rPr lang="en-US" sz="2000" dirty="0" err="1">
                <a:latin typeface="+mn-lt"/>
              </a:rPr>
              <a:t>Создается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новый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массив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который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заполняется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результатами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действия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оператора</a:t>
            </a:r>
            <a:r>
              <a:rPr lang="en-US" sz="2000" dirty="0" smtClean="0">
                <a:latin typeface="+mn-lt"/>
              </a:rPr>
              <a:t>.</a:t>
            </a:r>
            <a:endParaRPr lang="ru-RU" sz="2000" dirty="0" smtClean="0">
              <a:latin typeface="+mn-lt"/>
            </a:endParaRPr>
          </a:p>
          <a:p>
            <a:endParaRPr lang="en-US" sz="2000" i="1" dirty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import </a:t>
            </a:r>
            <a:r>
              <a:rPr lang="en-US" sz="2000" i="1" dirty="0" err="1">
                <a:latin typeface="+mn-lt"/>
              </a:rPr>
              <a:t>numpy</a:t>
            </a:r>
            <a:r>
              <a:rPr lang="en-US" sz="2000" i="1" dirty="0">
                <a:latin typeface="+mn-lt"/>
              </a:rPr>
              <a:t> as np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a = </a:t>
            </a:r>
            <a:r>
              <a:rPr lang="en-US" sz="2000" i="1" dirty="0" err="1">
                <a:latin typeface="+mn-lt"/>
              </a:rPr>
              <a:t>np.array</a:t>
            </a:r>
            <a:r>
              <a:rPr lang="en-US" sz="2000" i="1" dirty="0">
                <a:latin typeface="+mn-lt"/>
              </a:rPr>
              <a:t>([20, 30, 40, 50])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b = </a:t>
            </a:r>
            <a:r>
              <a:rPr lang="en-US" sz="2000" i="1" dirty="0" err="1">
                <a:latin typeface="+mn-lt"/>
              </a:rPr>
              <a:t>np.arange</a:t>
            </a:r>
            <a:r>
              <a:rPr lang="en-US" sz="2000" i="1" dirty="0">
                <a:latin typeface="+mn-lt"/>
              </a:rPr>
              <a:t>(4)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a + b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array</a:t>
            </a:r>
            <a:r>
              <a:rPr lang="en-US" sz="2000" i="1" dirty="0">
                <a:latin typeface="+mn-lt"/>
              </a:rPr>
              <a:t>([20, 31, 42, 53])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a - b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array</a:t>
            </a:r>
            <a:r>
              <a:rPr lang="en-US" sz="2000" i="1" dirty="0">
                <a:latin typeface="+mn-lt"/>
              </a:rPr>
              <a:t>([20, 29, 38, 47])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a * b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array</a:t>
            </a:r>
            <a:r>
              <a:rPr lang="en-US" sz="2000" i="1" dirty="0">
                <a:latin typeface="+mn-lt"/>
              </a:rPr>
              <a:t>([ 0, 30, 80, 150])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a / b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При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делении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на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0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возвращается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inf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бесконечность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array</a:t>
            </a:r>
            <a:r>
              <a:rPr lang="en-US" sz="2000" i="1" dirty="0">
                <a:latin typeface="+mn-lt"/>
              </a:rPr>
              <a:t>([ </a:t>
            </a:r>
            <a:r>
              <a:rPr lang="en-US" sz="2000" i="1" dirty="0" err="1">
                <a:latin typeface="+mn-lt"/>
              </a:rPr>
              <a:t>inf</a:t>
            </a:r>
            <a:r>
              <a:rPr lang="en-US" sz="2000" i="1" dirty="0">
                <a:latin typeface="+mn-lt"/>
              </a:rPr>
              <a:t>, 30. , 20. , 16.66666667])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&lt;</a:t>
            </a:r>
            <a:r>
              <a:rPr lang="en-US" sz="2000" i="1" dirty="0">
                <a:latin typeface="+mn-lt"/>
              </a:rPr>
              <a:t>string&gt;:1: </a:t>
            </a:r>
            <a:r>
              <a:rPr lang="en-US" sz="2000" i="1" dirty="0" err="1">
                <a:latin typeface="+mn-lt"/>
              </a:rPr>
              <a:t>RuntimeWarning</a:t>
            </a:r>
            <a:r>
              <a:rPr lang="en-US" sz="2000" i="1" dirty="0">
                <a:latin typeface="+mn-lt"/>
              </a:rPr>
              <a:t>: divide by zero encountered in </a:t>
            </a:r>
            <a:r>
              <a:rPr lang="en-US" sz="2000" i="1" dirty="0" err="1">
                <a:latin typeface="+mn-lt"/>
              </a:rPr>
              <a:t>true_divide</a:t>
            </a:r>
            <a:r>
              <a:rPr lang="en-US" sz="2000" i="1" dirty="0">
                <a:latin typeface="+mn-lt"/>
              </a:rPr>
              <a:t>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a ** b </a:t>
            </a:r>
            <a:endParaRPr lang="ru-RU" sz="2000" i="1" dirty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array</a:t>
            </a:r>
            <a:r>
              <a:rPr lang="en-US" sz="2000" i="1" dirty="0">
                <a:latin typeface="+mn-lt"/>
              </a:rPr>
              <a:t>([ 1, 30, 1600, 125000])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a % b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При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взятии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остатка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от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деления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на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0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возвращается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0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&lt;</a:t>
            </a:r>
            <a:r>
              <a:rPr lang="en-US" sz="2000" i="1" dirty="0">
                <a:latin typeface="+mn-lt"/>
              </a:rPr>
              <a:t>string&gt;:1: </a:t>
            </a:r>
            <a:r>
              <a:rPr lang="en-US" sz="2000" i="1" dirty="0" err="1">
                <a:latin typeface="+mn-lt"/>
              </a:rPr>
              <a:t>RuntimeWarning</a:t>
            </a:r>
            <a:r>
              <a:rPr lang="en-US" sz="2000" i="1" dirty="0">
                <a:latin typeface="+mn-lt"/>
              </a:rPr>
              <a:t>: divide by zero encountered in remainder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array</a:t>
            </a:r>
            <a:r>
              <a:rPr lang="en-US" sz="2000" i="1" dirty="0">
                <a:latin typeface="+mn-lt"/>
              </a:rPr>
              <a:t>([0, 0, 0, 2])</a:t>
            </a:r>
          </a:p>
        </p:txBody>
      </p:sp>
    </p:spTree>
    <p:extLst>
      <p:ext uri="{BB962C8B-B14F-4D97-AF65-F5344CB8AC3E}">
        <p14:creationId xmlns:p14="http://schemas.microsoft.com/office/powerpoint/2010/main" val="370904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Базовые операции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8189" y="613117"/>
            <a:ext cx="10444435" cy="553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Математические операции могут выполняться  только над </a:t>
            </a:r>
            <a:r>
              <a:rPr lang="en-US" sz="2000" dirty="0" err="1" smtClean="0">
                <a:latin typeface="+mn-lt"/>
              </a:rPr>
              <a:t>массив</a:t>
            </a:r>
            <a:r>
              <a:rPr lang="ru-RU" sz="2000" dirty="0" err="1" smtClean="0">
                <a:latin typeface="+mn-lt"/>
              </a:rPr>
              <a:t>ами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одинаковых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размеров</a:t>
            </a:r>
            <a:r>
              <a:rPr lang="en-US" sz="2000" dirty="0" smtClean="0">
                <a:latin typeface="+mn-lt"/>
              </a:rPr>
              <a:t>.</a:t>
            </a:r>
            <a:endParaRPr lang="ru-RU" sz="2000" dirty="0" smtClean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&gt;&gt;&gt;c </a:t>
            </a:r>
            <a:r>
              <a:rPr lang="en-US" sz="2000" i="1" dirty="0">
                <a:latin typeface="+mn-lt"/>
              </a:rPr>
              <a:t>= </a:t>
            </a:r>
            <a:r>
              <a:rPr lang="en-US" sz="2000" i="1" dirty="0" err="1">
                <a:latin typeface="+mn-lt"/>
              </a:rPr>
              <a:t>np.array</a:t>
            </a:r>
            <a:r>
              <a:rPr lang="en-US" sz="2000" i="1" dirty="0">
                <a:latin typeface="+mn-lt"/>
              </a:rPr>
              <a:t>([[1, 2, 3], [4, 5, 6]])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d = </a:t>
            </a:r>
            <a:r>
              <a:rPr lang="en-US" sz="2000" i="1" dirty="0" err="1">
                <a:latin typeface="+mn-lt"/>
              </a:rPr>
              <a:t>np.array</a:t>
            </a:r>
            <a:r>
              <a:rPr lang="en-US" sz="2000" i="1" dirty="0">
                <a:latin typeface="+mn-lt"/>
              </a:rPr>
              <a:t>([[1, 2], [3, 4], [5, 6</a:t>
            </a:r>
            <a:r>
              <a:rPr lang="en-US" sz="2000" i="1" dirty="0" smtClean="0">
                <a:latin typeface="+mn-lt"/>
              </a:rPr>
              <a:t>]])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 </a:t>
            </a:r>
            <a:r>
              <a:rPr lang="en-US" sz="2000" i="1" dirty="0">
                <a:latin typeface="+mn-lt"/>
              </a:rPr>
              <a:t>&gt;&gt;&gt; c + d </a:t>
            </a:r>
            <a:endParaRPr lang="ru-RU" sz="2000" i="1" dirty="0" smtClean="0">
              <a:latin typeface="+mn-lt"/>
            </a:endParaRPr>
          </a:p>
          <a:p>
            <a:r>
              <a:rPr lang="en-US" sz="2000" dirty="0" err="1" smtClean="0">
                <a:latin typeface="+mn-lt"/>
              </a:rPr>
              <a:t>Traceback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(most recent call last): File "&lt;input&gt;", line 1, in &lt;module&gt; </a:t>
            </a:r>
            <a:endParaRPr lang="ru-RU" sz="2000" dirty="0" smtClean="0">
              <a:latin typeface="+mn-lt"/>
            </a:endParaRPr>
          </a:p>
          <a:p>
            <a:r>
              <a:rPr lang="en-US" sz="2000" dirty="0" err="1" smtClean="0">
                <a:solidFill>
                  <a:srgbClr val="FF0000"/>
                </a:solidFill>
                <a:latin typeface="+mn-lt"/>
              </a:rPr>
              <a:t>ValueError</a:t>
            </a:r>
            <a:r>
              <a:rPr lang="en-US" sz="2000" dirty="0">
                <a:latin typeface="+mn-lt"/>
              </a:rPr>
              <a:t>: operands could not be broadcast together with shapes (2,3) (3,2</a:t>
            </a:r>
            <a:r>
              <a:rPr lang="en-US" sz="2000" dirty="0" smtClean="0">
                <a:latin typeface="+mn-lt"/>
              </a:rPr>
              <a:t>)</a:t>
            </a:r>
            <a:endParaRPr lang="ru-RU" sz="2000" dirty="0" smtClean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Также можно производить математические операции между массивом и числом</a:t>
            </a:r>
            <a:r>
              <a:rPr lang="ru-RU" sz="2000" dirty="0" smtClean="0">
                <a:latin typeface="+mn-lt"/>
              </a:rPr>
              <a:t>.</a:t>
            </a:r>
          </a:p>
          <a:p>
            <a:r>
              <a:rPr lang="ru-RU" sz="2000" dirty="0" smtClean="0">
                <a:latin typeface="+mn-lt"/>
              </a:rPr>
              <a:t> </a:t>
            </a:r>
          </a:p>
          <a:p>
            <a:r>
              <a:rPr lang="ru-RU" sz="2000" i="1" dirty="0" smtClean="0">
                <a:latin typeface="+mn-lt"/>
              </a:rPr>
              <a:t>&gt;&gt;&gt;</a:t>
            </a:r>
            <a:r>
              <a:rPr lang="ru-RU" sz="2000" i="1" dirty="0" err="1" smtClean="0">
                <a:latin typeface="+mn-lt"/>
              </a:rPr>
              <a:t>a</a:t>
            </a:r>
            <a:r>
              <a:rPr lang="ru-RU" sz="2000" i="1" dirty="0" smtClean="0">
                <a:latin typeface="+mn-lt"/>
              </a:rPr>
              <a:t> </a:t>
            </a:r>
            <a:r>
              <a:rPr lang="ru-RU" sz="2000" i="1" dirty="0">
                <a:latin typeface="+mn-lt"/>
              </a:rPr>
              <a:t>+ 1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 err="1" smtClean="0">
                <a:latin typeface="+mn-lt"/>
              </a:rPr>
              <a:t>array</a:t>
            </a:r>
            <a:r>
              <a:rPr lang="ru-RU" sz="2000" i="1" dirty="0">
                <a:latin typeface="+mn-lt"/>
              </a:rPr>
              <a:t>([21, 31, 41, 51])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 smtClean="0">
                <a:latin typeface="+mn-lt"/>
              </a:rPr>
              <a:t>&gt;&gt;&gt; </a:t>
            </a:r>
            <a:r>
              <a:rPr lang="ru-RU" sz="2000" i="1" dirty="0" err="1">
                <a:latin typeface="+mn-lt"/>
              </a:rPr>
              <a:t>a</a:t>
            </a:r>
            <a:r>
              <a:rPr lang="ru-RU" sz="2000" i="1" dirty="0">
                <a:latin typeface="+mn-lt"/>
              </a:rPr>
              <a:t> ** 3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 err="1" smtClean="0">
                <a:latin typeface="+mn-lt"/>
              </a:rPr>
              <a:t>array</a:t>
            </a:r>
            <a:r>
              <a:rPr lang="ru-RU" sz="2000" i="1" dirty="0">
                <a:latin typeface="+mn-lt"/>
              </a:rPr>
              <a:t>([ 8000, 27000, 64000, 125000])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 smtClean="0">
                <a:latin typeface="+mn-lt"/>
              </a:rPr>
              <a:t>&gt;&gt;&gt; </a:t>
            </a:r>
            <a:r>
              <a:rPr lang="ru-RU" sz="2000" i="1" dirty="0" err="1">
                <a:latin typeface="+mn-lt"/>
              </a:rPr>
              <a:t>a</a:t>
            </a:r>
            <a:r>
              <a:rPr lang="ru-RU" sz="2000" i="1" dirty="0">
                <a:latin typeface="+mn-lt"/>
              </a:rPr>
              <a:t> &lt; 35 </a:t>
            </a:r>
            <a:r>
              <a:rPr lang="ru-RU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И фильтрацию можно проводить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ru-RU" sz="2000" i="1" dirty="0" err="1" smtClean="0">
                <a:latin typeface="+mn-lt"/>
              </a:rPr>
              <a:t>array</a:t>
            </a:r>
            <a:r>
              <a:rPr lang="ru-RU" sz="2000" i="1" dirty="0">
                <a:latin typeface="+mn-lt"/>
              </a:rPr>
              <a:t>([ </a:t>
            </a:r>
            <a:r>
              <a:rPr lang="ru-RU" sz="2000" i="1" dirty="0" err="1">
                <a:latin typeface="+mn-lt"/>
              </a:rPr>
              <a:t>True</a:t>
            </a:r>
            <a:r>
              <a:rPr lang="ru-RU" sz="2000" i="1" dirty="0">
                <a:latin typeface="+mn-lt"/>
              </a:rPr>
              <a:t>, </a:t>
            </a:r>
            <a:r>
              <a:rPr lang="ru-RU" sz="2000" i="1" dirty="0" err="1">
                <a:latin typeface="+mn-lt"/>
              </a:rPr>
              <a:t>True</a:t>
            </a:r>
            <a:r>
              <a:rPr lang="ru-RU" sz="2000" i="1" dirty="0">
                <a:latin typeface="+mn-lt"/>
              </a:rPr>
              <a:t>, </a:t>
            </a:r>
            <a:r>
              <a:rPr lang="ru-RU" sz="2000" i="1" dirty="0" err="1">
                <a:latin typeface="+mn-lt"/>
              </a:rPr>
              <a:t>False</a:t>
            </a:r>
            <a:r>
              <a:rPr lang="ru-RU" sz="2000" i="1" dirty="0">
                <a:latin typeface="+mn-lt"/>
              </a:rPr>
              <a:t>, </a:t>
            </a:r>
            <a:r>
              <a:rPr lang="ru-RU" sz="2000" i="1" dirty="0" err="1">
                <a:latin typeface="+mn-lt"/>
              </a:rPr>
              <a:t>False</a:t>
            </a:r>
            <a:r>
              <a:rPr lang="ru-RU" sz="2000" i="1" dirty="0">
                <a:latin typeface="+mn-lt"/>
              </a:rPr>
              <a:t>], </a:t>
            </a:r>
            <a:r>
              <a:rPr lang="ru-RU" sz="2000" i="1" dirty="0" err="1">
                <a:latin typeface="+mn-lt"/>
              </a:rPr>
              <a:t>dtype</a:t>
            </a:r>
            <a:r>
              <a:rPr lang="ru-RU" sz="2000" i="1" dirty="0">
                <a:latin typeface="+mn-lt"/>
              </a:rPr>
              <a:t>=</a:t>
            </a:r>
            <a:r>
              <a:rPr lang="ru-RU" sz="2000" i="1" dirty="0" err="1">
                <a:latin typeface="+mn-lt"/>
              </a:rPr>
              <a:t>bool</a:t>
            </a:r>
            <a:r>
              <a:rPr lang="ru-RU" sz="2000" i="1" dirty="0" smtClean="0">
                <a:latin typeface="+mn-lt"/>
              </a:rPr>
              <a:t>)</a:t>
            </a:r>
          </a:p>
          <a:p>
            <a:endParaRPr lang="ru-RU" sz="2000" i="1" dirty="0">
              <a:latin typeface="+mn-lt"/>
            </a:endParaRPr>
          </a:p>
          <a:p>
            <a:r>
              <a:rPr lang="en-US" sz="2000" dirty="0" err="1" smtClean="0">
                <a:latin typeface="+mn-lt"/>
              </a:rPr>
              <a:t>NumPy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также предоставляет множество математических операций для обработки массивов (</a:t>
            </a:r>
            <a:r>
              <a:rPr lang="en-US" sz="2000" dirty="0">
                <a:latin typeface="+mn-lt"/>
                <a:hlinkClick r:id="rId5"/>
              </a:rPr>
              <a:t>https://</a:t>
            </a:r>
            <a:r>
              <a:rPr lang="en-US" sz="2000" dirty="0" smtClean="0">
                <a:latin typeface="+mn-lt"/>
                <a:hlinkClick r:id="rId5"/>
              </a:rPr>
              <a:t>docs.scipy.org/doc/numpy/reference/routines.math.html</a:t>
            </a:r>
            <a:r>
              <a:rPr lang="ru-RU" sz="2000" dirty="0" smtClean="0">
                <a:latin typeface="+mn-lt"/>
              </a:rPr>
              <a:t> )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856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Базовые операции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384" y="692696"/>
            <a:ext cx="4899819" cy="40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latin typeface="+mn-lt"/>
              </a:rPr>
              <a:t>Многие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унарные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операции</a:t>
            </a:r>
            <a:r>
              <a:rPr lang="pl-PL" sz="2000" dirty="0">
                <a:latin typeface="+mn-lt"/>
              </a:rPr>
              <a:t>, </a:t>
            </a:r>
            <a:r>
              <a:rPr lang="pl-PL" sz="2000" dirty="0" err="1">
                <a:latin typeface="+mn-lt"/>
              </a:rPr>
              <a:t>такие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как</a:t>
            </a:r>
            <a:r>
              <a:rPr lang="pl-PL" sz="2000" dirty="0">
                <a:latin typeface="+mn-lt"/>
              </a:rPr>
              <a:t>, </a:t>
            </a:r>
            <a:r>
              <a:rPr lang="pl-PL" sz="2000" dirty="0" err="1">
                <a:latin typeface="+mn-lt"/>
              </a:rPr>
              <a:t>например</a:t>
            </a:r>
            <a:r>
              <a:rPr lang="pl-PL" sz="2000" dirty="0">
                <a:latin typeface="+mn-lt"/>
              </a:rPr>
              <a:t>, </a:t>
            </a:r>
            <a:r>
              <a:rPr lang="pl-PL" sz="2000" dirty="0" err="1">
                <a:latin typeface="+mn-lt"/>
              </a:rPr>
              <a:t>вычисление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суммы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всех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элементов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массива</a:t>
            </a:r>
            <a:r>
              <a:rPr lang="pl-PL" sz="2000" dirty="0">
                <a:latin typeface="+mn-lt"/>
              </a:rPr>
              <a:t>, </a:t>
            </a:r>
            <a:r>
              <a:rPr lang="pl-PL" sz="2000" dirty="0" err="1">
                <a:latin typeface="+mn-lt"/>
              </a:rPr>
              <a:t>представлены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также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и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в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виде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методов</a:t>
            </a:r>
            <a:r>
              <a:rPr lang="pl-PL" sz="2000" dirty="0">
                <a:latin typeface="+mn-lt"/>
              </a:rPr>
              <a:t> </a:t>
            </a:r>
            <a:r>
              <a:rPr lang="pl-PL" sz="2000" dirty="0" err="1">
                <a:latin typeface="+mn-lt"/>
              </a:rPr>
              <a:t>класса</a:t>
            </a:r>
            <a:r>
              <a:rPr lang="pl-PL" sz="2000" dirty="0">
                <a:latin typeface="+mn-lt"/>
              </a:rPr>
              <a:t> </a:t>
            </a:r>
            <a:r>
              <a:rPr lang="pl-PL" sz="2000" b="1" dirty="0" err="1">
                <a:latin typeface="+mn-lt"/>
              </a:rPr>
              <a:t>ndarray</a:t>
            </a:r>
            <a:r>
              <a:rPr lang="pl-PL" sz="2000" dirty="0" smtClean="0">
                <a:latin typeface="+mn-lt"/>
              </a:rPr>
              <a:t>.</a:t>
            </a:r>
          </a:p>
          <a:p>
            <a:endParaRPr lang="pl-PL" sz="2000" dirty="0">
              <a:latin typeface="+mn-lt"/>
            </a:endParaRPr>
          </a:p>
          <a:p>
            <a:r>
              <a:rPr lang="pl-PL" sz="2000" i="1" dirty="0" smtClean="0">
                <a:latin typeface="+mn-lt"/>
              </a:rPr>
              <a:t>&gt;&gt;&gt; </a:t>
            </a:r>
            <a:r>
              <a:rPr lang="pl-PL" sz="2000" i="1" dirty="0">
                <a:latin typeface="+mn-lt"/>
              </a:rPr>
              <a:t>a = </a:t>
            </a:r>
            <a:r>
              <a:rPr lang="pl-PL" sz="2000" i="1" dirty="0" err="1">
                <a:latin typeface="+mn-lt"/>
              </a:rPr>
              <a:t>np.array</a:t>
            </a:r>
            <a:r>
              <a:rPr lang="pl-PL" sz="2000" i="1" dirty="0">
                <a:latin typeface="+mn-lt"/>
              </a:rPr>
              <a:t>([[1, 2, 3], [4, 5, 6]]) </a:t>
            </a:r>
            <a:endParaRPr lang="pl-PL" sz="2000" i="1" dirty="0" smtClean="0">
              <a:latin typeface="+mn-lt"/>
            </a:endParaRPr>
          </a:p>
          <a:p>
            <a:r>
              <a:rPr lang="pl-PL" sz="2000" i="1" dirty="0" smtClean="0">
                <a:latin typeface="+mn-lt"/>
              </a:rPr>
              <a:t>&gt;&gt;&gt; </a:t>
            </a:r>
            <a:r>
              <a:rPr lang="pl-PL" sz="2000" i="1" dirty="0" err="1">
                <a:latin typeface="+mn-lt"/>
              </a:rPr>
              <a:t>np.sum</a:t>
            </a:r>
            <a:r>
              <a:rPr lang="pl-PL" sz="2000" i="1" dirty="0">
                <a:latin typeface="+mn-lt"/>
              </a:rPr>
              <a:t>(a) </a:t>
            </a:r>
            <a:endParaRPr lang="pl-PL" sz="2000" i="1" dirty="0" smtClean="0">
              <a:latin typeface="+mn-lt"/>
            </a:endParaRPr>
          </a:p>
          <a:p>
            <a:r>
              <a:rPr lang="pl-PL" sz="2000" i="1" dirty="0" smtClean="0">
                <a:latin typeface="+mn-lt"/>
              </a:rPr>
              <a:t>21 </a:t>
            </a:r>
          </a:p>
          <a:p>
            <a:r>
              <a:rPr lang="pl-PL" sz="2000" i="1" dirty="0" smtClean="0">
                <a:latin typeface="+mn-lt"/>
              </a:rPr>
              <a:t>&gt;&gt;&gt; </a:t>
            </a:r>
            <a:r>
              <a:rPr lang="pl-PL" sz="2000" i="1" dirty="0" err="1">
                <a:latin typeface="+mn-lt"/>
              </a:rPr>
              <a:t>a.sum</a:t>
            </a:r>
            <a:r>
              <a:rPr lang="pl-PL" sz="2000" i="1" dirty="0">
                <a:latin typeface="+mn-lt"/>
              </a:rPr>
              <a:t>() </a:t>
            </a:r>
            <a:endParaRPr lang="pl-PL" sz="2000" i="1" dirty="0" smtClean="0">
              <a:latin typeface="+mn-lt"/>
            </a:endParaRPr>
          </a:p>
          <a:p>
            <a:r>
              <a:rPr lang="pl-PL" sz="2000" i="1" dirty="0" smtClean="0">
                <a:latin typeface="+mn-lt"/>
              </a:rPr>
              <a:t>21 </a:t>
            </a:r>
          </a:p>
          <a:p>
            <a:r>
              <a:rPr lang="pl-PL" sz="2000" i="1" dirty="0" smtClean="0">
                <a:latin typeface="+mn-lt"/>
              </a:rPr>
              <a:t>&gt;&gt;&gt; </a:t>
            </a:r>
            <a:r>
              <a:rPr lang="pl-PL" sz="2000" i="1" dirty="0" err="1">
                <a:latin typeface="+mn-lt"/>
              </a:rPr>
              <a:t>a.min</a:t>
            </a:r>
            <a:r>
              <a:rPr lang="pl-PL" sz="2000" i="1" dirty="0">
                <a:latin typeface="+mn-lt"/>
              </a:rPr>
              <a:t>() </a:t>
            </a:r>
            <a:endParaRPr lang="pl-PL" sz="2000" i="1" dirty="0" smtClean="0">
              <a:latin typeface="+mn-lt"/>
            </a:endParaRPr>
          </a:p>
          <a:p>
            <a:r>
              <a:rPr lang="pl-PL" sz="2000" i="1" dirty="0" smtClean="0">
                <a:latin typeface="+mn-lt"/>
              </a:rPr>
              <a:t>1 </a:t>
            </a:r>
          </a:p>
          <a:p>
            <a:r>
              <a:rPr lang="pl-PL" sz="2000" i="1" dirty="0" smtClean="0">
                <a:latin typeface="+mn-lt"/>
              </a:rPr>
              <a:t>&gt;&gt;&gt; </a:t>
            </a:r>
            <a:r>
              <a:rPr lang="pl-PL" sz="2000" i="1" dirty="0" err="1">
                <a:latin typeface="+mn-lt"/>
              </a:rPr>
              <a:t>a.max</a:t>
            </a:r>
            <a:r>
              <a:rPr lang="pl-PL" sz="2000" i="1" dirty="0">
                <a:latin typeface="+mn-lt"/>
              </a:rPr>
              <a:t>() </a:t>
            </a:r>
            <a:endParaRPr lang="pl-PL" sz="2000" i="1" dirty="0" smtClean="0">
              <a:latin typeface="+mn-lt"/>
            </a:endParaRPr>
          </a:p>
          <a:p>
            <a:r>
              <a:rPr lang="pl-PL" sz="2000" i="1" dirty="0" smtClean="0">
                <a:latin typeface="+mn-lt"/>
              </a:rPr>
              <a:t>6</a:t>
            </a:r>
            <a:endParaRPr lang="pl-PL" sz="2000" i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9856" y="2715649"/>
            <a:ext cx="7128792" cy="324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По умолчанию, эти операции применяются к массиву, как если бы он был списком чисел, независимо от его формы. Однако, указав параметр </a:t>
            </a:r>
            <a:r>
              <a:rPr lang="ru-RU" sz="2000" b="1" dirty="0" err="1">
                <a:latin typeface="+mn-lt"/>
              </a:rPr>
              <a:t>axis</a:t>
            </a:r>
            <a:r>
              <a:rPr lang="ru-RU" sz="2000" dirty="0">
                <a:latin typeface="+mn-lt"/>
              </a:rPr>
              <a:t>, можно применить операцию для указанной оси массива</a:t>
            </a:r>
            <a:r>
              <a:rPr lang="ru-RU" sz="2000" dirty="0" smtClean="0">
                <a:latin typeface="+mn-lt"/>
              </a:rPr>
              <a:t>:</a:t>
            </a:r>
            <a:endParaRPr lang="en-US" sz="2000" dirty="0" smtClean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i="1" dirty="0" smtClean="0">
                <a:latin typeface="+mn-lt"/>
              </a:rPr>
              <a:t>&gt;&gt;&gt; </a:t>
            </a:r>
            <a:r>
              <a:rPr lang="ru-RU" sz="2000" i="1" dirty="0" err="1">
                <a:latin typeface="+mn-lt"/>
              </a:rPr>
              <a:t>a.min</a:t>
            </a:r>
            <a:r>
              <a:rPr lang="ru-RU" sz="2000" i="1" dirty="0">
                <a:latin typeface="+mn-lt"/>
              </a:rPr>
              <a:t>(</a:t>
            </a:r>
            <a:r>
              <a:rPr lang="ru-RU" sz="2000" i="1" dirty="0" err="1">
                <a:latin typeface="+mn-lt"/>
              </a:rPr>
              <a:t>axis</a:t>
            </a:r>
            <a:r>
              <a:rPr lang="ru-RU" sz="2000" i="1" dirty="0">
                <a:latin typeface="+mn-lt"/>
              </a:rPr>
              <a:t>=0) </a:t>
            </a:r>
            <a:r>
              <a:rPr lang="ru-RU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Наименьшее число в каждом столбце </a:t>
            </a:r>
            <a:endParaRPr lang="en-US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ru-RU" sz="2000" i="1" dirty="0" err="1" smtClean="0">
                <a:latin typeface="+mn-lt"/>
              </a:rPr>
              <a:t>array</a:t>
            </a:r>
            <a:r>
              <a:rPr lang="ru-RU" sz="2000" i="1" dirty="0">
                <a:latin typeface="+mn-lt"/>
              </a:rPr>
              <a:t>([1, 2, 3]) </a:t>
            </a:r>
            <a:endParaRPr lang="ru-RU" sz="2000" i="1" dirty="0" smtClean="0">
              <a:latin typeface="+mn-lt"/>
            </a:endParaRPr>
          </a:p>
          <a:p>
            <a:endParaRPr lang="en-US" sz="2000" i="1" dirty="0" smtClean="0">
              <a:latin typeface="+mn-lt"/>
            </a:endParaRPr>
          </a:p>
          <a:p>
            <a:r>
              <a:rPr lang="ru-RU" sz="2000" i="1" dirty="0" smtClean="0">
                <a:latin typeface="+mn-lt"/>
              </a:rPr>
              <a:t>&gt;&gt;&gt; </a:t>
            </a:r>
            <a:r>
              <a:rPr lang="ru-RU" sz="2000" i="1" dirty="0" err="1">
                <a:latin typeface="+mn-lt"/>
              </a:rPr>
              <a:t>a.min</a:t>
            </a:r>
            <a:r>
              <a:rPr lang="ru-RU" sz="2000" i="1" dirty="0">
                <a:latin typeface="+mn-lt"/>
              </a:rPr>
              <a:t>(</a:t>
            </a:r>
            <a:r>
              <a:rPr lang="ru-RU" sz="2000" i="1" dirty="0" err="1">
                <a:latin typeface="+mn-lt"/>
              </a:rPr>
              <a:t>axis</a:t>
            </a:r>
            <a:r>
              <a:rPr lang="ru-RU" sz="2000" i="1" dirty="0">
                <a:latin typeface="+mn-lt"/>
              </a:rPr>
              <a:t>=1) </a:t>
            </a:r>
            <a:r>
              <a:rPr lang="ru-RU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Наименьшее число в каждой строке </a:t>
            </a:r>
            <a:r>
              <a:rPr lang="ru-RU" sz="2000" i="1" dirty="0" err="1">
                <a:latin typeface="+mn-lt"/>
              </a:rPr>
              <a:t>array</a:t>
            </a:r>
            <a:r>
              <a:rPr lang="ru-RU" sz="2000" i="1" dirty="0">
                <a:latin typeface="+mn-lt"/>
              </a:rPr>
              <a:t>([1, 4])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6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en-US" sz="28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Индексы, срезы,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итерации.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476672"/>
            <a:ext cx="871296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+mn-lt"/>
              </a:rPr>
              <a:t>Одномерные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массивы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осуществляют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операции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индексирования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срезов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итераций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очень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схожим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образом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обычными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списками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другими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последовательностями</a:t>
            </a:r>
            <a:r>
              <a:rPr lang="pt-BR" sz="2000" dirty="0">
                <a:latin typeface="+mn-lt"/>
              </a:rPr>
              <a:t> Python (</a:t>
            </a:r>
            <a:r>
              <a:rPr lang="pt-BR" sz="2000" dirty="0" err="1">
                <a:latin typeface="+mn-lt"/>
              </a:rPr>
              <a:t>разве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что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удалять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помощью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срезов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нельзя</a:t>
            </a:r>
            <a:r>
              <a:rPr lang="pt-BR" sz="2000" dirty="0" smtClean="0">
                <a:latin typeface="+mn-lt"/>
              </a:rPr>
              <a:t>).</a:t>
            </a:r>
          </a:p>
          <a:p>
            <a:endParaRPr lang="pt-BR" sz="2000" dirty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&gt;&gt;&gt;a </a:t>
            </a:r>
            <a:r>
              <a:rPr lang="pt-BR" sz="2000" i="1" dirty="0">
                <a:latin typeface="+mn-lt"/>
              </a:rPr>
              <a:t>= </a:t>
            </a:r>
            <a:r>
              <a:rPr lang="pt-BR" sz="2000" i="1" dirty="0" err="1">
                <a:latin typeface="+mn-lt"/>
              </a:rPr>
              <a:t>np.arange</a:t>
            </a:r>
            <a:r>
              <a:rPr lang="pt-BR" sz="2000" i="1" dirty="0">
                <a:latin typeface="+mn-lt"/>
              </a:rPr>
              <a:t>(10) ** 3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([ 0, 1, 8, 27, 64, 125, 216, 343, 512, 729])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a[1]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1 </a:t>
            </a: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a[3:7]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([ 27, 64, 125, 216])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a[3:7] = 8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([ 0, 1, 8, 8, 8, 8, 8, 343, 512, 729])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a[::-1]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([729, 512, 343, 8, 8, 8, 8, 8, 1, 0]) </a:t>
            </a:r>
            <a:endParaRPr lang="ru-RU" sz="2000" i="1" dirty="0" smtClean="0">
              <a:latin typeface="+mn-lt"/>
            </a:endParaRPr>
          </a:p>
          <a:p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del</a:t>
            </a:r>
            <a:r>
              <a:rPr lang="pt-BR" sz="2000" i="1" dirty="0">
                <a:latin typeface="+mn-lt"/>
              </a:rPr>
              <a:t> a[4:6]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Traceback</a:t>
            </a:r>
            <a:r>
              <a:rPr lang="pt-BR" sz="2000" i="1" dirty="0" smtClean="0">
                <a:latin typeface="+mn-lt"/>
              </a:rPr>
              <a:t> </a:t>
            </a:r>
            <a:r>
              <a:rPr lang="pt-BR" sz="2000" i="1" dirty="0">
                <a:latin typeface="+mn-lt"/>
              </a:rPr>
              <a:t>(</a:t>
            </a:r>
            <a:r>
              <a:rPr lang="pt-BR" sz="2000" i="1" dirty="0" err="1">
                <a:latin typeface="+mn-lt"/>
              </a:rPr>
              <a:t>most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dirty="0" err="1">
                <a:latin typeface="+mn-lt"/>
              </a:rPr>
              <a:t>recent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dirty="0" err="1">
                <a:latin typeface="+mn-lt"/>
              </a:rPr>
              <a:t>call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dirty="0" err="1">
                <a:latin typeface="+mn-lt"/>
              </a:rPr>
              <a:t>last</a:t>
            </a:r>
            <a:r>
              <a:rPr lang="pt-BR" sz="2000" i="1" dirty="0">
                <a:latin typeface="+mn-lt"/>
              </a:rPr>
              <a:t>): File "&lt;input&gt;", </a:t>
            </a:r>
            <a:r>
              <a:rPr lang="pt-BR" sz="2000" i="1" dirty="0" err="1">
                <a:latin typeface="+mn-lt"/>
              </a:rPr>
              <a:t>line</a:t>
            </a:r>
            <a:r>
              <a:rPr lang="pt-BR" sz="2000" i="1" dirty="0">
                <a:latin typeface="+mn-lt"/>
              </a:rPr>
              <a:t> 1, in &lt;module&gt;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err="1" smtClean="0">
                <a:solidFill>
                  <a:srgbClr val="FF0000"/>
                </a:solidFill>
                <a:latin typeface="+mn-lt"/>
              </a:rPr>
              <a:t>ValueError</a:t>
            </a:r>
            <a:r>
              <a:rPr lang="pt-BR" sz="2000" i="1" dirty="0">
                <a:latin typeface="+mn-lt"/>
              </a:rPr>
              <a:t>: </a:t>
            </a:r>
            <a:r>
              <a:rPr lang="pt-BR" sz="2000" i="1" dirty="0" err="1">
                <a:latin typeface="+mn-lt"/>
              </a:rPr>
              <a:t>cannot</a:t>
            </a:r>
            <a:r>
              <a:rPr lang="pt-BR" sz="2000" i="1" dirty="0">
                <a:latin typeface="+mn-lt"/>
              </a:rPr>
              <a:t> delete </a:t>
            </a:r>
            <a:r>
              <a:rPr lang="pt-BR" sz="2000" i="1" dirty="0" err="1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dirty="0" err="1">
                <a:latin typeface="+mn-lt"/>
              </a:rPr>
              <a:t>elements</a:t>
            </a:r>
            <a:endParaRPr lang="pt-BR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1765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Индексы, срезы,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итерации.</a:t>
            </a:r>
            <a:endParaRPr lang="ru-RU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850" y="470505"/>
            <a:ext cx="8712968" cy="610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+mn-lt"/>
              </a:rPr>
              <a:t>У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многомерных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массивов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на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каждую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ось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приходится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один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индекс</a:t>
            </a:r>
            <a:r>
              <a:rPr lang="pt-BR" sz="2000" dirty="0">
                <a:latin typeface="+mn-lt"/>
              </a:rPr>
              <a:t>. </a:t>
            </a:r>
            <a:r>
              <a:rPr lang="pt-BR" sz="2000" dirty="0" err="1">
                <a:latin typeface="+mn-lt"/>
              </a:rPr>
              <a:t>Индексы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передаются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виде</a:t>
            </a:r>
            <a:r>
              <a:rPr lang="pt-BR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кортежей</a:t>
            </a:r>
            <a:r>
              <a:rPr lang="pt-BR" sz="2000" dirty="0" smtClean="0">
                <a:latin typeface="+mn-lt"/>
              </a:rPr>
              <a:t>:</a:t>
            </a:r>
            <a:endParaRPr lang="ru-RU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</a:t>
            </a:r>
            <a:r>
              <a:rPr lang="pt-BR" sz="2000" i="1" dirty="0" err="1" smtClean="0">
                <a:latin typeface="+mn-lt"/>
              </a:rPr>
              <a:t>b</a:t>
            </a:r>
            <a:r>
              <a:rPr lang="pt-BR" sz="2000" i="1" dirty="0" smtClean="0">
                <a:latin typeface="+mn-lt"/>
              </a:rPr>
              <a:t> </a:t>
            </a:r>
            <a:r>
              <a:rPr lang="pt-BR" sz="2000" i="1" dirty="0">
                <a:latin typeface="+mn-lt"/>
              </a:rPr>
              <a:t>= </a:t>
            </a:r>
            <a:r>
              <a:rPr lang="pt-BR" sz="2000" i="1" dirty="0" err="1">
                <a:latin typeface="+mn-lt"/>
              </a:rPr>
              <a:t>np.array</a:t>
            </a:r>
            <a:r>
              <a:rPr lang="pt-BR" sz="2000" i="1" dirty="0">
                <a:latin typeface="+mn-lt"/>
              </a:rPr>
              <a:t>([[ 0, 1, </a:t>
            </a:r>
            <a:r>
              <a:rPr lang="pt-BR" sz="2000" i="1" dirty="0" smtClean="0">
                <a:latin typeface="+mn-lt"/>
              </a:rPr>
              <a:t>2],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... </a:t>
            </a:r>
            <a:r>
              <a:rPr lang="ru-RU" sz="2000" i="1" dirty="0" smtClean="0">
                <a:latin typeface="+mn-lt"/>
              </a:rPr>
              <a:t>                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10, 11, </a:t>
            </a:r>
            <a:r>
              <a:rPr lang="pt-BR" sz="2000" i="1" dirty="0" smtClean="0">
                <a:latin typeface="+mn-lt"/>
              </a:rPr>
              <a:t>12],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... </a:t>
            </a:r>
            <a:r>
              <a:rPr lang="ru-RU" sz="2000" i="1" dirty="0" smtClean="0">
                <a:latin typeface="+mn-lt"/>
              </a:rPr>
              <a:t>                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20, 21, </a:t>
            </a:r>
            <a:r>
              <a:rPr lang="pt-BR" sz="2000" i="1" dirty="0" smtClean="0">
                <a:latin typeface="+mn-lt"/>
              </a:rPr>
              <a:t>22]])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...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 smtClean="0">
                <a:latin typeface="+mn-lt"/>
              </a:rPr>
              <a:t>b</a:t>
            </a:r>
            <a:r>
              <a:rPr lang="pt-BR" sz="2000" i="1" dirty="0" smtClean="0">
                <a:latin typeface="+mn-lt"/>
              </a:rPr>
              <a:t>[</a:t>
            </a:r>
            <a:r>
              <a:rPr lang="ru-RU" sz="2000" i="1" dirty="0" smtClean="0">
                <a:latin typeface="+mn-lt"/>
              </a:rPr>
              <a:t>2</a:t>
            </a:r>
            <a:r>
              <a:rPr lang="pt-BR" sz="2000" i="1" dirty="0" smtClean="0">
                <a:latin typeface="+mn-lt"/>
              </a:rPr>
              <a:t>,</a:t>
            </a:r>
            <a:r>
              <a:rPr lang="ru-RU" sz="2000" i="1" dirty="0" smtClean="0">
                <a:latin typeface="+mn-lt"/>
              </a:rPr>
              <a:t>2</a:t>
            </a:r>
            <a:r>
              <a:rPr lang="pt-BR" sz="2000" i="1" dirty="0" smtClean="0">
                <a:latin typeface="+mn-lt"/>
              </a:rPr>
              <a:t>]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ru-RU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Третья </a:t>
            </a:r>
            <a:r>
              <a:rPr lang="pt-BR" sz="20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строка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ru-RU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третий </a:t>
            </a:r>
            <a:r>
              <a:rPr lang="pt-BR" sz="20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столбец</a:t>
            </a:r>
            <a:r>
              <a:rPr lang="pt-BR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2</a:t>
            </a:r>
            <a:r>
              <a:rPr lang="ru-RU" sz="2000" i="1" dirty="0" smtClean="0">
                <a:latin typeface="+mn-lt"/>
              </a:rPr>
              <a:t>2</a:t>
            </a:r>
            <a:r>
              <a:rPr lang="pt-BR" sz="2000" i="1" dirty="0" smtClean="0">
                <a:latin typeface="+mn-lt"/>
              </a:rPr>
              <a:t>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 smtClean="0">
                <a:latin typeface="+mn-lt"/>
              </a:rPr>
              <a:t>[(</a:t>
            </a:r>
            <a:r>
              <a:rPr lang="ru-RU" sz="2000" i="1" dirty="0">
                <a:latin typeface="+mn-lt"/>
              </a:rPr>
              <a:t>2</a:t>
            </a:r>
            <a:r>
              <a:rPr lang="pt-BR" sz="2000" i="1" dirty="0" smtClean="0">
                <a:latin typeface="+mn-lt"/>
              </a:rPr>
              <a:t>,</a:t>
            </a:r>
            <a:r>
              <a:rPr lang="ru-RU" sz="2000" i="1" dirty="0" smtClean="0">
                <a:latin typeface="+mn-lt"/>
              </a:rPr>
              <a:t>2</a:t>
            </a:r>
            <a:r>
              <a:rPr lang="pt-BR" sz="2000" i="1" dirty="0" smtClean="0">
                <a:latin typeface="+mn-lt"/>
              </a:rPr>
              <a:t>)]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2</a:t>
            </a:r>
            <a:r>
              <a:rPr lang="ru-RU" sz="2000" i="1" dirty="0" smtClean="0">
                <a:latin typeface="+mn-lt"/>
              </a:rPr>
              <a:t>2</a:t>
            </a:r>
            <a:r>
              <a:rPr lang="pt-BR" sz="2000" i="1" dirty="0" smtClean="0">
                <a:latin typeface="+mn-lt"/>
              </a:rPr>
              <a:t>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>
                <a:latin typeface="+mn-lt"/>
              </a:rPr>
              <a:t>[2</a:t>
            </a:r>
            <a:r>
              <a:rPr lang="pt-BR" sz="2000" i="1" dirty="0" smtClean="0">
                <a:latin typeface="+mn-lt"/>
              </a:rPr>
              <a:t>][</a:t>
            </a:r>
            <a:r>
              <a:rPr lang="ru-RU" sz="2000" i="1" dirty="0" smtClean="0">
                <a:latin typeface="+mn-lt"/>
              </a:rPr>
              <a:t>2</a:t>
            </a:r>
            <a:r>
              <a:rPr lang="pt-BR" sz="2000" i="1" dirty="0" smtClean="0">
                <a:latin typeface="+mn-lt"/>
              </a:rPr>
              <a:t>]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Можно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так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2</a:t>
            </a:r>
            <a:r>
              <a:rPr lang="ru-RU" sz="2000" i="1" dirty="0" smtClean="0">
                <a:latin typeface="+mn-lt"/>
              </a:rPr>
              <a:t>2</a:t>
            </a:r>
            <a:r>
              <a:rPr lang="pt-BR" sz="2000" i="1" dirty="0" smtClean="0">
                <a:latin typeface="+mn-lt"/>
              </a:rPr>
              <a:t>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>
                <a:latin typeface="+mn-lt"/>
              </a:rPr>
              <a:t>[:,2]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Третий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столбец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([ 2, 12, </a:t>
            </a:r>
            <a:r>
              <a:rPr lang="pt-BR" sz="2000" i="1" dirty="0" smtClean="0">
                <a:latin typeface="+mn-lt"/>
              </a:rPr>
              <a:t>22])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>
                <a:latin typeface="+mn-lt"/>
              </a:rPr>
              <a:t>[:2]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Первые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две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строки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([[ 0, 1, </a:t>
            </a:r>
            <a:r>
              <a:rPr lang="pt-BR" sz="2000" i="1" dirty="0" smtClean="0">
                <a:latin typeface="+mn-lt"/>
              </a:rPr>
              <a:t>2],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10, 11, </a:t>
            </a:r>
            <a:r>
              <a:rPr lang="pt-BR" sz="2000" i="1" dirty="0" smtClean="0">
                <a:latin typeface="+mn-lt"/>
              </a:rPr>
              <a:t>12]])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>
                <a:latin typeface="+mn-lt"/>
              </a:rPr>
              <a:t>[1:3, : : ]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Вторая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третья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строки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([[10, 11, </a:t>
            </a:r>
            <a:r>
              <a:rPr lang="pt-BR" sz="2000" i="1" dirty="0" smtClean="0">
                <a:latin typeface="+mn-lt"/>
              </a:rPr>
              <a:t>12],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20, 21, </a:t>
            </a:r>
            <a:r>
              <a:rPr lang="pt-BR" sz="2000" i="1" dirty="0" smtClean="0">
                <a:latin typeface="+mn-lt"/>
              </a:rPr>
              <a:t>22]])</a:t>
            </a:r>
            <a:endParaRPr lang="pt-BR" sz="2000" i="1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2132856"/>
            <a:ext cx="4039265" cy="3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35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Индексы, срезы,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итерации.</a:t>
            </a:r>
            <a:endParaRPr lang="ru-RU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352" y="510283"/>
            <a:ext cx="8784976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Когда индексов меньше, чем осей, отсутствующие индексы предполагаются дополненными с помощью срезов:</a:t>
            </a:r>
          </a:p>
          <a:p>
            <a:r>
              <a:rPr lang="ru-RU" sz="2000" i="1" dirty="0" smtClean="0">
                <a:latin typeface="+mn-lt"/>
              </a:rPr>
              <a:t>&gt;&gt;&gt;</a:t>
            </a:r>
            <a:r>
              <a:rPr lang="ru-RU" sz="2000" b="1" i="1" dirty="0" smtClean="0">
                <a:latin typeface="+mn-lt"/>
              </a:rPr>
              <a:t> </a:t>
            </a:r>
            <a:r>
              <a:rPr lang="ru-RU" sz="2000" i="1" dirty="0" err="1">
                <a:latin typeface="+mn-lt"/>
              </a:rPr>
              <a:t>b</a:t>
            </a:r>
            <a:r>
              <a:rPr lang="ru-RU" sz="2000" i="1" dirty="0">
                <a:latin typeface="+mn-lt"/>
              </a:rPr>
              <a:t>[-1] </a:t>
            </a:r>
            <a:r>
              <a:rPr lang="ru-RU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Последняя строка. Эквивалентно </a:t>
            </a:r>
            <a:r>
              <a:rPr lang="ru-RU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</a:t>
            </a:r>
            <a:r>
              <a:rPr lang="ru-RU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[-1,:] </a:t>
            </a:r>
            <a:endParaRPr lang="en-US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ru-RU" sz="2000" i="1" dirty="0" err="1" smtClean="0">
                <a:latin typeface="+mn-lt"/>
              </a:rPr>
              <a:t>array</a:t>
            </a:r>
            <a:r>
              <a:rPr lang="ru-RU" sz="2000" i="1" dirty="0" smtClean="0">
                <a:latin typeface="+mn-lt"/>
              </a:rPr>
              <a:t>([20</a:t>
            </a:r>
            <a:r>
              <a:rPr lang="ru-RU" sz="2000" i="1" dirty="0">
                <a:latin typeface="+mn-lt"/>
              </a:rPr>
              <a:t>, </a:t>
            </a:r>
            <a:r>
              <a:rPr lang="ru-RU" sz="2000" i="1" dirty="0" smtClean="0">
                <a:latin typeface="+mn-lt"/>
              </a:rPr>
              <a:t>21</a:t>
            </a:r>
            <a:r>
              <a:rPr lang="ru-RU" sz="2000" i="1" dirty="0">
                <a:latin typeface="+mn-lt"/>
              </a:rPr>
              <a:t>, </a:t>
            </a:r>
            <a:r>
              <a:rPr lang="ru-RU" sz="2000" i="1" dirty="0" smtClean="0">
                <a:latin typeface="+mn-lt"/>
              </a:rPr>
              <a:t>22])</a:t>
            </a:r>
          </a:p>
          <a:p>
            <a:endParaRPr lang="ru-RU" sz="2000" i="1" dirty="0">
              <a:latin typeface="+mn-lt"/>
            </a:endParaRPr>
          </a:p>
          <a:p>
            <a:r>
              <a:rPr lang="ru-RU" sz="2000" dirty="0" err="1">
                <a:latin typeface="+mn-lt"/>
              </a:rPr>
              <a:t>b</a:t>
            </a:r>
            <a:r>
              <a:rPr lang="ru-RU" sz="2000" dirty="0">
                <a:latin typeface="+mn-lt"/>
              </a:rPr>
              <a:t>[</a:t>
            </a:r>
            <a:r>
              <a:rPr lang="ru-RU" sz="2000" dirty="0" err="1">
                <a:latin typeface="+mn-lt"/>
              </a:rPr>
              <a:t>i</a:t>
            </a:r>
            <a:r>
              <a:rPr lang="ru-RU" sz="2000" dirty="0">
                <a:latin typeface="+mn-lt"/>
              </a:rPr>
              <a:t>] можно читать как </a:t>
            </a:r>
            <a:r>
              <a:rPr lang="ru-RU" sz="2000" dirty="0" err="1">
                <a:latin typeface="+mn-lt"/>
              </a:rPr>
              <a:t>b</a:t>
            </a:r>
            <a:r>
              <a:rPr lang="ru-RU" sz="2000" dirty="0">
                <a:latin typeface="+mn-lt"/>
              </a:rPr>
              <a:t>[</a:t>
            </a:r>
            <a:r>
              <a:rPr lang="ru-RU" sz="2000" dirty="0" err="1">
                <a:latin typeface="+mn-lt"/>
              </a:rPr>
              <a:t>i</a:t>
            </a:r>
            <a:r>
              <a:rPr lang="ru-RU" sz="2000" dirty="0">
                <a:latin typeface="+mn-lt"/>
              </a:rPr>
              <a:t>, &lt;столько символов ':', сколько нужно&gt;]. </a:t>
            </a:r>
            <a:r>
              <a:rPr lang="ru-RU" sz="2000" dirty="0">
                <a:latin typeface="+mn-lt"/>
              </a:rPr>
              <a:t>Э</a:t>
            </a:r>
            <a:r>
              <a:rPr lang="ru-RU" sz="2000" dirty="0" smtClean="0">
                <a:latin typeface="+mn-lt"/>
              </a:rPr>
              <a:t>то </a:t>
            </a:r>
            <a:r>
              <a:rPr lang="ru-RU" sz="2000" dirty="0">
                <a:latin typeface="+mn-lt"/>
              </a:rPr>
              <a:t>также может быть записано с помощью точек, как </a:t>
            </a:r>
            <a:r>
              <a:rPr lang="ru-RU" sz="2000" dirty="0" err="1">
                <a:latin typeface="+mn-lt"/>
              </a:rPr>
              <a:t>b</a:t>
            </a:r>
            <a:r>
              <a:rPr lang="ru-RU" sz="2000" dirty="0">
                <a:latin typeface="+mn-lt"/>
              </a:rPr>
              <a:t>[</a:t>
            </a:r>
            <a:r>
              <a:rPr lang="ru-RU" sz="2000" dirty="0" err="1">
                <a:latin typeface="+mn-lt"/>
              </a:rPr>
              <a:t>i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smtClean="0">
                <a:latin typeface="+mn-lt"/>
              </a:rPr>
              <a:t>...].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Например, если </a:t>
            </a:r>
            <a:r>
              <a:rPr lang="ru-RU" sz="2000" dirty="0" err="1">
                <a:latin typeface="+mn-lt"/>
              </a:rPr>
              <a:t>x</a:t>
            </a:r>
            <a:r>
              <a:rPr lang="ru-RU" sz="2000" dirty="0">
                <a:latin typeface="+mn-lt"/>
              </a:rPr>
              <a:t> имеет ранг 5 (то есть у него 5 осей), тогда</a:t>
            </a:r>
          </a:p>
          <a:p>
            <a:r>
              <a:rPr lang="ru-RU" sz="2000" dirty="0" err="1">
                <a:latin typeface="+mn-lt"/>
              </a:rPr>
              <a:t>x</a:t>
            </a:r>
            <a:r>
              <a:rPr lang="ru-RU" sz="2000" dirty="0">
                <a:latin typeface="+mn-lt"/>
              </a:rPr>
              <a:t>[1, 2, ...] эквивалентно </a:t>
            </a:r>
            <a:r>
              <a:rPr lang="ru-RU" sz="2000" dirty="0" err="1">
                <a:latin typeface="+mn-lt"/>
              </a:rPr>
              <a:t>x</a:t>
            </a:r>
            <a:r>
              <a:rPr lang="ru-RU" sz="2000" dirty="0">
                <a:latin typeface="+mn-lt"/>
              </a:rPr>
              <a:t>[1, 2, :, :, :],</a:t>
            </a:r>
          </a:p>
          <a:p>
            <a:r>
              <a:rPr lang="ru-RU" sz="2000" dirty="0" err="1">
                <a:latin typeface="+mn-lt"/>
              </a:rPr>
              <a:t>x</a:t>
            </a:r>
            <a:r>
              <a:rPr lang="ru-RU" sz="2000" dirty="0">
                <a:latin typeface="+mn-lt"/>
              </a:rPr>
              <a:t>[... , 3] то же самое, что </a:t>
            </a:r>
            <a:r>
              <a:rPr lang="ru-RU" sz="2000" dirty="0" err="1">
                <a:latin typeface="+mn-lt"/>
              </a:rPr>
              <a:t>x</a:t>
            </a:r>
            <a:r>
              <a:rPr lang="ru-RU" sz="2000" dirty="0">
                <a:latin typeface="+mn-lt"/>
              </a:rPr>
              <a:t>[:, :, :, :, 3] и</a:t>
            </a:r>
          </a:p>
          <a:p>
            <a:r>
              <a:rPr lang="ru-RU" sz="2000" dirty="0" err="1">
                <a:latin typeface="+mn-lt"/>
              </a:rPr>
              <a:t>x</a:t>
            </a:r>
            <a:r>
              <a:rPr lang="ru-RU" sz="2000" dirty="0">
                <a:latin typeface="+mn-lt"/>
              </a:rPr>
              <a:t>[4, ... , 5, :] это </a:t>
            </a:r>
            <a:r>
              <a:rPr lang="ru-RU" sz="2000" dirty="0" err="1">
                <a:latin typeface="+mn-lt"/>
              </a:rPr>
              <a:t>x</a:t>
            </a:r>
            <a:r>
              <a:rPr lang="ru-RU" sz="2000" dirty="0">
                <a:latin typeface="+mn-lt"/>
              </a:rPr>
              <a:t>[4, :, :, 5, :].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0440" y="4071145"/>
            <a:ext cx="8231560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 </a:t>
            </a:r>
            <a:r>
              <a:rPr lang="pt-BR" sz="2000" i="1" dirty="0">
                <a:latin typeface="+mn-lt"/>
              </a:rPr>
              <a:t>=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dirty="0" err="1">
                <a:latin typeface="+mn-lt"/>
              </a:rPr>
              <a:t>np</a:t>
            </a:r>
            <a:r>
              <a:rPr lang="pt-BR" sz="2000" i="1" dirty="0" err="1">
                <a:latin typeface="+mn-lt"/>
              </a:rPr>
              <a:t>.</a:t>
            </a:r>
            <a:r>
              <a:rPr lang="pt-BR" sz="2000" i="1" dirty="0" err="1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(([[</a:t>
            </a:r>
            <a:r>
              <a:rPr lang="pt-BR" sz="2000" i="1" dirty="0">
                <a:latin typeface="+mn-lt"/>
              </a:rPr>
              <a:t>0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i="1" dirty="0">
                <a:latin typeface="+mn-lt"/>
              </a:rPr>
              <a:t>1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i="1" dirty="0">
                <a:latin typeface="+mn-lt"/>
              </a:rPr>
              <a:t>2</a:t>
            </a:r>
            <a:r>
              <a:rPr lang="pt-BR" sz="2000" i="1" dirty="0">
                <a:latin typeface="+mn-lt"/>
              </a:rPr>
              <a:t>], [</a:t>
            </a:r>
            <a:r>
              <a:rPr lang="pt-BR" sz="2000" i="1" dirty="0">
                <a:latin typeface="+mn-lt"/>
              </a:rPr>
              <a:t>10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i="1" dirty="0">
                <a:latin typeface="+mn-lt"/>
              </a:rPr>
              <a:t>12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i="1" dirty="0">
                <a:latin typeface="+mn-lt"/>
              </a:rPr>
              <a:t>13</a:t>
            </a:r>
            <a:r>
              <a:rPr lang="pt-BR" sz="2000" i="1" dirty="0">
                <a:latin typeface="+mn-lt"/>
              </a:rPr>
              <a:t>]], [[</a:t>
            </a:r>
            <a:r>
              <a:rPr lang="pt-BR" sz="2000" i="1" dirty="0">
                <a:latin typeface="+mn-lt"/>
              </a:rPr>
              <a:t>100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i="1" dirty="0">
                <a:latin typeface="+mn-lt"/>
              </a:rPr>
              <a:t>101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i="1" dirty="0">
                <a:latin typeface="+mn-lt"/>
              </a:rPr>
              <a:t>102</a:t>
            </a:r>
            <a:r>
              <a:rPr lang="pt-BR" sz="2000" i="1" dirty="0">
                <a:latin typeface="+mn-lt"/>
              </a:rPr>
              <a:t>], [</a:t>
            </a:r>
            <a:r>
              <a:rPr lang="pt-BR" sz="2000" i="1" dirty="0">
                <a:latin typeface="+mn-lt"/>
              </a:rPr>
              <a:t>110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i="1" dirty="0">
                <a:latin typeface="+mn-lt"/>
              </a:rPr>
              <a:t>112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i="1" dirty="0">
                <a:latin typeface="+mn-lt"/>
              </a:rPr>
              <a:t>113</a:t>
            </a:r>
            <a:r>
              <a:rPr lang="pt-BR" sz="2000" i="1" dirty="0">
                <a:latin typeface="+mn-lt"/>
              </a:rPr>
              <a:t>]]))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a</a:t>
            </a:r>
            <a:r>
              <a:rPr lang="pt-BR" sz="2000" i="1" dirty="0" err="1">
                <a:latin typeface="+mn-lt"/>
              </a:rPr>
              <a:t>.</a:t>
            </a:r>
            <a:r>
              <a:rPr lang="pt-BR" sz="2000" i="1" dirty="0" err="1">
                <a:latin typeface="+mn-lt"/>
              </a:rPr>
              <a:t>shape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dirty="0">
                <a:latin typeface="+mn-lt"/>
              </a:rPr>
              <a:t>(2, 2, 3)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a[</a:t>
            </a:r>
            <a:r>
              <a:rPr lang="pt-BR" sz="2000" i="1" dirty="0">
                <a:latin typeface="+mn-lt"/>
              </a:rPr>
              <a:t>1</a:t>
            </a:r>
            <a:r>
              <a:rPr lang="pt-BR" sz="2000" i="1" dirty="0">
                <a:latin typeface="+mn-lt"/>
              </a:rPr>
              <a:t>, </a:t>
            </a:r>
            <a:r>
              <a:rPr lang="pt-BR" sz="2000" i="1" dirty="0">
                <a:latin typeface="+mn-lt"/>
              </a:rPr>
              <a:t>...</a:t>
            </a:r>
            <a:r>
              <a:rPr lang="pt-BR" sz="2000" i="1" dirty="0">
                <a:latin typeface="+mn-lt"/>
              </a:rPr>
              <a:t>]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то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же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что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a[1, : , :]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или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a[1]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([[100, 101, 102],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110, 112, 113]])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c</a:t>
            </a:r>
            <a:r>
              <a:rPr lang="pt-BR" sz="2000" i="1" dirty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...</a:t>
            </a:r>
            <a:r>
              <a:rPr lang="pt-BR" sz="2000" i="1" dirty="0">
                <a:latin typeface="+mn-lt"/>
              </a:rPr>
              <a:t> ,</a:t>
            </a:r>
            <a:r>
              <a:rPr lang="pt-BR" sz="2000" i="1" dirty="0">
                <a:latin typeface="+mn-lt"/>
              </a:rPr>
              <a:t>2</a:t>
            </a:r>
            <a:r>
              <a:rPr lang="pt-BR" sz="2000" i="1" dirty="0">
                <a:latin typeface="+mn-lt"/>
              </a:rPr>
              <a:t>]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то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же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что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a[: , : ,2]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([[ 2, 13],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102, 113]])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820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Индексы, срезы,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итерации.</a:t>
            </a:r>
            <a:endParaRPr lang="ru-RU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4" y="404913"/>
            <a:ext cx="5381943" cy="6021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256122"/>
            <a:ext cx="2376264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Вырезание </a:t>
            </a:r>
          </a:p>
          <a:p>
            <a:pPr algn="ctr"/>
            <a:r>
              <a:rPr lang="ru-RU" sz="2800" dirty="0"/>
              <a:t>и</a:t>
            </a:r>
            <a:r>
              <a:rPr lang="ru-RU" sz="2800" dirty="0" smtClean="0"/>
              <a:t>з</a:t>
            </a:r>
          </a:p>
          <a:p>
            <a:pPr algn="ctr"/>
            <a:r>
              <a:rPr lang="ru-RU" sz="2800" dirty="0"/>
              <a:t>д</a:t>
            </a:r>
            <a:r>
              <a:rPr lang="ru-RU" sz="2800" dirty="0" smtClean="0"/>
              <a:t>вумерного</a:t>
            </a:r>
          </a:p>
          <a:p>
            <a:pPr algn="ctr"/>
            <a:r>
              <a:rPr lang="ru-RU" sz="2800" dirty="0" smtClean="0"/>
              <a:t>массива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2215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Индексы, срезы,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итерации.</a:t>
            </a:r>
            <a:endParaRPr lang="ru-RU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352" y="332656"/>
            <a:ext cx="7200800" cy="20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+mn-lt"/>
              </a:rPr>
              <a:t>Итерирование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многомерных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массивов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начинается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первой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оси</a:t>
            </a:r>
            <a:r>
              <a:rPr lang="pt-BR" sz="2000" dirty="0">
                <a:latin typeface="+mn-lt"/>
              </a:rPr>
              <a:t>:</a:t>
            </a:r>
          </a:p>
          <a:p>
            <a:r>
              <a:rPr lang="pt-BR" sz="2000" i="1" dirty="0" smtClean="0">
                <a:latin typeface="+mn-lt"/>
              </a:rPr>
              <a:t>&gt;&gt;&gt;</a:t>
            </a:r>
            <a:r>
              <a:rPr lang="pt-BR" sz="2000" b="1" i="1" dirty="0" smtClean="0">
                <a:latin typeface="+mn-lt"/>
              </a:rPr>
              <a:t> </a:t>
            </a:r>
            <a:r>
              <a:rPr lang="pt-BR" sz="2000" i="1" dirty="0">
                <a:latin typeface="+mn-lt"/>
              </a:rPr>
              <a:t>for </a:t>
            </a:r>
            <a:r>
              <a:rPr lang="pt-BR" sz="2000" i="1" dirty="0" err="1">
                <a:latin typeface="+mn-lt"/>
              </a:rPr>
              <a:t>row</a:t>
            </a:r>
            <a:r>
              <a:rPr lang="pt-BR" sz="2000" i="1" dirty="0">
                <a:latin typeface="+mn-lt"/>
              </a:rPr>
              <a:t> in a: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...          </a:t>
            </a:r>
            <a:r>
              <a:rPr lang="pt-BR" sz="2000" i="1" dirty="0" err="1" smtClean="0">
                <a:latin typeface="+mn-lt"/>
              </a:rPr>
              <a:t>print</a:t>
            </a:r>
            <a:r>
              <a:rPr lang="pt-BR" sz="2000" i="1" dirty="0" smtClean="0">
                <a:latin typeface="+mn-lt"/>
              </a:rPr>
              <a:t>(</a:t>
            </a:r>
            <a:r>
              <a:rPr lang="pt-BR" sz="2000" i="1" dirty="0" err="1" smtClean="0">
                <a:latin typeface="+mn-lt"/>
              </a:rPr>
              <a:t>row</a:t>
            </a:r>
            <a:r>
              <a:rPr lang="pt-BR" sz="2000" i="1" dirty="0">
                <a:latin typeface="+mn-lt"/>
              </a:rPr>
              <a:t>)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[[ </a:t>
            </a:r>
            <a:r>
              <a:rPr lang="pt-BR" sz="2000" i="1" dirty="0">
                <a:latin typeface="+mn-lt"/>
              </a:rPr>
              <a:t>0 1 2]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>
                <a:latin typeface="+mn-lt"/>
              </a:rPr>
              <a:t>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10 12 13]]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[[</a:t>
            </a:r>
            <a:r>
              <a:rPr lang="pt-BR" sz="2000" i="1" dirty="0">
                <a:latin typeface="+mn-lt"/>
              </a:rPr>
              <a:t>100 101 102]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>
                <a:latin typeface="+mn-lt"/>
              </a:rPr>
              <a:t>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110 112 113]]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3792" y="1260165"/>
            <a:ext cx="7776864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err="1">
                <a:latin typeface="+mn-lt"/>
              </a:rPr>
              <a:t>Однако</a:t>
            </a:r>
            <a:r>
              <a:rPr lang="ro-RO" sz="2000" dirty="0">
                <a:latin typeface="+mn-lt"/>
              </a:rPr>
              <a:t>, </a:t>
            </a:r>
            <a:r>
              <a:rPr lang="ro-RO" sz="2000" dirty="0" err="1">
                <a:latin typeface="+mn-lt"/>
              </a:rPr>
              <a:t>если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нужно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перебрать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поэлементно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весь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массив</a:t>
            </a:r>
            <a:r>
              <a:rPr lang="ro-RO" sz="2000" dirty="0">
                <a:latin typeface="+mn-lt"/>
              </a:rPr>
              <a:t>, </a:t>
            </a:r>
            <a:r>
              <a:rPr lang="ro-RO" sz="2000" dirty="0" err="1">
                <a:latin typeface="+mn-lt"/>
              </a:rPr>
              <a:t>как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если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бы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он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был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одномерным</a:t>
            </a:r>
            <a:r>
              <a:rPr lang="ro-RO" sz="2000" dirty="0">
                <a:latin typeface="+mn-lt"/>
              </a:rPr>
              <a:t>, </a:t>
            </a:r>
            <a:r>
              <a:rPr lang="ro-RO" sz="2000" dirty="0" err="1">
                <a:latin typeface="+mn-lt"/>
              </a:rPr>
              <a:t>для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этого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можно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использовать</a:t>
            </a:r>
            <a:r>
              <a:rPr lang="ro-RO" sz="2000" dirty="0">
                <a:latin typeface="+mn-lt"/>
              </a:rPr>
              <a:t> </a:t>
            </a:r>
            <a:r>
              <a:rPr lang="ro-RO" sz="2000" dirty="0" err="1">
                <a:latin typeface="+mn-lt"/>
              </a:rPr>
              <a:t>атрибут</a:t>
            </a:r>
            <a:r>
              <a:rPr lang="ro-RO" sz="2000" dirty="0">
                <a:latin typeface="+mn-lt"/>
              </a:rPr>
              <a:t> </a:t>
            </a:r>
            <a:r>
              <a:rPr lang="ro-RO" sz="2000" b="1" dirty="0" err="1">
                <a:latin typeface="+mn-lt"/>
              </a:rPr>
              <a:t>flat</a:t>
            </a:r>
            <a:r>
              <a:rPr lang="ro-RO" sz="2000" dirty="0">
                <a:latin typeface="+mn-lt"/>
              </a:rPr>
              <a:t>:</a:t>
            </a:r>
          </a:p>
          <a:p>
            <a:r>
              <a:rPr lang="ro-RO" sz="2000" i="1" dirty="0" smtClean="0">
                <a:latin typeface="+mn-lt"/>
              </a:rPr>
              <a:t>&gt;&gt;&gt; </a:t>
            </a:r>
            <a:r>
              <a:rPr lang="ro-RO" sz="2000" i="1" dirty="0">
                <a:latin typeface="+mn-lt"/>
              </a:rPr>
              <a:t>for el in </a:t>
            </a:r>
            <a:r>
              <a:rPr lang="ro-RO" sz="2000" i="1" dirty="0" err="1">
                <a:latin typeface="+mn-lt"/>
              </a:rPr>
              <a:t>a.flat</a:t>
            </a:r>
            <a:r>
              <a:rPr lang="ro-RO" sz="2000" i="1" dirty="0">
                <a:latin typeface="+mn-lt"/>
              </a:rPr>
              <a:t>: </a:t>
            </a:r>
            <a:endParaRPr lang="ro-RO" sz="2000" i="1" dirty="0" smtClean="0">
              <a:latin typeface="+mn-lt"/>
            </a:endParaRPr>
          </a:p>
          <a:p>
            <a:r>
              <a:rPr lang="ro-RO" sz="2000" i="1" dirty="0" smtClean="0">
                <a:latin typeface="+mn-lt"/>
              </a:rPr>
              <a:t>...          print(el)</a:t>
            </a:r>
          </a:p>
          <a:p>
            <a:r>
              <a:rPr lang="ro-RO" sz="2000" i="1" dirty="0" smtClean="0">
                <a:latin typeface="+mn-lt"/>
              </a:rPr>
              <a:t>0 </a:t>
            </a:r>
          </a:p>
          <a:p>
            <a:r>
              <a:rPr lang="ro-RO" sz="2000" i="1" dirty="0" smtClean="0">
                <a:latin typeface="+mn-lt"/>
              </a:rPr>
              <a:t>1 </a:t>
            </a:r>
          </a:p>
          <a:p>
            <a:r>
              <a:rPr lang="ro-RO" sz="2000" i="1" dirty="0" smtClean="0">
                <a:latin typeface="+mn-lt"/>
              </a:rPr>
              <a:t>2 </a:t>
            </a:r>
          </a:p>
          <a:p>
            <a:r>
              <a:rPr lang="ro-RO" sz="2000" i="1" dirty="0" smtClean="0">
                <a:latin typeface="+mn-lt"/>
              </a:rPr>
              <a:t>10 </a:t>
            </a:r>
          </a:p>
          <a:p>
            <a:r>
              <a:rPr lang="ro-RO" sz="2000" i="1" dirty="0" smtClean="0">
                <a:latin typeface="+mn-lt"/>
              </a:rPr>
              <a:t>12 </a:t>
            </a:r>
          </a:p>
          <a:p>
            <a:r>
              <a:rPr lang="ro-RO" sz="2000" i="1" dirty="0" smtClean="0">
                <a:latin typeface="+mn-lt"/>
              </a:rPr>
              <a:t>13 </a:t>
            </a:r>
          </a:p>
          <a:p>
            <a:r>
              <a:rPr lang="ro-RO" sz="2000" i="1" dirty="0" smtClean="0">
                <a:latin typeface="+mn-lt"/>
              </a:rPr>
              <a:t>100 </a:t>
            </a:r>
          </a:p>
          <a:p>
            <a:r>
              <a:rPr lang="ro-RO" sz="2000" i="1" dirty="0" smtClean="0">
                <a:latin typeface="+mn-lt"/>
              </a:rPr>
              <a:t>101 </a:t>
            </a:r>
          </a:p>
          <a:p>
            <a:r>
              <a:rPr lang="ro-RO" sz="2000" i="1" dirty="0" smtClean="0">
                <a:latin typeface="+mn-lt"/>
              </a:rPr>
              <a:t>102 </a:t>
            </a:r>
          </a:p>
          <a:p>
            <a:r>
              <a:rPr lang="ro-RO" sz="2000" i="1" dirty="0" smtClean="0">
                <a:latin typeface="+mn-lt"/>
              </a:rPr>
              <a:t>110 </a:t>
            </a:r>
          </a:p>
          <a:p>
            <a:r>
              <a:rPr lang="ro-RO" sz="2000" i="1" dirty="0" smtClean="0">
                <a:latin typeface="+mn-lt"/>
              </a:rPr>
              <a:t>112 </a:t>
            </a:r>
          </a:p>
          <a:p>
            <a:r>
              <a:rPr lang="ro-RO" sz="2000" i="1" dirty="0" smtClean="0">
                <a:latin typeface="+mn-lt"/>
              </a:rPr>
              <a:t>113</a:t>
            </a:r>
            <a:endParaRPr lang="ro-RO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72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2. 4.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Изменение формы.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3452" y="992799"/>
            <a:ext cx="7776864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+mn-lt"/>
              </a:rPr>
              <a:t>Форма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массива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может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быть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изменена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помощью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различных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команд</a:t>
            </a:r>
            <a:r>
              <a:rPr lang="pt-BR" sz="2000" dirty="0">
                <a:latin typeface="+mn-lt"/>
              </a:rPr>
              <a:t>:</a:t>
            </a:r>
          </a:p>
          <a:p>
            <a:r>
              <a:rPr lang="pt-BR" sz="2000" i="1" dirty="0" smtClean="0">
                <a:latin typeface="+mn-lt"/>
              </a:rPr>
              <a:t>&gt;&gt;&gt;</a:t>
            </a:r>
            <a:r>
              <a:rPr lang="pt-BR" sz="2000" i="1" dirty="0" err="1" smtClean="0">
                <a:latin typeface="+mn-lt"/>
              </a:rPr>
              <a:t>a.ravel</a:t>
            </a:r>
            <a:r>
              <a:rPr lang="pt-BR" sz="2000" i="1" dirty="0">
                <a:latin typeface="+mn-lt"/>
              </a:rPr>
              <a:t>()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Делает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массив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плоским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([ 0, 1, 2, 10, 12, 13, 100, 101, 102, 110, 112, 113])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a.shape</a:t>
            </a:r>
            <a:r>
              <a:rPr lang="pt-BR" sz="2000" i="1" dirty="0">
                <a:latin typeface="+mn-lt"/>
              </a:rPr>
              <a:t> = (6, 2)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Изменение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формы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([[ 0, 1],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 </a:t>
            </a:r>
            <a:r>
              <a:rPr lang="pt-BR" sz="2000" i="1" dirty="0">
                <a:latin typeface="+mn-lt"/>
              </a:rPr>
              <a:t>2, 10],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 </a:t>
            </a:r>
            <a:r>
              <a:rPr lang="pt-BR" sz="2000" i="1" dirty="0">
                <a:latin typeface="+mn-lt"/>
              </a:rPr>
              <a:t>12, 13],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100, 101],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102, 110],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112, 113]])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a.transpose</a:t>
            </a:r>
            <a:r>
              <a:rPr lang="pt-BR" sz="2000" i="1" dirty="0">
                <a:latin typeface="+mn-lt"/>
              </a:rPr>
              <a:t>()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Транспонирование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([[ 0, 2, 12, 100, 102, 112],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 </a:t>
            </a:r>
            <a:r>
              <a:rPr lang="pt-BR" sz="2000" i="1" dirty="0">
                <a:latin typeface="+mn-lt"/>
              </a:rPr>
              <a:t>1, 10, 13, 101, 110, 113]])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a.reshape</a:t>
            </a:r>
            <a:r>
              <a:rPr lang="pt-BR" sz="2000" i="1" dirty="0">
                <a:latin typeface="+mn-lt"/>
              </a:rPr>
              <a:t>((3, 4))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Изменение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формы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([[ 0, 1, 2, 10],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 </a:t>
            </a:r>
            <a:r>
              <a:rPr lang="pt-BR" sz="2000" i="1" dirty="0">
                <a:latin typeface="+mn-lt"/>
              </a:rPr>
              <a:t>12, 13, 100, 101],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102, 110, 112, 113]])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352" y="476672"/>
            <a:ext cx="5184576" cy="266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Форма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массива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smtClean="0">
                <a:latin typeface="+mn-lt"/>
              </a:rPr>
              <a:t>(</a:t>
            </a:r>
            <a:r>
              <a:rPr lang="pt-BR" sz="2000" dirty="0" err="1" smtClean="0">
                <a:latin typeface="+mn-lt"/>
              </a:rPr>
              <a:t>shape</a:t>
            </a:r>
            <a:r>
              <a:rPr lang="pt-BR" sz="2000" dirty="0" smtClean="0">
                <a:latin typeface="+mn-lt"/>
              </a:rPr>
              <a:t>)</a:t>
            </a:r>
            <a:r>
              <a:rPr lang="ru-RU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определя</a:t>
            </a:r>
            <a:r>
              <a:rPr lang="ru-RU" sz="2000" dirty="0" err="1" smtClean="0">
                <a:latin typeface="+mn-lt"/>
              </a:rPr>
              <a:t>ется</a:t>
            </a:r>
            <a:r>
              <a:rPr lang="ru-RU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числом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элементов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вдоль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каждой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оси</a:t>
            </a:r>
            <a:r>
              <a:rPr lang="pt-BR" sz="2000" dirty="0" smtClean="0">
                <a:latin typeface="+mn-lt"/>
              </a:rPr>
              <a:t>:</a:t>
            </a:r>
            <a:endParaRPr lang="ru-RU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&gt;&gt;&gt;a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([[[ 0, 1, 2],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 </a:t>
            </a:r>
            <a:r>
              <a:rPr lang="pt-BR" sz="2000" i="1" dirty="0" smtClean="0">
                <a:latin typeface="+mn-lt"/>
              </a:rPr>
              <a:t>[ </a:t>
            </a:r>
            <a:r>
              <a:rPr lang="pt-BR" sz="2000" i="1" dirty="0">
                <a:latin typeface="+mn-lt"/>
              </a:rPr>
              <a:t>10, 12, 13]],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[[</a:t>
            </a:r>
            <a:r>
              <a:rPr lang="pt-BR" sz="2000" i="1" dirty="0">
                <a:latin typeface="+mn-lt"/>
              </a:rPr>
              <a:t>100, 101, 102],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 </a:t>
            </a:r>
            <a:r>
              <a:rPr lang="pt-BR" sz="2000" i="1" dirty="0" smtClean="0">
                <a:latin typeface="+mn-lt"/>
              </a:rPr>
              <a:t>[110</a:t>
            </a:r>
            <a:r>
              <a:rPr lang="pt-BR" sz="2000" i="1" dirty="0">
                <a:latin typeface="+mn-lt"/>
              </a:rPr>
              <a:t>, 112, 113]]])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a.shape</a:t>
            </a:r>
            <a:r>
              <a:rPr lang="pt-BR" sz="2000" i="1" dirty="0">
                <a:latin typeface="+mn-lt"/>
              </a:rPr>
              <a:t> (2, 2, 3</a:t>
            </a:r>
            <a:r>
              <a:rPr lang="pt-BR" sz="2000" i="1" dirty="0" smtClean="0">
                <a:latin typeface="+mn-lt"/>
              </a:rPr>
              <a:t>)</a:t>
            </a:r>
            <a:endParaRPr lang="pt-BR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07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720" y="-125152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869"/>
            <a:ext cx="9144000" cy="33178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en-US" sz="2800" b="1" dirty="0" smtClean="0">
                <a:solidFill>
                  <a:srgbClr val="808080"/>
                </a:solidFill>
              </a:rPr>
              <a:t>1.Цели</a:t>
            </a:r>
            <a:endParaRPr lang="ru-RU" altLang="en-US" sz="2800" b="1" dirty="0">
              <a:solidFill>
                <a:srgbClr val="80808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352" y="404664"/>
            <a:ext cx="11593288" cy="627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alibri" charset="0"/>
                <a:ea typeface="Calibri" charset="0"/>
                <a:cs typeface="Calibri" charset="0"/>
              </a:rPr>
              <a:t>NumPy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(Numerical Python) –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основной пакет для выполнения научных расчетов на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Python.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В числе прочего он предоставляет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Б</a:t>
            </a:r>
            <a:r>
              <a:rPr lang="ru-RU" sz="2400" dirty="0" err="1" smtClean="0">
                <a:latin typeface="Calibri" charset="0"/>
                <a:ea typeface="Calibri" charset="0"/>
                <a:cs typeface="Calibri" charset="0"/>
              </a:rPr>
              <a:t>ыстрый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 и  эффективный объект многомерного массива </a:t>
            </a:r>
            <a:r>
              <a:rPr lang="en-US" sz="2400" b="1" i="1" dirty="0" err="1" smtClean="0">
                <a:latin typeface="Calibri" charset="0"/>
                <a:ea typeface="Calibri" charset="0"/>
                <a:cs typeface="Calibri" charset="0"/>
              </a:rPr>
              <a:t>ndarray</a:t>
            </a:r>
            <a:r>
              <a:rPr lang="ru-RU" sz="2400" dirty="0"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Функции для выполнения вычислений над элементами одного массива или математических операций с несколькими массивами.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Средства для </a:t>
            </a:r>
            <a:r>
              <a:rPr lang="ru-RU" sz="2400" dirty="0">
                <a:latin typeface="Calibri" charset="0"/>
                <a:ea typeface="Calibri" charset="0"/>
                <a:cs typeface="Calibri" charset="0"/>
              </a:rPr>
              <a:t>ч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тения и записи на диски наборов данных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представленных в виде массивов.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Операции линейной алгебры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преобразование Фурье и генератор случайных чисел.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Средства для интеграции с кодом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, 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написанным на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C, C++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Fortran.</a:t>
            </a:r>
          </a:p>
          <a:p>
            <a:endParaRPr lang="ru-RU" sz="2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Помимо быстрых средств  работы с массивами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одной из основных целей </a:t>
            </a:r>
            <a:r>
              <a:rPr lang="en-US" sz="2400" b="1" dirty="0" err="1" smtClean="0">
                <a:latin typeface="Calibri" charset="0"/>
                <a:ea typeface="Calibri" charset="0"/>
                <a:cs typeface="Calibri" charset="0"/>
              </a:rPr>
              <a:t>NumPy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 в части анализа данных является организация контейнера для передачи данных между алгоритмами. Как средство хранения и манипуляции данными массивы </a:t>
            </a:r>
            <a:r>
              <a:rPr lang="en-US" sz="2400" b="1" dirty="0" err="1" smtClean="0">
                <a:latin typeface="Calibri" charset="0"/>
                <a:ea typeface="Calibri" charset="0"/>
                <a:cs typeface="Calibri" charset="0"/>
              </a:rPr>
              <a:t>NumPy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куда эффективнее встроенных в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Python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структур данных.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Они позволяют выполнять математические операции над целыми блоками данных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применяя такой же синтаксис как для соответствующих операций над скалярами.</a:t>
            </a:r>
            <a:endParaRPr lang="ru-RU" sz="24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Кроме того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, 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библиотеки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, 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написанные на низкоуровневом языке типа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или 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Fortran,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могут работать с данными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хранящимися в массиве </a:t>
            </a:r>
            <a:r>
              <a:rPr lang="en-US" sz="2400" b="1" dirty="0" err="1" smtClean="0">
                <a:latin typeface="Calibri" charset="0"/>
                <a:ea typeface="Calibri" charset="0"/>
                <a:cs typeface="Calibri" charset="0"/>
              </a:rPr>
              <a:t>NumPy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sz="2400" dirty="0" smtClean="0">
                <a:latin typeface="Calibri" charset="0"/>
                <a:ea typeface="Calibri" charset="0"/>
                <a:cs typeface="Calibri" charset="0"/>
              </a:rPr>
              <a:t>вообще без копирования.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91476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Объединение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массивов.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680" y="764704"/>
            <a:ext cx="5616624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+mn-lt"/>
              </a:rPr>
              <a:t>Несколько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массивов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могут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быть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объединены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вместе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вдоль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разных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осей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помощью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функций</a:t>
            </a: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latin typeface="+mn-lt"/>
              </a:rPr>
              <a:t>hstack</a:t>
            </a:r>
            <a:r>
              <a:rPr lang="ru-RU" sz="2000" b="1" dirty="0" smtClean="0">
                <a:latin typeface="+mn-lt"/>
              </a:rPr>
              <a:t>()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</a:t>
            </a: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latin typeface="+mn-lt"/>
              </a:rPr>
              <a:t>vstack</a:t>
            </a:r>
            <a:r>
              <a:rPr lang="ru-RU" sz="2000" b="1" dirty="0" smtClean="0">
                <a:latin typeface="+mn-lt"/>
              </a:rPr>
              <a:t>()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  <a:p>
            <a:r>
              <a:rPr lang="pt-BR" sz="2000" b="1" dirty="0" err="1">
                <a:latin typeface="+mn-lt"/>
              </a:rPr>
              <a:t>hstack</a:t>
            </a:r>
            <a:r>
              <a:rPr lang="pt-BR" sz="2000" b="1" dirty="0">
                <a:latin typeface="+mn-lt"/>
              </a:rPr>
              <a:t>() </a:t>
            </a:r>
            <a:r>
              <a:rPr lang="pt-BR" sz="2000" dirty="0" err="1">
                <a:latin typeface="+mn-lt"/>
              </a:rPr>
              <a:t>объединяет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массивы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первым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осям</a:t>
            </a:r>
            <a:r>
              <a:rPr lang="pt-BR" sz="2000" dirty="0">
                <a:latin typeface="+mn-lt"/>
              </a:rPr>
              <a:t>, </a:t>
            </a:r>
            <a:r>
              <a:rPr lang="pt-BR" sz="2000" b="1" dirty="0" err="1">
                <a:latin typeface="+mn-lt"/>
              </a:rPr>
              <a:t>vstack</a:t>
            </a:r>
            <a:r>
              <a:rPr lang="pt-BR" sz="2000" b="1" dirty="0">
                <a:latin typeface="+mn-lt"/>
              </a:rPr>
              <a:t>() </a:t>
            </a:r>
            <a:r>
              <a:rPr lang="pt-BR" sz="2000" dirty="0">
                <a:latin typeface="+mn-lt"/>
              </a:rPr>
              <a:t>— </a:t>
            </a:r>
            <a:r>
              <a:rPr lang="pt-BR" sz="2000" dirty="0" err="1">
                <a:latin typeface="+mn-lt"/>
              </a:rPr>
              <a:t>по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последним</a:t>
            </a:r>
            <a:r>
              <a:rPr lang="pt-BR" sz="2000" dirty="0" smtClean="0">
                <a:latin typeface="+mn-lt"/>
              </a:rPr>
              <a:t>:</a:t>
            </a:r>
            <a:endParaRPr lang="ru-RU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&gt;&gt;&gt;a </a:t>
            </a:r>
            <a:r>
              <a:rPr lang="pt-BR" sz="2000" i="1" dirty="0">
                <a:latin typeface="+mn-lt"/>
              </a:rPr>
              <a:t>= </a:t>
            </a:r>
            <a:r>
              <a:rPr lang="pt-BR" sz="2000" i="1" dirty="0" err="1">
                <a:latin typeface="+mn-lt"/>
              </a:rPr>
              <a:t>np.array</a:t>
            </a:r>
            <a:r>
              <a:rPr lang="pt-BR" sz="2000" i="1" dirty="0">
                <a:latin typeface="+mn-lt"/>
              </a:rPr>
              <a:t>([[1, 2], [3, 4]])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>
                <a:latin typeface="+mn-lt"/>
              </a:rPr>
              <a:t> = </a:t>
            </a:r>
            <a:r>
              <a:rPr lang="pt-BR" sz="2000" i="1" dirty="0" err="1">
                <a:latin typeface="+mn-lt"/>
              </a:rPr>
              <a:t>np.array</a:t>
            </a:r>
            <a:r>
              <a:rPr lang="pt-BR" sz="2000" i="1" dirty="0">
                <a:latin typeface="+mn-lt"/>
              </a:rPr>
              <a:t>([[5, 6], [7, 8]])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np.vstack</a:t>
            </a:r>
            <a:r>
              <a:rPr lang="pt-BR" sz="2000" i="1" dirty="0">
                <a:latin typeface="+mn-lt"/>
              </a:rPr>
              <a:t>((a,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>
                <a:latin typeface="+mn-lt"/>
              </a:rPr>
              <a:t>))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([[1, 2],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3, 4],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5, 6],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7, 8]])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np.hstack</a:t>
            </a:r>
            <a:r>
              <a:rPr lang="pt-BR" sz="2000" i="1" dirty="0">
                <a:latin typeface="+mn-lt"/>
              </a:rPr>
              <a:t>((a,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>
                <a:latin typeface="+mn-lt"/>
              </a:rPr>
              <a:t>))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([[1, 2, 5, 6],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3, 4, 7, 8]])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843384"/>
            <a:ext cx="583264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+mn-lt"/>
              </a:rPr>
              <a:t>Функция</a:t>
            </a:r>
            <a:r>
              <a:rPr lang="pt-BR" sz="2000" dirty="0">
                <a:latin typeface="+mn-lt"/>
              </a:rPr>
              <a:t> </a:t>
            </a:r>
            <a:r>
              <a:rPr lang="pt-BR" sz="2000" b="1" dirty="0" err="1">
                <a:latin typeface="+mn-lt"/>
              </a:rPr>
              <a:t>column_stack</a:t>
            </a:r>
            <a:r>
              <a:rPr lang="pt-BR" sz="2000" b="1" dirty="0">
                <a:latin typeface="+mn-lt"/>
              </a:rPr>
              <a:t>() </a:t>
            </a:r>
            <a:r>
              <a:rPr lang="pt-BR" sz="2000" dirty="0" err="1">
                <a:latin typeface="+mn-lt"/>
              </a:rPr>
              <a:t>объединяет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одномерные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массивы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качестве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столбцов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двумерного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массива</a:t>
            </a:r>
            <a:r>
              <a:rPr lang="pt-BR" sz="2000" dirty="0" smtClean="0">
                <a:latin typeface="+mn-lt"/>
              </a:rPr>
              <a:t>:</a:t>
            </a:r>
            <a:endParaRPr lang="ru-RU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</a:t>
            </a:r>
            <a:r>
              <a:rPr lang="pt-BR" sz="2000" b="1" i="1" dirty="0" smtClean="0">
                <a:latin typeface="+mn-lt"/>
              </a:rPr>
              <a:t> </a:t>
            </a:r>
            <a:r>
              <a:rPr lang="pt-BR" sz="2000" i="1" dirty="0" err="1">
                <a:latin typeface="+mn-lt"/>
              </a:rPr>
              <a:t>np.column_stack</a:t>
            </a:r>
            <a:r>
              <a:rPr lang="pt-BR" sz="2000" i="1" dirty="0">
                <a:latin typeface="+mn-lt"/>
              </a:rPr>
              <a:t>((a,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>
                <a:latin typeface="+mn-lt"/>
              </a:rPr>
              <a:t>))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([[1, 2, 5, 6],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3, 4, 7, 8]])</a:t>
            </a:r>
          </a:p>
          <a:p>
            <a:endParaRPr lang="ru-RU" sz="2000" dirty="0" smtClean="0">
              <a:latin typeface="+mn-lt"/>
            </a:endParaRPr>
          </a:p>
          <a:p>
            <a:r>
              <a:rPr lang="pt-BR" sz="2000" dirty="0" err="1" smtClean="0">
                <a:latin typeface="+mn-lt"/>
              </a:rPr>
              <a:t>Аналогично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для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строк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имеется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функция</a:t>
            </a:r>
            <a:r>
              <a:rPr lang="pt-BR" sz="2000" dirty="0">
                <a:latin typeface="+mn-lt"/>
              </a:rPr>
              <a:t> </a:t>
            </a:r>
            <a:r>
              <a:rPr lang="pt-BR" sz="2000" b="1" dirty="0" err="1">
                <a:latin typeface="+mn-lt"/>
              </a:rPr>
              <a:t>row_stack</a:t>
            </a:r>
            <a:r>
              <a:rPr lang="pt-BR" sz="2000" b="1" dirty="0" smtClean="0">
                <a:latin typeface="+mn-lt"/>
              </a:rPr>
              <a:t>()</a:t>
            </a:r>
            <a:r>
              <a:rPr lang="pt-BR" sz="2000" dirty="0" smtClean="0">
                <a:latin typeface="+mn-lt"/>
              </a:rPr>
              <a:t>.</a:t>
            </a:r>
            <a:endParaRPr lang="ru-RU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</a:t>
            </a:r>
            <a:r>
              <a:rPr lang="pt-BR" sz="2000" b="1" i="1" dirty="0" smtClean="0">
                <a:latin typeface="+mn-lt"/>
              </a:rPr>
              <a:t> </a:t>
            </a:r>
            <a:r>
              <a:rPr lang="pt-BR" sz="2000" i="1" dirty="0" err="1">
                <a:latin typeface="+mn-lt"/>
              </a:rPr>
              <a:t>np.row_stack</a:t>
            </a:r>
            <a:r>
              <a:rPr lang="pt-BR" sz="2000" i="1" dirty="0">
                <a:latin typeface="+mn-lt"/>
              </a:rPr>
              <a:t>((a, </a:t>
            </a:r>
            <a:r>
              <a:rPr lang="pt-BR" sz="2000" i="1" dirty="0" err="1">
                <a:latin typeface="+mn-lt"/>
              </a:rPr>
              <a:t>b</a:t>
            </a:r>
            <a:r>
              <a:rPr lang="pt-BR" sz="2000" i="1" dirty="0">
                <a:latin typeface="+mn-lt"/>
              </a:rPr>
              <a:t>))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([[1, 2],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3, 4],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5, 6],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</a:t>
            </a:r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>
                <a:latin typeface="+mn-lt"/>
              </a:rPr>
              <a:t>7, 8</a:t>
            </a:r>
            <a:r>
              <a:rPr lang="pt-BR" sz="2000" i="1" dirty="0" smtClean="0">
                <a:latin typeface="+mn-lt"/>
              </a:rPr>
              <a:t>]])</a:t>
            </a:r>
            <a:endParaRPr lang="pt-BR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1660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2. 6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Разбиение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массива.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84" y="401210"/>
            <a:ext cx="11382944" cy="610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С помощью функции </a:t>
            </a:r>
            <a:r>
              <a:rPr lang="pt-BR" sz="2000" b="1" dirty="0" err="1" smtClean="0">
                <a:latin typeface="+mn-lt"/>
              </a:rPr>
              <a:t>hsplit</a:t>
            </a:r>
            <a:r>
              <a:rPr lang="pt-BR" sz="2000" b="1" dirty="0">
                <a:latin typeface="+mn-lt"/>
              </a:rPr>
              <a:t>() </a:t>
            </a:r>
            <a:r>
              <a:rPr lang="pt-BR" sz="2000" dirty="0" err="1" smtClean="0">
                <a:latin typeface="+mn-lt"/>
              </a:rPr>
              <a:t>мож</a:t>
            </a:r>
            <a:r>
              <a:rPr lang="ru-RU" sz="2000" dirty="0" smtClean="0">
                <a:latin typeface="+mn-lt"/>
              </a:rPr>
              <a:t>но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разбить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вдоль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горизонтальной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оси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указав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либо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число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возвращаемых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массивов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одинаковой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формы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либо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номера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столбцов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после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которых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разрезается</a:t>
            </a:r>
            <a:r>
              <a:rPr lang="pt-BR" sz="2000" dirty="0">
                <a:latin typeface="+mn-lt"/>
              </a:rPr>
              <a:t> "</a:t>
            </a:r>
            <a:r>
              <a:rPr lang="pt-BR" sz="2000" dirty="0" err="1">
                <a:latin typeface="+mn-lt"/>
              </a:rPr>
              <a:t>ножницами</a:t>
            </a:r>
            <a:r>
              <a:rPr lang="pt-BR" sz="2000" dirty="0" smtClean="0">
                <a:latin typeface="+mn-lt"/>
              </a:rPr>
              <a:t>":</a:t>
            </a:r>
            <a:endParaRPr lang="ru-RU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 = </a:t>
            </a:r>
            <a:r>
              <a:rPr lang="pt-BR" sz="2000" i="1" dirty="0" err="1">
                <a:latin typeface="+mn-lt"/>
              </a:rPr>
              <a:t>np.arange</a:t>
            </a:r>
            <a:r>
              <a:rPr lang="pt-BR" sz="2000" i="1" dirty="0">
                <a:latin typeface="+mn-lt"/>
              </a:rPr>
              <a:t>(12).</a:t>
            </a:r>
            <a:r>
              <a:rPr lang="pt-BR" sz="2000" i="1" dirty="0" err="1">
                <a:latin typeface="+mn-lt"/>
              </a:rPr>
              <a:t>reshape</a:t>
            </a:r>
            <a:r>
              <a:rPr lang="pt-BR" sz="2000" i="1" dirty="0">
                <a:latin typeface="+mn-lt"/>
              </a:rPr>
              <a:t>((2, 6))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 </a:t>
            </a:r>
            <a:endParaRPr lang="ru-RU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([[ 0, 1, 2, 3, 4, 5],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  </a:t>
            </a:r>
            <a:r>
              <a:rPr lang="pt-BR" sz="2000" i="1" dirty="0" smtClean="0">
                <a:latin typeface="+mn-lt"/>
              </a:rPr>
              <a:t>[ </a:t>
            </a:r>
            <a:r>
              <a:rPr lang="pt-BR" sz="2000" i="1" dirty="0">
                <a:latin typeface="+mn-lt"/>
              </a:rPr>
              <a:t>6, 7, 8, 9, 10, 11]]) </a:t>
            </a:r>
            <a:endParaRPr lang="ru-RU" sz="2000" i="1" dirty="0" smtClean="0">
              <a:latin typeface="+mn-lt"/>
            </a:endParaRPr>
          </a:p>
          <a:p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np.hsplit</a:t>
            </a:r>
            <a:r>
              <a:rPr lang="pt-BR" sz="2000" i="1" dirty="0">
                <a:latin typeface="+mn-lt"/>
              </a:rPr>
              <a:t>(a, 3)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Разбить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на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3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части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 err="1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([[0, 1], [6, 7]]),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([[2, 3], [8, 9]]),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([[ 4, 5], [10, 11]])] </a:t>
            </a:r>
            <a:endParaRPr lang="ru-RU" sz="2000" i="1" dirty="0" smtClean="0">
              <a:latin typeface="+mn-lt"/>
            </a:endParaRPr>
          </a:p>
          <a:p>
            <a:endParaRPr lang="ru-RU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np.hsplit</a:t>
            </a:r>
            <a:r>
              <a:rPr lang="pt-BR" sz="2000" i="1" dirty="0">
                <a:latin typeface="+mn-lt"/>
              </a:rPr>
              <a:t>(a, (3, 4)) 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Разрезать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после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третьего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четвёртого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t-BR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столбца</a:t>
            </a:r>
            <a:r>
              <a:rPr lang="pt-BR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[</a:t>
            </a:r>
            <a:r>
              <a:rPr lang="pt-BR" sz="2000" i="1" dirty="0" err="1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([[0, 1, 2], [6, 7, 8]]),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([[3], [9]]), 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([[ 4, 5], [10, 11</a:t>
            </a:r>
            <a:r>
              <a:rPr lang="pt-BR" sz="2000" i="1" dirty="0" smtClean="0">
                <a:latin typeface="+mn-lt"/>
              </a:rPr>
              <a:t>]])]</a:t>
            </a:r>
            <a:endParaRPr lang="ru-RU" sz="2000" i="1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r>
              <a:rPr lang="pt-BR" sz="2000" dirty="0" err="1">
                <a:latin typeface="+mn-lt"/>
              </a:rPr>
              <a:t>Функция</a:t>
            </a:r>
            <a:r>
              <a:rPr lang="pt-BR" sz="2000" dirty="0">
                <a:latin typeface="+mn-lt"/>
              </a:rPr>
              <a:t> </a:t>
            </a:r>
            <a:r>
              <a:rPr lang="pt-BR" sz="2000" b="1" dirty="0" err="1">
                <a:latin typeface="+mn-lt"/>
              </a:rPr>
              <a:t>vsplit</a:t>
            </a:r>
            <a:r>
              <a:rPr lang="pt-BR" sz="2000" b="1" dirty="0">
                <a:latin typeface="+mn-lt"/>
              </a:rPr>
              <a:t>() </a:t>
            </a:r>
            <a:r>
              <a:rPr lang="pt-BR" sz="2000" dirty="0" err="1">
                <a:latin typeface="+mn-lt"/>
              </a:rPr>
              <a:t>разбивает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вдоль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вертикальной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оси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а</a:t>
            </a:r>
            <a:r>
              <a:rPr lang="pt-BR" sz="2000" dirty="0">
                <a:latin typeface="+mn-lt"/>
              </a:rPr>
              <a:t> </a:t>
            </a:r>
            <a:r>
              <a:rPr lang="pt-BR" sz="2000" b="1" dirty="0" err="1">
                <a:latin typeface="+mn-lt"/>
              </a:rPr>
              <a:t>array_split</a:t>
            </a:r>
            <a:r>
              <a:rPr lang="pt-BR" sz="2000" b="1" dirty="0">
                <a:latin typeface="+mn-lt"/>
              </a:rPr>
              <a:t>() </a:t>
            </a:r>
            <a:r>
              <a:rPr lang="pt-BR" sz="2000" dirty="0" err="1">
                <a:latin typeface="+mn-lt"/>
              </a:rPr>
              <a:t>позволяет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указать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оси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вдоль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которых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произойдет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разбиение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947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7.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Копии и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представления.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84" y="620688"/>
            <a:ext cx="10585176" cy="512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При работе с массивами, их данные иногда необходимо копировать в другой массив, а иногда нет. Это часто является источником путаницы. Возможно 3 случая</a:t>
            </a:r>
            <a:r>
              <a:rPr lang="ru-RU" sz="2200" dirty="0" smtClean="0">
                <a:latin typeface="+mn-lt"/>
              </a:rPr>
              <a:t>:</a:t>
            </a:r>
          </a:p>
          <a:p>
            <a:endParaRPr lang="ru-RU" sz="2200" dirty="0">
              <a:latin typeface="+mn-lt"/>
            </a:endParaRPr>
          </a:p>
          <a:p>
            <a:pPr algn="ctr"/>
            <a:r>
              <a:rPr lang="ru-RU" sz="2200" b="1" dirty="0">
                <a:latin typeface="+mn-lt"/>
              </a:rPr>
              <a:t>Вообще никаких </a:t>
            </a:r>
            <a:r>
              <a:rPr lang="ru-RU" sz="2200" b="1" dirty="0" smtClean="0">
                <a:latin typeface="+mn-lt"/>
              </a:rPr>
              <a:t>копий</a:t>
            </a:r>
          </a:p>
          <a:p>
            <a:pPr algn="ctr"/>
            <a:endParaRPr lang="ru-RU" sz="2200" b="1" dirty="0">
              <a:latin typeface="+mn-lt"/>
            </a:endParaRPr>
          </a:p>
          <a:p>
            <a:r>
              <a:rPr lang="ru-RU" sz="2200" dirty="0">
                <a:latin typeface="+mn-lt"/>
              </a:rPr>
              <a:t>Простое присваивание не создает ни копии массива, ни копии его данных</a:t>
            </a:r>
            <a:r>
              <a:rPr lang="ru-RU" sz="2200" dirty="0" smtClean="0">
                <a:latin typeface="+mn-lt"/>
              </a:rPr>
              <a:t>:</a:t>
            </a:r>
          </a:p>
          <a:p>
            <a:endParaRPr lang="ru-RU" sz="2200" dirty="0">
              <a:latin typeface="+mn-lt"/>
            </a:endParaRPr>
          </a:p>
          <a:p>
            <a:r>
              <a:rPr lang="ru-RU" sz="2200" i="1" dirty="0" smtClean="0">
                <a:latin typeface="+mn-lt"/>
              </a:rPr>
              <a:t>&gt;&gt;&gt; </a:t>
            </a:r>
            <a:r>
              <a:rPr lang="ru-RU" sz="2200" i="1" dirty="0" err="1">
                <a:latin typeface="+mn-lt"/>
              </a:rPr>
              <a:t>a</a:t>
            </a:r>
            <a:r>
              <a:rPr lang="ru-RU" sz="2200" i="1" dirty="0">
                <a:latin typeface="+mn-lt"/>
              </a:rPr>
              <a:t> = </a:t>
            </a:r>
            <a:r>
              <a:rPr lang="ru-RU" sz="2200" i="1" dirty="0" err="1">
                <a:latin typeface="+mn-lt"/>
              </a:rPr>
              <a:t>np.arange</a:t>
            </a:r>
            <a:r>
              <a:rPr lang="ru-RU" sz="2200" i="1" dirty="0">
                <a:latin typeface="+mn-lt"/>
              </a:rPr>
              <a:t>(12) </a:t>
            </a:r>
            <a:endParaRPr lang="ru-RU" sz="2200" i="1" dirty="0" smtClean="0">
              <a:latin typeface="+mn-lt"/>
            </a:endParaRPr>
          </a:p>
          <a:p>
            <a:r>
              <a:rPr lang="ru-RU" sz="2200" i="1" dirty="0" smtClean="0">
                <a:latin typeface="+mn-lt"/>
              </a:rPr>
              <a:t>&gt;&gt;&gt; </a:t>
            </a:r>
            <a:r>
              <a:rPr lang="ru-RU" sz="2200" i="1" dirty="0" err="1">
                <a:latin typeface="+mn-lt"/>
              </a:rPr>
              <a:t>b</a:t>
            </a:r>
            <a:r>
              <a:rPr lang="ru-RU" sz="2200" i="1" dirty="0">
                <a:latin typeface="+mn-lt"/>
              </a:rPr>
              <a:t> = </a:t>
            </a:r>
            <a:r>
              <a:rPr lang="ru-RU" sz="2200" i="1" dirty="0" err="1">
                <a:latin typeface="+mn-lt"/>
              </a:rPr>
              <a:t>a</a:t>
            </a:r>
            <a:r>
              <a:rPr lang="ru-RU" sz="2200" i="1" dirty="0">
                <a:latin typeface="+mn-lt"/>
              </a:rPr>
              <a:t> </a:t>
            </a:r>
            <a:r>
              <a:rPr lang="ru-RU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Нового объекта создано не было </a:t>
            </a:r>
            <a:endParaRPr lang="ru-RU" sz="22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ru-RU" sz="2200" i="1" dirty="0" smtClean="0">
                <a:latin typeface="+mn-lt"/>
              </a:rPr>
              <a:t>&gt;&gt;&gt; </a:t>
            </a:r>
            <a:r>
              <a:rPr lang="ru-RU" sz="2200" i="1" dirty="0" err="1">
                <a:latin typeface="+mn-lt"/>
              </a:rPr>
              <a:t>b</a:t>
            </a:r>
            <a:r>
              <a:rPr lang="ru-RU" sz="2200" i="1" dirty="0">
                <a:latin typeface="+mn-lt"/>
              </a:rPr>
              <a:t> </a:t>
            </a:r>
            <a:r>
              <a:rPr lang="ru-RU" sz="2200" i="1" dirty="0" err="1">
                <a:latin typeface="+mn-lt"/>
              </a:rPr>
              <a:t>is</a:t>
            </a:r>
            <a:r>
              <a:rPr lang="ru-RU" sz="2200" i="1" dirty="0">
                <a:latin typeface="+mn-lt"/>
              </a:rPr>
              <a:t> </a:t>
            </a:r>
            <a:r>
              <a:rPr lang="ru-RU" sz="2200" i="1" dirty="0" err="1">
                <a:latin typeface="+mn-lt"/>
              </a:rPr>
              <a:t>a</a:t>
            </a:r>
            <a:r>
              <a:rPr lang="ru-RU" sz="2200" i="1" dirty="0">
                <a:latin typeface="+mn-lt"/>
              </a:rPr>
              <a:t> </a:t>
            </a:r>
            <a:r>
              <a:rPr lang="ru-RU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ru-RU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</a:t>
            </a:r>
            <a:r>
              <a:rPr lang="ru-RU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и </a:t>
            </a:r>
            <a:r>
              <a:rPr lang="ru-RU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</a:t>
            </a:r>
            <a:r>
              <a:rPr lang="ru-RU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это два имени для одного и того же объекта </a:t>
            </a:r>
            <a:r>
              <a:rPr lang="ru-RU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ndarray</a:t>
            </a:r>
            <a:r>
              <a:rPr lang="ru-RU" sz="2200" i="1" dirty="0">
                <a:latin typeface="+mn-lt"/>
              </a:rPr>
              <a:t> </a:t>
            </a:r>
            <a:endParaRPr lang="ru-RU" sz="2200" i="1" dirty="0" smtClean="0">
              <a:latin typeface="+mn-lt"/>
            </a:endParaRPr>
          </a:p>
          <a:p>
            <a:r>
              <a:rPr lang="ru-RU" sz="2200" i="1" dirty="0" err="1" smtClean="0">
                <a:latin typeface="+mn-lt"/>
              </a:rPr>
              <a:t>True</a:t>
            </a:r>
            <a:r>
              <a:rPr lang="ru-RU" sz="2200" i="1" dirty="0" smtClean="0">
                <a:latin typeface="+mn-lt"/>
              </a:rPr>
              <a:t> </a:t>
            </a:r>
          </a:p>
          <a:p>
            <a:r>
              <a:rPr lang="ru-RU" sz="2200" i="1" dirty="0" smtClean="0">
                <a:latin typeface="+mn-lt"/>
              </a:rPr>
              <a:t>&gt;&gt;&gt; </a:t>
            </a:r>
            <a:r>
              <a:rPr lang="ru-RU" sz="2200" i="1" dirty="0" err="1">
                <a:latin typeface="+mn-lt"/>
              </a:rPr>
              <a:t>b.shape</a:t>
            </a:r>
            <a:r>
              <a:rPr lang="ru-RU" sz="2200" i="1" dirty="0">
                <a:latin typeface="+mn-lt"/>
              </a:rPr>
              <a:t> = (3,4) </a:t>
            </a:r>
            <a:r>
              <a:rPr lang="ru-RU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изменит форму </a:t>
            </a:r>
            <a:r>
              <a:rPr lang="ru-RU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</a:t>
            </a:r>
            <a:r>
              <a:rPr lang="ru-RU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2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ru-RU" sz="2200" i="1" dirty="0" smtClean="0">
                <a:latin typeface="+mn-lt"/>
              </a:rPr>
              <a:t>&gt;&gt;&gt; </a:t>
            </a:r>
            <a:r>
              <a:rPr lang="ru-RU" sz="2200" i="1" dirty="0" err="1">
                <a:latin typeface="+mn-lt"/>
              </a:rPr>
              <a:t>a.shape</a:t>
            </a:r>
            <a:r>
              <a:rPr lang="ru-RU" sz="2200" i="1" dirty="0">
                <a:latin typeface="+mn-lt"/>
              </a:rPr>
              <a:t> (3, 4</a:t>
            </a:r>
            <a:r>
              <a:rPr lang="ru-RU" sz="2200" i="1" dirty="0" smtClean="0">
                <a:latin typeface="+mn-lt"/>
              </a:rPr>
              <a:t>)</a:t>
            </a:r>
          </a:p>
          <a:p>
            <a:endParaRPr lang="ru-RU" sz="2200" dirty="0">
              <a:latin typeface="+mn-lt"/>
            </a:endParaRPr>
          </a:p>
          <a:p>
            <a:r>
              <a:rPr lang="ru-RU" sz="2200" dirty="0" err="1">
                <a:latin typeface="+mn-lt"/>
              </a:rPr>
              <a:t>Python</a:t>
            </a:r>
            <a:r>
              <a:rPr lang="ru-RU" sz="2200" dirty="0">
                <a:latin typeface="+mn-lt"/>
              </a:rPr>
              <a:t> передает изменяемые объекты как ссылки, поэтому вызовы функций также не создают копий.</a:t>
            </a:r>
          </a:p>
        </p:txBody>
      </p:sp>
    </p:spTree>
    <p:extLst>
      <p:ext uri="{BB962C8B-B14F-4D97-AF65-F5344CB8AC3E}">
        <p14:creationId xmlns:p14="http://schemas.microsoft.com/office/powerpoint/2010/main" val="168346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7.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Копии и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представления.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355575"/>
            <a:ext cx="10585176" cy="553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+mn-lt"/>
              </a:rPr>
              <a:t>Представление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или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поверхностная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копия</a:t>
            </a:r>
            <a:endParaRPr lang="en-US" sz="2000" b="1" dirty="0" smtClean="0">
              <a:latin typeface="+mn-lt"/>
            </a:endParaRPr>
          </a:p>
          <a:p>
            <a:pPr algn="ctr"/>
            <a:endParaRPr lang="en-US" sz="2000" b="1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Разные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объекты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массивов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могут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использовать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одни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и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те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же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данные</a:t>
            </a:r>
            <a:r>
              <a:rPr lang="en-US" sz="2000" dirty="0">
                <a:latin typeface="+mn-lt"/>
              </a:rPr>
              <a:t>. </a:t>
            </a:r>
            <a:r>
              <a:rPr lang="en-US" sz="2000" dirty="0" err="1">
                <a:latin typeface="+mn-lt"/>
              </a:rPr>
              <a:t>Метод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view() </a:t>
            </a:r>
            <a:r>
              <a:rPr lang="en-US" sz="2000" dirty="0" err="1">
                <a:latin typeface="+mn-lt"/>
              </a:rPr>
              <a:t>создает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новый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объект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массива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являющийся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представлением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тех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же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данных</a:t>
            </a:r>
            <a:r>
              <a:rPr lang="en-US" sz="2000" dirty="0">
                <a:latin typeface="+mn-lt"/>
              </a:rPr>
              <a:t>.</a:t>
            </a: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c = </a:t>
            </a:r>
            <a:r>
              <a:rPr lang="en-US" sz="2000" i="1" dirty="0" err="1">
                <a:latin typeface="+mn-lt"/>
              </a:rPr>
              <a:t>a.view</a:t>
            </a:r>
            <a:r>
              <a:rPr lang="en-US" sz="2000" i="1" dirty="0">
                <a:latin typeface="+mn-lt"/>
              </a:rPr>
              <a:t>() 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c is a 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False </a:t>
            </a: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>
                <a:latin typeface="+mn-lt"/>
              </a:rPr>
              <a:t>c.base</a:t>
            </a:r>
            <a:r>
              <a:rPr lang="en-US" sz="2000" i="1" dirty="0">
                <a:latin typeface="+mn-lt"/>
              </a:rPr>
              <a:t> is a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c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это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представление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данных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принадлежащих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endParaRPr lang="en-US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True </a:t>
            </a: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>
                <a:latin typeface="+mn-lt"/>
              </a:rPr>
              <a:t>c.flags.owndata</a:t>
            </a:r>
            <a:r>
              <a:rPr lang="en-US" sz="2000" i="1" dirty="0">
                <a:latin typeface="+mn-lt"/>
              </a:rPr>
              <a:t> 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False </a:t>
            </a: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 smtClean="0">
                <a:latin typeface="+mn-lt"/>
              </a:rPr>
              <a:t>c.shape</a:t>
            </a:r>
            <a:r>
              <a:rPr lang="en-US" sz="2000" i="1" dirty="0" smtClean="0">
                <a:latin typeface="+mn-lt"/>
              </a:rPr>
              <a:t> </a:t>
            </a:r>
            <a:r>
              <a:rPr lang="en-US" sz="2000" i="1" dirty="0">
                <a:latin typeface="+mn-lt"/>
              </a:rPr>
              <a:t>= (2,6)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форма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а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не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поменяется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en-US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>
                <a:latin typeface="+mn-lt"/>
              </a:rPr>
              <a:t>a.shape</a:t>
            </a:r>
            <a:r>
              <a:rPr lang="en-US" sz="2000" i="1" dirty="0">
                <a:latin typeface="+mn-lt"/>
              </a:rPr>
              <a:t> 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(</a:t>
            </a:r>
            <a:r>
              <a:rPr lang="en-US" sz="2000" i="1" dirty="0">
                <a:latin typeface="+mn-lt"/>
              </a:rPr>
              <a:t>3, 4) 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c[0,4] = 1234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данные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а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изменятся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en-US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a 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array</a:t>
            </a:r>
            <a:r>
              <a:rPr lang="en-US" sz="2000" i="1" dirty="0">
                <a:latin typeface="+mn-lt"/>
              </a:rPr>
              <a:t>([[ 0, 1, 2, 3], 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           [</a:t>
            </a:r>
            <a:r>
              <a:rPr lang="en-US" sz="2000" i="1" dirty="0">
                <a:latin typeface="+mn-lt"/>
              </a:rPr>
              <a:t>1234, 5, 6, 7], 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           [ </a:t>
            </a:r>
            <a:r>
              <a:rPr lang="en-US" sz="2000" i="1" dirty="0">
                <a:latin typeface="+mn-lt"/>
              </a:rPr>
              <a:t>8, 9, 10, 11]])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2144" y="3645024"/>
            <a:ext cx="4032448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+mn-lt"/>
              </a:rPr>
              <a:t>Срез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массива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это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представление</a:t>
            </a:r>
            <a:r>
              <a:rPr lang="pt-BR" sz="2000" dirty="0" smtClean="0">
                <a:latin typeface="+mn-lt"/>
              </a:rPr>
              <a:t>:</a:t>
            </a:r>
          </a:p>
          <a:p>
            <a:endParaRPr lang="pt-BR" sz="2000" dirty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s</a:t>
            </a:r>
            <a:r>
              <a:rPr lang="pt-BR" sz="2000" i="1" dirty="0">
                <a:latin typeface="+mn-lt"/>
              </a:rPr>
              <a:t> = a[:,1:3]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 err="1">
                <a:latin typeface="+mn-lt"/>
              </a:rPr>
              <a:t>s</a:t>
            </a:r>
            <a:r>
              <a:rPr lang="pt-BR" sz="2000" i="1" dirty="0">
                <a:latin typeface="+mn-lt"/>
              </a:rPr>
              <a:t>[:] = 10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smtClean="0">
                <a:latin typeface="+mn-lt"/>
              </a:rPr>
              <a:t>&gt;&gt;&gt; </a:t>
            </a:r>
            <a:r>
              <a:rPr lang="pt-BR" sz="2000" i="1" dirty="0">
                <a:latin typeface="+mn-lt"/>
              </a:rPr>
              <a:t>a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 err="1" smtClean="0">
                <a:latin typeface="+mn-lt"/>
              </a:rPr>
              <a:t>array</a:t>
            </a:r>
            <a:r>
              <a:rPr lang="pt-BR" sz="2000" i="1" dirty="0">
                <a:latin typeface="+mn-lt"/>
              </a:rPr>
              <a:t>([[ 0, 10, 10, 3],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>
                <a:latin typeface="+mn-lt"/>
              </a:rPr>
              <a:t> </a:t>
            </a:r>
            <a:r>
              <a:rPr lang="pt-BR" sz="2000" i="1" dirty="0" smtClean="0">
                <a:latin typeface="+mn-lt"/>
              </a:rPr>
              <a:t>          [</a:t>
            </a:r>
            <a:r>
              <a:rPr lang="pt-BR" sz="2000" i="1" dirty="0">
                <a:latin typeface="+mn-lt"/>
              </a:rPr>
              <a:t>1234, 10, 10, 7], </a:t>
            </a:r>
            <a:endParaRPr lang="pt-BR" sz="2000" i="1" dirty="0" smtClean="0">
              <a:latin typeface="+mn-lt"/>
            </a:endParaRPr>
          </a:p>
          <a:p>
            <a:r>
              <a:rPr lang="pt-BR" sz="2000" i="1" dirty="0">
                <a:latin typeface="+mn-lt"/>
              </a:rPr>
              <a:t> </a:t>
            </a:r>
            <a:r>
              <a:rPr lang="pt-BR" sz="2000" i="1" dirty="0" smtClean="0">
                <a:latin typeface="+mn-lt"/>
              </a:rPr>
              <a:t>          [ </a:t>
            </a:r>
            <a:r>
              <a:rPr lang="pt-BR" sz="2000" i="1" dirty="0">
                <a:latin typeface="+mn-lt"/>
              </a:rPr>
              <a:t>8, 10, 10, 11</a:t>
            </a:r>
            <a:r>
              <a:rPr lang="pt-BR" sz="2000" i="1" dirty="0" smtClean="0">
                <a:latin typeface="+mn-lt"/>
              </a:rPr>
              <a:t>]])</a:t>
            </a:r>
            <a:endParaRPr lang="pt-BR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275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7.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Копии и 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представления.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04" y="616077"/>
            <a:ext cx="8928992" cy="449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+mn-lt"/>
              </a:rPr>
              <a:t>Глубокая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 smtClean="0">
                <a:latin typeface="+mn-lt"/>
              </a:rPr>
              <a:t>копия</a:t>
            </a:r>
            <a:endParaRPr lang="en-US" sz="2200" b="1" dirty="0" smtClean="0">
              <a:latin typeface="+mn-lt"/>
            </a:endParaRPr>
          </a:p>
          <a:p>
            <a:pPr algn="ctr"/>
            <a:endParaRPr lang="en-US" sz="2200" b="1" dirty="0">
              <a:latin typeface="+mn-lt"/>
            </a:endParaRPr>
          </a:p>
          <a:p>
            <a:r>
              <a:rPr lang="en-US" sz="2200" dirty="0" err="1">
                <a:latin typeface="+mn-lt"/>
              </a:rPr>
              <a:t>Метод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copy() </a:t>
            </a:r>
            <a:r>
              <a:rPr lang="en-US" sz="2200" dirty="0" err="1">
                <a:latin typeface="+mn-lt"/>
              </a:rPr>
              <a:t>создаст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настоящую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копию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массива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и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его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данных</a:t>
            </a:r>
            <a:r>
              <a:rPr lang="en-US" sz="2200" dirty="0" smtClean="0">
                <a:latin typeface="+mn-lt"/>
              </a:rPr>
              <a:t>: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&gt;&gt;&gt;d </a:t>
            </a:r>
            <a:r>
              <a:rPr lang="en-US" sz="2200" i="1" dirty="0">
                <a:latin typeface="+mn-lt"/>
              </a:rPr>
              <a:t>= </a:t>
            </a:r>
            <a:r>
              <a:rPr lang="en-US" sz="2200" i="1" dirty="0" err="1">
                <a:latin typeface="+mn-lt"/>
              </a:rPr>
              <a:t>a.copy</a:t>
            </a:r>
            <a:r>
              <a:rPr lang="en-US" sz="2200" i="1" dirty="0">
                <a:latin typeface="+mn-lt"/>
              </a:rPr>
              <a:t>()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создается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новый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объект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массива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с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новыми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данными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en-US" sz="22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d is a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False </a:t>
            </a: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 err="1">
                <a:latin typeface="+mn-lt"/>
              </a:rPr>
              <a:t>d.base</a:t>
            </a:r>
            <a:r>
              <a:rPr lang="en-US" sz="2200" i="1" dirty="0">
                <a:latin typeface="+mn-lt"/>
              </a:rPr>
              <a:t> is a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d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не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имеет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ничего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общего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с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а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en-US" sz="22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False </a:t>
            </a: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d[0, 0] = 9999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a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array</a:t>
            </a:r>
            <a:r>
              <a:rPr lang="en-US" sz="2200" i="1" dirty="0">
                <a:latin typeface="+mn-lt"/>
              </a:rPr>
              <a:t>([[ 0, 10, 10, 3],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>
                <a:latin typeface="+mn-lt"/>
              </a:rPr>
              <a:t> </a:t>
            </a:r>
            <a:r>
              <a:rPr lang="en-US" sz="2200" i="1" dirty="0" smtClean="0">
                <a:latin typeface="+mn-lt"/>
              </a:rPr>
              <a:t>           [</a:t>
            </a:r>
            <a:r>
              <a:rPr lang="en-US" sz="2200" i="1" dirty="0">
                <a:latin typeface="+mn-lt"/>
              </a:rPr>
              <a:t>1234, 10, 10, 7],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>
                <a:latin typeface="+mn-lt"/>
              </a:rPr>
              <a:t> </a:t>
            </a:r>
            <a:r>
              <a:rPr lang="en-US" sz="2200" i="1" dirty="0" smtClean="0">
                <a:latin typeface="+mn-lt"/>
              </a:rPr>
              <a:t>           [ </a:t>
            </a:r>
            <a:r>
              <a:rPr lang="en-US" sz="2200" i="1" dirty="0">
                <a:latin typeface="+mn-lt"/>
              </a:rPr>
              <a:t>8, 10, 10, 11</a:t>
            </a:r>
            <a:r>
              <a:rPr lang="en-US" sz="2200" i="1" dirty="0" smtClean="0">
                <a:latin typeface="+mn-lt"/>
              </a:rPr>
              <a:t>]])</a:t>
            </a:r>
            <a:endParaRPr lang="en-US" sz="2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72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16632"/>
            <a:ext cx="9144000" cy="331787"/>
          </a:xfrm>
          <a:ln/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Массивы из случайных элементов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704767"/>
            <a:ext cx="9756576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Можно создавать </a:t>
            </a:r>
            <a:r>
              <a:rPr lang="en-US" sz="2000" dirty="0" err="1" smtClean="0">
                <a:latin typeface="+mn-lt"/>
              </a:rPr>
              <a:t>списки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используя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встроенный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модуль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random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а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затем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преобразовывать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их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в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numpy.array</a:t>
            </a:r>
            <a:r>
              <a:rPr lang="en-US" sz="2000" dirty="0" smtClean="0">
                <a:latin typeface="+mn-lt"/>
              </a:rPr>
              <a:t>:</a:t>
            </a:r>
            <a:endParaRPr lang="ru-RU" sz="2000" dirty="0" smtClean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&gt;&gt;&gt;import </a:t>
            </a:r>
            <a:r>
              <a:rPr lang="en-US" sz="2000" i="1" dirty="0" err="1">
                <a:latin typeface="+mn-lt"/>
              </a:rPr>
              <a:t>numpy</a:t>
            </a:r>
            <a:r>
              <a:rPr lang="en-US" sz="2000" i="1" dirty="0">
                <a:latin typeface="+mn-lt"/>
              </a:rPr>
              <a:t> as np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import random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>
                <a:latin typeface="+mn-lt"/>
              </a:rPr>
              <a:t>np.array</a:t>
            </a:r>
            <a:r>
              <a:rPr lang="en-US" sz="2000" i="1" dirty="0">
                <a:latin typeface="+mn-lt"/>
              </a:rPr>
              <a:t>([</a:t>
            </a:r>
            <a:r>
              <a:rPr lang="en-US" sz="2000" i="1" dirty="0" err="1">
                <a:latin typeface="+mn-lt"/>
              </a:rPr>
              <a:t>random.random</a:t>
            </a:r>
            <a:r>
              <a:rPr lang="en-US" sz="2000" i="1" dirty="0">
                <a:latin typeface="+mn-lt"/>
              </a:rPr>
              <a:t>() for </a:t>
            </a:r>
            <a:r>
              <a:rPr lang="en-US" sz="2000" i="1" dirty="0" err="1">
                <a:latin typeface="+mn-lt"/>
              </a:rPr>
              <a:t>i</a:t>
            </a:r>
            <a:r>
              <a:rPr lang="en-US" sz="2000" i="1" dirty="0">
                <a:latin typeface="+mn-lt"/>
              </a:rPr>
              <a:t> in range(10)])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array</a:t>
            </a:r>
            <a:r>
              <a:rPr lang="en-US" sz="2000" i="1" dirty="0">
                <a:latin typeface="+mn-lt"/>
              </a:rPr>
              <a:t>([ 0.99538667, 0.16860511, 0.78952804, 0.09676316, 0.86110208</a:t>
            </a:r>
            <a:r>
              <a:rPr lang="en-US" sz="2000" i="1" dirty="0" smtClean="0">
                <a:latin typeface="+mn-lt"/>
              </a:rPr>
              <a:t>,</a:t>
            </a:r>
            <a:endParaRPr lang="ru-RU" sz="2000" i="1" dirty="0" smtClean="0">
              <a:latin typeface="+mn-lt"/>
            </a:endParaRPr>
          </a:p>
          <a:p>
            <a:r>
              <a:rPr lang="ru-RU" sz="2000" i="1" dirty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      </a:t>
            </a:r>
            <a:r>
              <a:rPr lang="en-US" sz="2000" i="1" dirty="0" smtClean="0">
                <a:latin typeface="+mn-lt"/>
              </a:rPr>
              <a:t> </a:t>
            </a:r>
            <a:r>
              <a:rPr lang="ru-RU" sz="2000" i="1" dirty="0" smtClean="0">
                <a:latin typeface="+mn-lt"/>
              </a:rPr>
              <a:t>  </a:t>
            </a:r>
            <a:r>
              <a:rPr lang="en-US" sz="2000" i="1" dirty="0" smtClean="0">
                <a:latin typeface="+mn-lt"/>
              </a:rPr>
              <a:t>0.89674666</a:t>
            </a:r>
            <a:r>
              <a:rPr lang="en-US" sz="2000" i="1" dirty="0">
                <a:latin typeface="+mn-lt"/>
              </a:rPr>
              <a:t>, 0.56401347, 0.63431468, 0.51110935, 0.64944844</a:t>
            </a:r>
            <a:r>
              <a:rPr lang="en-US" sz="2000" i="1" dirty="0" smtClean="0">
                <a:latin typeface="+mn-lt"/>
              </a:rPr>
              <a:t>])</a:t>
            </a:r>
            <a:endParaRPr lang="ru-RU" sz="2000" i="1" dirty="0" smtClean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Но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есть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способ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лучше</a:t>
            </a:r>
            <a:r>
              <a:rPr lang="en-US" sz="2000" dirty="0" smtClean="0">
                <a:latin typeface="+mn-lt"/>
              </a:rPr>
              <a:t>.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Для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создания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массивов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со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случайными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элементами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служит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модуль</a:t>
            </a:r>
            <a:r>
              <a:rPr lang="en-US" sz="2000" dirty="0">
                <a:latin typeface="+mn-lt"/>
              </a:rPr>
              <a:t> </a:t>
            </a:r>
            <a:r>
              <a:rPr lang="en-US" sz="2000" b="1" dirty="0" err="1">
                <a:latin typeface="+mn-lt"/>
              </a:rPr>
              <a:t>numpy.random</a:t>
            </a:r>
            <a:r>
              <a:rPr lang="en-US" sz="2000" dirty="0" smtClean="0">
                <a:latin typeface="+mn-lt"/>
              </a:rPr>
              <a:t>.</a:t>
            </a:r>
            <a:endParaRPr lang="ru-RU" sz="2000" dirty="0" smtClean="0">
              <a:latin typeface="+mn-lt"/>
            </a:endParaRPr>
          </a:p>
          <a:p>
            <a:endParaRPr lang="en-US" sz="2000" i="1" dirty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&gt;&gt;&gt;import </a:t>
            </a:r>
            <a:r>
              <a:rPr lang="en-US" sz="2000" i="1" dirty="0" err="1">
                <a:latin typeface="+mn-lt"/>
              </a:rPr>
              <a:t>numpy</a:t>
            </a:r>
            <a:r>
              <a:rPr lang="en-US" sz="2000" i="1" dirty="0">
                <a:latin typeface="+mn-lt"/>
              </a:rPr>
              <a:t> as np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Импортировать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numpy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и</a:t>
            </a:r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использовать </a:t>
            </a:r>
            <a:r>
              <a:rPr lang="en-US" sz="20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np.random</a:t>
            </a:r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>
                <a:latin typeface="+mn-lt"/>
              </a:rPr>
              <a:t>np.random</a:t>
            </a:r>
            <a:r>
              <a:rPr lang="en-US" sz="2000" i="1" dirty="0">
                <a:latin typeface="+mn-lt"/>
              </a:rPr>
              <a:t> &lt;module '</a:t>
            </a:r>
            <a:r>
              <a:rPr lang="en-US" sz="2000" i="1" dirty="0" err="1">
                <a:latin typeface="+mn-lt"/>
              </a:rPr>
              <a:t>numpy.random</a:t>
            </a:r>
            <a:r>
              <a:rPr lang="en-US" sz="2000" i="1" dirty="0">
                <a:latin typeface="+mn-lt"/>
              </a:rPr>
              <a:t>' from '/</a:t>
            </a:r>
            <a:r>
              <a:rPr lang="en-US" sz="2000" i="1" dirty="0" err="1">
                <a:latin typeface="+mn-lt"/>
              </a:rPr>
              <a:t>usr</a:t>
            </a:r>
            <a:r>
              <a:rPr lang="en-US" sz="2000" i="1" dirty="0">
                <a:latin typeface="+mn-lt"/>
              </a:rPr>
              <a:t>/local/lib/python3.4/</a:t>
            </a:r>
            <a:r>
              <a:rPr lang="en-US" sz="2000" i="1" dirty="0" err="1">
                <a:latin typeface="+mn-lt"/>
              </a:rPr>
              <a:t>dist</a:t>
            </a:r>
            <a:r>
              <a:rPr lang="en-US" sz="2000" i="1" dirty="0">
                <a:latin typeface="+mn-lt"/>
              </a:rPr>
              <a:t>-packages/</a:t>
            </a:r>
            <a:r>
              <a:rPr lang="en-US" sz="2000" i="1" dirty="0" err="1">
                <a:latin typeface="+mn-lt"/>
              </a:rPr>
              <a:t>numpy</a:t>
            </a:r>
            <a:r>
              <a:rPr lang="en-US" sz="2000" i="1" dirty="0">
                <a:latin typeface="+mn-lt"/>
              </a:rPr>
              <a:t>/random/__</a:t>
            </a:r>
            <a:r>
              <a:rPr lang="en-US" sz="2000" i="1" dirty="0" err="1">
                <a:latin typeface="+mn-lt"/>
              </a:rPr>
              <a:t>init</a:t>
            </a:r>
            <a:r>
              <a:rPr lang="en-US" sz="2000" i="1" dirty="0">
                <a:latin typeface="+mn-lt"/>
              </a:rPr>
              <a:t>__.</a:t>
            </a:r>
            <a:r>
              <a:rPr lang="en-US" sz="2000" i="1" dirty="0" err="1">
                <a:latin typeface="+mn-lt"/>
              </a:rPr>
              <a:t>py</a:t>
            </a:r>
            <a:r>
              <a:rPr lang="en-US" sz="2000" i="1" dirty="0">
                <a:latin typeface="+mn-lt"/>
              </a:rPr>
              <a:t>'&gt; </a:t>
            </a:r>
            <a:endParaRPr lang="ru-RU" sz="2000" i="1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import </a:t>
            </a:r>
            <a:r>
              <a:rPr lang="en-US" sz="2000" i="1" dirty="0" err="1">
                <a:latin typeface="+mn-lt"/>
              </a:rPr>
              <a:t>numpy.random</a:t>
            </a:r>
            <a:r>
              <a:rPr lang="en-US" sz="2000" i="1" dirty="0">
                <a:latin typeface="+mn-lt"/>
              </a:rPr>
              <a:t> as rand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Можно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присвоить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отдельное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имя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endParaRPr lang="ru-RU" sz="20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>
                <a:latin typeface="+mn-lt"/>
              </a:rPr>
              <a:t>rand &lt;module '</a:t>
            </a:r>
            <a:r>
              <a:rPr lang="en-US" sz="2000" i="1" dirty="0" err="1">
                <a:latin typeface="+mn-lt"/>
              </a:rPr>
              <a:t>numpy.random</a:t>
            </a:r>
            <a:r>
              <a:rPr lang="en-US" sz="2000" i="1" dirty="0">
                <a:latin typeface="+mn-lt"/>
              </a:rPr>
              <a:t>' from '/</a:t>
            </a:r>
            <a:r>
              <a:rPr lang="en-US" sz="2000" i="1" dirty="0" err="1">
                <a:latin typeface="+mn-lt"/>
              </a:rPr>
              <a:t>usr</a:t>
            </a:r>
            <a:r>
              <a:rPr lang="en-US" sz="2000" i="1" dirty="0">
                <a:latin typeface="+mn-lt"/>
              </a:rPr>
              <a:t>/local/lib/python3.4/</a:t>
            </a:r>
            <a:r>
              <a:rPr lang="en-US" sz="2000" i="1" dirty="0" err="1">
                <a:latin typeface="+mn-lt"/>
              </a:rPr>
              <a:t>dist</a:t>
            </a:r>
            <a:r>
              <a:rPr lang="en-US" sz="2000" i="1" dirty="0">
                <a:latin typeface="+mn-lt"/>
              </a:rPr>
              <a:t>-packages/</a:t>
            </a:r>
            <a:r>
              <a:rPr lang="en-US" sz="2000" i="1" dirty="0" err="1">
                <a:latin typeface="+mn-lt"/>
              </a:rPr>
              <a:t>numpy</a:t>
            </a:r>
            <a:r>
              <a:rPr lang="en-US" sz="2000" i="1" dirty="0">
                <a:latin typeface="+mn-lt"/>
              </a:rPr>
              <a:t>/random/__</a:t>
            </a:r>
            <a:r>
              <a:rPr lang="en-US" sz="2000" i="1" dirty="0" err="1">
                <a:latin typeface="+mn-lt"/>
              </a:rPr>
              <a:t>init</a:t>
            </a:r>
            <a:r>
              <a:rPr lang="en-US" sz="2000" i="1" dirty="0">
                <a:latin typeface="+mn-lt"/>
              </a:rPr>
              <a:t>__.</a:t>
            </a:r>
            <a:r>
              <a:rPr lang="en-US" sz="2000" i="1" dirty="0" err="1">
                <a:latin typeface="+mn-lt"/>
              </a:rPr>
              <a:t>py</a:t>
            </a:r>
            <a:r>
              <a:rPr lang="en-US" sz="2000" i="1" dirty="0" smtClean="0">
                <a:latin typeface="+mn-lt"/>
              </a:rPr>
              <a:t>'&gt;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277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16632"/>
            <a:ext cx="9144000" cy="331787"/>
          </a:xfrm>
          <a:ln/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Массивы из случайных элементов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704767"/>
            <a:ext cx="9540552" cy="48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 err="1">
                <a:latin typeface="+mn-lt"/>
              </a:rPr>
              <a:t>Самый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простой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способ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задать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массив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со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случайными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элементами</a:t>
            </a:r>
            <a:r>
              <a:rPr lang="pl-PL" sz="2200" dirty="0">
                <a:latin typeface="+mn-lt"/>
              </a:rPr>
              <a:t> - </a:t>
            </a:r>
            <a:r>
              <a:rPr lang="pl-PL" sz="2200" dirty="0" err="1">
                <a:latin typeface="+mn-lt"/>
              </a:rPr>
              <a:t>использовать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функцию</a:t>
            </a:r>
            <a:r>
              <a:rPr lang="pl-PL" sz="2200" dirty="0">
                <a:latin typeface="+mn-lt"/>
              </a:rPr>
              <a:t> </a:t>
            </a:r>
            <a:r>
              <a:rPr lang="pl-PL" sz="2200" b="1" dirty="0" err="1">
                <a:latin typeface="+mn-lt"/>
              </a:rPr>
              <a:t>sample</a:t>
            </a:r>
            <a:r>
              <a:rPr lang="pl-PL" sz="2200" dirty="0">
                <a:latin typeface="+mn-lt"/>
              </a:rPr>
              <a:t> (</a:t>
            </a:r>
            <a:r>
              <a:rPr lang="pl-PL" sz="2200" dirty="0" err="1">
                <a:latin typeface="+mn-lt"/>
              </a:rPr>
              <a:t>или</a:t>
            </a:r>
            <a:r>
              <a:rPr lang="pl-PL" sz="2200" dirty="0">
                <a:latin typeface="+mn-lt"/>
              </a:rPr>
              <a:t> </a:t>
            </a:r>
            <a:r>
              <a:rPr lang="pl-PL" sz="2200" b="1" dirty="0" err="1">
                <a:latin typeface="+mn-lt"/>
              </a:rPr>
              <a:t>random</a:t>
            </a:r>
            <a:r>
              <a:rPr lang="pl-PL" sz="2200" dirty="0">
                <a:latin typeface="+mn-lt"/>
              </a:rPr>
              <a:t>, </a:t>
            </a:r>
            <a:r>
              <a:rPr lang="pl-PL" sz="2200" dirty="0" err="1">
                <a:latin typeface="+mn-lt"/>
              </a:rPr>
              <a:t>или</a:t>
            </a:r>
            <a:r>
              <a:rPr lang="pl-PL" sz="2200" dirty="0">
                <a:latin typeface="+mn-lt"/>
              </a:rPr>
              <a:t> </a:t>
            </a:r>
            <a:r>
              <a:rPr lang="pl-PL" sz="2200" b="1" dirty="0" err="1">
                <a:latin typeface="+mn-lt"/>
              </a:rPr>
              <a:t>random_sample</a:t>
            </a:r>
            <a:r>
              <a:rPr lang="pl-PL" sz="2200" dirty="0">
                <a:latin typeface="+mn-lt"/>
              </a:rPr>
              <a:t>, </a:t>
            </a:r>
            <a:r>
              <a:rPr lang="pl-PL" sz="2200" dirty="0" err="1">
                <a:latin typeface="+mn-lt"/>
              </a:rPr>
              <a:t>или</a:t>
            </a:r>
            <a:r>
              <a:rPr lang="pl-PL" sz="2200" dirty="0">
                <a:latin typeface="+mn-lt"/>
              </a:rPr>
              <a:t> </a:t>
            </a:r>
            <a:r>
              <a:rPr lang="pl-PL" sz="2200" b="1" dirty="0" err="1">
                <a:latin typeface="+mn-lt"/>
              </a:rPr>
              <a:t>ranf</a:t>
            </a:r>
            <a:r>
              <a:rPr lang="pl-PL" sz="2200" dirty="0">
                <a:latin typeface="+mn-lt"/>
              </a:rPr>
              <a:t> - </a:t>
            </a:r>
            <a:r>
              <a:rPr lang="pl-PL" sz="2200" dirty="0" err="1">
                <a:latin typeface="+mn-lt"/>
              </a:rPr>
              <a:t>это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всё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одна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и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та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же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функция</a:t>
            </a:r>
            <a:r>
              <a:rPr lang="pl-PL" sz="2200" dirty="0" smtClean="0">
                <a:latin typeface="+mn-lt"/>
              </a:rPr>
              <a:t>).</a:t>
            </a:r>
            <a:endParaRPr lang="ru-RU" sz="2200" dirty="0" smtClean="0">
              <a:latin typeface="+mn-lt"/>
            </a:endParaRPr>
          </a:p>
          <a:p>
            <a:endParaRPr lang="pl-PL" sz="2200" dirty="0">
              <a:latin typeface="+mn-lt"/>
            </a:endParaRPr>
          </a:p>
          <a:p>
            <a:r>
              <a:rPr lang="pl-PL" sz="2200" i="1" dirty="0" smtClean="0">
                <a:latin typeface="+mn-lt"/>
              </a:rPr>
              <a:t>&gt;&gt;&gt; </a:t>
            </a:r>
            <a:r>
              <a:rPr lang="pl-PL" sz="2200" i="1" dirty="0" err="1">
                <a:latin typeface="+mn-lt"/>
              </a:rPr>
              <a:t>np.random.sample</a:t>
            </a:r>
            <a:r>
              <a:rPr lang="pl-PL" sz="2200" i="1" dirty="0">
                <a:latin typeface="+mn-lt"/>
              </a:rPr>
              <a:t>() </a:t>
            </a:r>
            <a:endParaRPr lang="ru-RU" sz="2200" i="1" dirty="0" smtClean="0">
              <a:latin typeface="+mn-lt"/>
            </a:endParaRPr>
          </a:p>
          <a:p>
            <a:r>
              <a:rPr lang="pl-PL" sz="2200" i="1" dirty="0" smtClean="0">
                <a:latin typeface="+mn-lt"/>
              </a:rPr>
              <a:t>0.6336371838734877 </a:t>
            </a:r>
            <a:endParaRPr lang="ru-RU" sz="2200" i="1" dirty="0" smtClean="0">
              <a:latin typeface="+mn-lt"/>
            </a:endParaRPr>
          </a:p>
          <a:p>
            <a:r>
              <a:rPr lang="pl-PL" sz="2200" i="1" dirty="0" smtClean="0">
                <a:latin typeface="+mn-lt"/>
              </a:rPr>
              <a:t>&gt;&gt;&gt; </a:t>
            </a:r>
            <a:r>
              <a:rPr lang="pl-PL" sz="2200" i="1" dirty="0" err="1">
                <a:latin typeface="+mn-lt"/>
              </a:rPr>
              <a:t>np.random.sample</a:t>
            </a:r>
            <a:r>
              <a:rPr lang="pl-PL" sz="2200" i="1" dirty="0">
                <a:latin typeface="+mn-lt"/>
              </a:rPr>
              <a:t>(3) </a:t>
            </a:r>
            <a:endParaRPr lang="ru-RU" sz="2200" i="1" dirty="0" smtClean="0">
              <a:latin typeface="+mn-lt"/>
            </a:endParaRPr>
          </a:p>
          <a:p>
            <a:r>
              <a:rPr lang="pl-PL" sz="2200" i="1" dirty="0" err="1" smtClean="0">
                <a:latin typeface="+mn-lt"/>
              </a:rPr>
              <a:t>array</a:t>
            </a:r>
            <a:r>
              <a:rPr lang="pl-PL" sz="2200" i="1" dirty="0">
                <a:latin typeface="+mn-lt"/>
              </a:rPr>
              <a:t>([ 0.53478558, 0.1441317 , 0.15711313]) </a:t>
            </a:r>
            <a:endParaRPr lang="ru-RU" sz="2200" i="1" dirty="0" smtClean="0">
              <a:latin typeface="+mn-lt"/>
            </a:endParaRPr>
          </a:p>
          <a:p>
            <a:r>
              <a:rPr lang="pl-PL" sz="2200" i="1" dirty="0" smtClean="0">
                <a:latin typeface="+mn-lt"/>
              </a:rPr>
              <a:t>&gt;&gt;&gt; </a:t>
            </a:r>
            <a:r>
              <a:rPr lang="pl-PL" sz="2200" i="1" dirty="0" err="1">
                <a:latin typeface="+mn-lt"/>
              </a:rPr>
              <a:t>np.random.sample</a:t>
            </a:r>
            <a:r>
              <a:rPr lang="pl-PL" sz="2200" i="1" dirty="0">
                <a:latin typeface="+mn-lt"/>
              </a:rPr>
              <a:t>((2, 3)) </a:t>
            </a:r>
            <a:endParaRPr lang="ru-RU" sz="2200" i="1" dirty="0" smtClean="0">
              <a:latin typeface="+mn-lt"/>
            </a:endParaRPr>
          </a:p>
          <a:p>
            <a:r>
              <a:rPr lang="pl-PL" sz="2200" i="1" dirty="0" err="1" smtClean="0">
                <a:latin typeface="+mn-lt"/>
              </a:rPr>
              <a:t>array</a:t>
            </a:r>
            <a:r>
              <a:rPr lang="pl-PL" sz="2200" i="1" dirty="0">
                <a:latin typeface="+mn-lt"/>
              </a:rPr>
              <a:t>([[ 0.12915769, 0.09448946, 0.58778985], </a:t>
            </a:r>
            <a:endParaRPr lang="ru-RU" sz="2200" i="1" dirty="0" smtClean="0">
              <a:latin typeface="+mn-lt"/>
            </a:endParaRPr>
          </a:p>
          <a:p>
            <a:r>
              <a:rPr lang="ru-RU" sz="2200" i="1" dirty="0">
                <a:latin typeface="+mn-lt"/>
              </a:rPr>
              <a:t> </a:t>
            </a:r>
            <a:r>
              <a:rPr lang="ru-RU" sz="2200" i="1" dirty="0" smtClean="0">
                <a:latin typeface="+mn-lt"/>
              </a:rPr>
              <a:t>          </a:t>
            </a:r>
            <a:r>
              <a:rPr lang="pl-PL" sz="2200" i="1" dirty="0" smtClean="0">
                <a:latin typeface="+mn-lt"/>
              </a:rPr>
              <a:t>[ </a:t>
            </a:r>
            <a:r>
              <a:rPr lang="pl-PL" sz="2200" i="1" dirty="0">
                <a:latin typeface="+mn-lt"/>
              </a:rPr>
              <a:t>0.45488207, 0.19335243, 0.22129977</a:t>
            </a:r>
            <a:r>
              <a:rPr lang="pl-PL" sz="2200" i="1" dirty="0" smtClean="0">
                <a:latin typeface="+mn-lt"/>
              </a:rPr>
              <a:t>]])</a:t>
            </a:r>
            <a:endParaRPr lang="ru-RU" sz="2200" i="1" dirty="0" smtClean="0">
              <a:latin typeface="+mn-lt"/>
            </a:endParaRPr>
          </a:p>
          <a:p>
            <a:endParaRPr lang="pl-PL" sz="2200" dirty="0">
              <a:latin typeface="+mn-lt"/>
            </a:endParaRPr>
          </a:p>
          <a:p>
            <a:r>
              <a:rPr lang="pl-PL" sz="2200" dirty="0" err="1">
                <a:latin typeface="+mn-lt"/>
              </a:rPr>
              <a:t>Без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аргументов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возвращает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просто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число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в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промежутке</a:t>
            </a:r>
            <a:r>
              <a:rPr lang="pl-PL" sz="2200" dirty="0">
                <a:latin typeface="+mn-lt"/>
              </a:rPr>
              <a:t> [0, 1), </a:t>
            </a:r>
            <a:r>
              <a:rPr lang="pl-PL" sz="2200" dirty="0" err="1">
                <a:latin typeface="+mn-lt"/>
              </a:rPr>
              <a:t>с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одним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целым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числом</a:t>
            </a:r>
            <a:r>
              <a:rPr lang="pl-PL" sz="2200" dirty="0">
                <a:latin typeface="+mn-lt"/>
              </a:rPr>
              <a:t> - </a:t>
            </a:r>
            <a:r>
              <a:rPr lang="pl-PL" sz="2200" dirty="0" err="1">
                <a:latin typeface="+mn-lt"/>
              </a:rPr>
              <a:t>одномерный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массив</a:t>
            </a:r>
            <a:r>
              <a:rPr lang="pl-PL" sz="2200" dirty="0">
                <a:latin typeface="+mn-lt"/>
              </a:rPr>
              <a:t>, </a:t>
            </a:r>
            <a:r>
              <a:rPr lang="pl-PL" sz="2200" dirty="0" err="1">
                <a:latin typeface="+mn-lt"/>
              </a:rPr>
              <a:t>с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кортежем</a:t>
            </a:r>
            <a:r>
              <a:rPr lang="pl-PL" sz="2200" dirty="0">
                <a:latin typeface="+mn-lt"/>
              </a:rPr>
              <a:t> - </a:t>
            </a:r>
            <a:r>
              <a:rPr lang="pl-PL" sz="2200" dirty="0" err="1">
                <a:latin typeface="+mn-lt"/>
              </a:rPr>
              <a:t>массив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с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размерами</a:t>
            </a:r>
            <a:r>
              <a:rPr lang="pl-PL" sz="2200" dirty="0">
                <a:latin typeface="+mn-lt"/>
              </a:rPr>
              <a:t>, </a:t>
            </a:r>
            <a:r>
              <a:rPr lang="pl-PL" sz="2200" dirty="0" err="1">
                <a:latin typeface="+mn-lt"/>
              </a:rPr>
              <a:t>указанными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в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кортеже</a:t>
            </a:r>
            <a:r>
              <a:rPr lang="pl-PL" sz="2200" dirty="0">
                <a:latin typeface="+mn-lt"/>
              </a:rPr>
              <a:t> (</a:t>
            </a:r>
            <a:r>
              <a:rPr lang="pl-PL" sz="2200" dirty="0" err="1">
                <a:latin typeface="+mn-lt"/>
              </a:rPr>
              <a:t>все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числа</a:t>
            </a:r>
            <a:r>
              <a:rPr lang="pl-PL" sz="2200" dirty="0">
                <a:latin typeface="+mn-lt"/>
              </a:rPr>
              <a:t> - </a:t>
            </a:r>
            <a:r>
              <a:rPr lang="pl-PL" sz="2200" dirty="0" err="1">
                <a:latin typeface="+mn-lt"/>
              </a:rPr>
              <a:t>из</a:t>
            </a:r>
            <a:r>
              <a:rPr lang="pl-PL" sz="2200" dirty="0">
                <a:latin typeface="+mn-lt"/>
              </a:rPr>
              <a:t> </a:t>
            </a:r>
            <a:r>
              <a:rPr lang="pl-PL" sz="2200" dirty="0" err="1">
                <a:latin typeface="+mn-lt"/>
              </a:rPr>
              <a:t>промежутка</a:t>
            </a:r>
            <a:r>
              <a:rPr lang="pl-PL" sz="2200" dirty="0">
                <a:latin typeface="+mn-lt"/>
              </a:rPr>
              <a:t> [0, 1)).</a:t>
            </a:r>
          </a:p>
        </p:txBody>
      </p:sp>
    </p:spTree>
    <p:extLst>
      <p:ext uri="{BB962C8B-B14F-4D97-AF65-F5344CB8AC3E}">
        <p14:creationId xmlns:p14="http://schemas.microsoft.com/office/powerpoint/2010/main" val="817235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16632"/>
            <a:ext cx="9144000" cy="331787"/>
          </a:xfrm>
          <a:ln/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Массивы из случайных элементов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704767"/>
            <a:ext cx="9540552" cy="490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n-lt"/>
              </a:rPr>
              <a:t>С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помощью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функции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randint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или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random_integers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можно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создать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массив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из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целых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чисел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err="1">
                <a:latin typeface="+mn-lt"/>
              </a:rPr>
              <a:t>Аргументы</a:t>
            </a:r>
            <a:r>
              <a:rPr lang="en-US" sz="2400" dirty="0">
                <a:latin typeface="+mn-lt"/>
              </a:rPr>
              <a:t>: </a:t>
            </a:r>
            <a:r>
              <a:rPr lang="en-US" sz="2400" b="1" dirty="0">
                <a:latin typeface="+mn-lt"/>
              </a:rPr>
              <a:t>low, high, size</a:t>
            </a:r>
            <a:r>
              <a:rPr lang="en-US" sz="2400" dirty="0">
                <a:latin typeface="+mn-lt"/>
              </a:rPr>
              <a:t>: </a:t>
            </a:r>
            <a:r>
              <a:rPr lang="en-US" sz="2400" dirty="0" err="1">
                <a:latin typeface="+mn-lt"/>
              </a:rPr>
              <a:t>от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какого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до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какого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числа</a:t>
            </a:r>
            <a:r>
              <a:rPr lang="en-US" sz="2400" dirty="0">
                <a:latin typeface="+mn-lt"/>
              </a:rPr>
              <a:t> (</a:t>
            </a:r>
            <a:r>
              <a:rPr lang="en-US" sz="2400" b="1" dirty="0" err="1">
                <a:latin typeface="+mn-lt"/>
              </a:rPr>
              <a:t>randint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не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включает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в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себя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это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число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а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random_integers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включает</a:t>
            </a:r>
            <a:r>
              <a:rPr lang="en-US" sz="2400" dirty="0">
                <a:latin typeface="+mn-lt"/>
              </a:rPr>
              <a:t>), </a:t>
            </a:r>
            <a:r>
              <a:rPr lang="en-US" sz="2400" dirty="0" err="1">
                <a:latin typeface="+mn-lt"/>
              </a:rPr>
              <a:t>и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size</a:t>
            </a:r>
            <a:r>
              <a:rPr lang="en-US" sz="2400" dirty="0">
                <a:latin typeface="+mn-lt"/>
              </a:rPr>
              <a:t> - </a:t>
            </a:r>
            <a:r>
              <a:rPr lang="en-US" sz="2400" dirty="0" err="1">
                <a:latin typeface="+mn-lt"/>
              </a:rPr>
              <a:t>размеры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массива</a:t>
            </a:r>
            <a:r>
              <a:rPr lang="en-US" sz="2400" dirty="0" smtClean="0">
                <a:latin typeface="+mn-lt"/>
              </a:rPr>
              <a:t>.</a:t>
            </a:r>
            <a:endParaRPr lang="ru-RU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 </a:t>
            </a:r>
            <a:r>
              <a:rPr lang="en-US" sz="2400" i="1" dirty="0" err="1">
                <a:latin typeface="+mn-lt"/>
              </a:rPr>
              <a:t>np.random.randint</a:t>
            </a:r>
            <a:r>
              <a:rPr lang="en-US" sz="2400" i="1" dirty="0">
                <a:latin typeface="+mn-lt"/>
              </a:rPr>
              <a:t>(0, 3, 10) </a:t>
            </a:r>
            <a:endParaRPr lang="ru-RU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array</a:t>
            </a:r>
            <a:r>
              <a:rPr lang="en-US" sz="2400" i="1" dirty="0">
                <a:latin typeface="+mn-lt"/>
              </a:rPr>
              <a:t>([0, 2, 0, 1, 1, 0, 2, 2, 2, 0]) </a:t>
            </a:r>
            <a:endParaRPr lang="ru-RU" sz="2400" i="1" dirty="0" smtClean="0">
              <a:latin typeface="+mn-lt"/>
            </a:endParaRPr>
          </a:p>
          <a:p>
            <a:endParaRPr lang="ru-RU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 </a:t>
            </a:r>
            <a:r>
              <a:rPr lang="en-US" sz="2400" i="1" dirty="0" err="1">
                <a:latin typeface="+mn-lt"/>
              </a:rPr>
              <a:t>np.random.random_integers</a:t>
            </a:r>
            <a:r>
              <a:rPr lang="en-US" sz="2400" i="1" dirty="0">
                <a:latin typeface="+mn-lt"/>
              </a:rPr>
              <a:t>(0, 3, 10) </a:t>
            </a:r>
            <a:endParaRPr lang="ru-RU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array</a:t>
            </a:r>
            <a:r>
              <a:rPr lang="en-US" sz="2400" i="1" dirty="0">
                <a:latin typeface="+mn-lt"/>
              </a:rPr>
              <a:t>([2, 2, 3, 3, 1, 1, 0, 2, 3, 2]) </a:t>
            </a:r>
            <a:endParaRPr lang="ru-RU" sz="2400" i="1" dirty="0" smtClean="0">
              <a:latin typeface="+mn-lt"/>
            </a:endParaRPr>
          </a:p>
          <a:p>
            <a:endParaRPr lang="ru-RU" sz="2400" i="1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 </a:t>
            </a:r>
            <a:r>
              <a:rPr lang="en-US" sz="2400" i="1" dirty="0" err="1">
                <a:latin typeface="+mn-lt"/>
              </a:rPr>
              <a:t>np.random.randint</a:t>
            </a:r>
            <a:r>
              <a:rPr lang="en-US" sz="2400" i="1" dirty="0">
                <a:latin typeface="+mn-lt"/>
              </a:rPr>
              <a:t>(0, 3, (2, 10)) </a:t>
            </a:r>
            <a:endParaRPr lang="ru-RU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array</a:t>
            </a:r>
            <a:r>
              <a:rPr lang="en-US" sz="2400" i="1" dirty="0">
                <a:latin typeface="+mn-lt"/>
              </a:rPr>
              <a:t>([[0, 1, 2, 0, 0, 0, 1, 1, 1, 2], </a:t>
            </a:r>
            <a:endParaRPr lang="ru-RU" sz="2400" i="1" dirty="0" smtClean="0">
              <a:latin typeface="+mn-lt"/>
            </a:endParaRPr>
          </a:p>
          <a:p>
            <a:r>
              <a:rPr lang="ru-RU" sz="2400" i="1" dirty="0">
                <a:latin typeface="+mn-lt"/>
              </a:rPr>
              <a:t> </a:t>
            </a:r>
            <a:r>
              <a:rPr lang="ru-RU" sz="2400" i="1" dirty="0" smtClean="0">
                <a:latin typeface="+mn-lt"/>
              </a:rPr>
              <a:t>           </a:t>
            </a:r>
            <a:r>
              <a:rPr lang="en-US" sz="2400" i="1" dirty="0" smtClean="0">
                <a:latin typeface="+mn-lt"/>
              </a:rPr>
              <a:t>[</a:t>
            </a:r>
            <a:r>
              <a:rPr lang="en-US" sz="2400" i="1" dirty="0">
                <a:latin typeface="+mn-lt"/>
              </a:rPr>
              <a:t>0, 0, 2, 2, 2, 0, 1, 2, 2, 1]])</a:t>
            </a:r>
          </a:p>
        </p:txBody>
      </p:sp>
    </p:spTree>
    <p:extLst>
      <p:ext uri="{BB962C8B-B14F-4D97-AF65-F5344CB8AC3E}">
        <p14:creationId xmlns:p14="http://schemas.microsoft.com/office/powerpoint/2010/main" val="318114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16632"/>
            <a:ext cx="9144000" cy="331787"/>
          </a:xfrm>
          <a:ln/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Массивы из случайных элементов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408" y="912870"/>
            <a:ext cx="10657184" cy="387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latin typeface="+mn-lt"/>
              </a:rPr>
              <a:t>Также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можно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генерировать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числа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 smtClean="0">
                <a:latin typeface="+mn-lt"/>
              </a:rPr>
              <a:t>согласно</a:t>
            </a:r>
            <a:r>
              <a:rPr lang="ru-RU" sz="2400" dirty="0">
                <a:latin typeface="+mn-lt"/>
              </a:rPr>
              <a:t> </a:t>
            </a:r>
            <a:r>
              <a:rPr lang="pl-PL" sz="2400" dirty="0" err="1" smtClean="0">
                <a:latin typeface="+mn-lt"/>
              </a:rPr>
              <a:t>различным</a:t>
            </a:r>
            <a:r>
              <a:rPr lang="pl-PL" sz="2400" dirty="0">
                <a:latin typeface="+mn-lt"/>
              </a:rPr>
              <a:t> </a:t>
            </a:r>
            <a:r>
              <a:rPr lang="ru-RU" sz="2400" dirty="0" smtClean="0">
                <a:latin typeface="+mn-lt"/>
              </a:rPr>
              <a:t>распределениям</a:t>
            </a:r>
            <a:r>
              <a:rPr lang="pl-PL" sz="2400" dirty="0">
                <a:latin typeface="+mn-lt"/>
              </a:rPr>
              <a:t> </a:t>
            </a:r>
            <a:r>
              <a:rPr lang="ru-RU" sz="2400" dirty="0" smtClean="0">
                <a:latin typeface="+mn-lt"/>
              </a:rPr>
              <a:t> </a:t>
            </a:r>
          </a:p>
          <a:p>
            <a:r>
              <a:rPr lang="pl-PL" sz="2400" dirty="0" smtClean="0">
                <a:latin typeface="+mn-lt"/>
              </a:rPr>
              <a:t>(</a:t>
            </a:r>
            <a:r>
              <a:rPr lang="pl-PL" sz="2400" dirty="0">
                <a:latin typeface="+mn-lt"/>
                <a:hlinkClick r:id="rId5"/>
              </a:rPr>
              <a:t>https://</a:t>
            </a:r>
            <a:r>
              <a:rPr lang="pl-PL" sz="2400" dirty="0" smtClean="0">
                <a:latin typeface="+mn-lt"/>
                <a:hlinkClick r:id="rId5"/>
              </a:rPr>
              <a:t>docs.scipy.org/doc/numpy/reference/routines.random.html#distributions</a:t>
            </a:r>
            <a:r>
              <a:rPr lang="ru-RU" sz="2400" dirty="0" smtClean="0">
                <a:latin typeface="+mn-lt"/>
              </a:rPr>
              <a:t> </a:t>
            </a:r>
            <a:r>
              <a:rPr lang="pl-PL" sz="2400" dirty="0" smtClean="0">
                <a:latin typeface="+mn-lt"/>
              </a:rPr>
              <a:t>). </a:t>
            </a:r>
            <a:endParaRPr lang="ru-RU" sz="2400" dirty="0" smtClean="0">
              <a:latin typeface="+mn-lt"/>
            </a:endParaRPr>
          </a:p>
          <a:p>
            <a:endParaRPr lang="ru-RU" sz="2400" dirty="0" smtClean="0">
              <a:latin typeface="+mn-lt"/>
            </a:endParaRPr>
          </a:p>
          <a:p>
            <a:r>
              <a:rPr lang="pl-PL" sz="2400" dirty="0" err="1" smtClean="0">
                <a:latin typeface="+mn-lt"/>
              </a:rPr>
              <a:t>Чаще</a:t>
            </a:r>
            <a:r>
              <a:rPr lang="pl-PL" sz="2400" dirty="0" smtClean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всего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нужно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равномерное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распределение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которое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можно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получить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с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помощь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функции</a:t>
            </a:r>
            <a:r>
              <a:rPr lang="pl-PL" sz="2400" dirty="0">
                <a:latin typeface="+mn-lt"/>
              </a:rPr>
              <a:t> </a:t>
            </a:r>
            <a:r>
              <a:rPr lang="pl-PL" sz="2400" b="1" dirty="0">
                <a:latin typeface="+mn-lt"/>
              </a:rPr>
              <a:t>uniform</a:t>
            </a:r>
            <a:r>
              <a:rPr lang="pl-PL" sz="2400" dirty="0" smtClean="0">
                <a:latin typeface="+mn-lt"/>
              </a:rPr>
              <a:t>.</a:t>
            </a:r>
            <a:endParaRPr lang="ru-RU" sz="2400" dirty="0" smtClean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r>
              <a:rPr lang="pl-PL" sz="2400" i="1" dirty="0" smtClean="0">
                <a:latin typeface="+mn-lt"/>
              </a:rPr>
              <a:t>&gt;&gt;&gt; </a:t>
            </a:r>
            <a:r>
              <a:rPr lang="pl-PL" sz="2400" i="1" dirty="0" err="1">
                <a:latin typeface="+mn-lt"/>
              </a:rPr>
              <a:t>np.random.uniform</a:t>
            </a:r>
            <a:r>
              <a:rPr lang="pl-PL" sz="2400" i="1" dirty="0">
                <a:latin typeface="+mn-lt"/>
              </a:rPr>
              <a:t>(2, 8, (2, 10)) </a:t>
            </a:r>
            <a:endParaRPr lang="ru-RU" sz="2400" i="1" dirty="0" smtClean="0">
              <a:latin typeface="+mn-lt"/>
            </a:endParaRPr>
          </a:p>
          <a:p>
            <a:r>
              <a:rPr lang="pl-PL" sz="2400" i="1" dirty="0" err="1" smtClean="0">
                <a:latin typeface="+mn-lt"/>
              </a:rPr>
              <a:t>array</a:t>
            </a:r>
            <a:r>
              <a:rPr lang="pl-PL" sz="2400" i="1" dirty="0">
                <a:latin typeface="+mn-lt"/>
              </a:rPr>
              <a:t>([[ 3.1517914 , 3.10313483, 2.84007134, 3.21556436, 4.64531786</a:t>
            </a:r>
            <a:r>
              <a:rPr lang="pl-PL" sz="2400" i="1" dirty="0" smtClean="0">
                <a:latin typeface="+mn-lt"/>
              </a:rPr>
              <a:t>,</a:t>
            </a:r>
            <a:endParaRPr lang="ru-RU" sz="2400" i="1" dirty="0" smtClean="0">
              <a:latin typeface="+mn-lt"/>
            </a:endParaRPr>
          </a:p>
          <a:p>
            <a:r>
              <a:rPr lang="ru-RU" sz="2400" i="1" dirty="0">
                <a:latin typeface="+mn-lt"/>
              </a:rPr>
              <a:t> </a:t>
            </a:r>
            <a:r>
              <a:rPr lang="ru-RU" sz="2400" i="1" dirty="0" smtClean="0">
                <a:latin typeface="+mn-lt"/>
              </a:rPr>
              <a:t>          </a:t>
            </a:r>
            <a:r>
              <a:rPr lang="pl-PL" sz="2400" i="1" dirty="0" smtClean="0">
                <a:latin typeface="+mn-lt"/>
              </a:rPr>
              <a:t> </a:t>
            </a:r>
            <a:r>
              <a:rPr lang="pl-PL" sz="2400" i="1" dirty="0">
                <a:latin typeface="+mn-lt"/>
              </a:rPr>
              <a:t>2.99232714, 7.03064897, 4.38691765, 5.27488548, 2.63472454</a:t>
            </a:r>
            <a:r>
              <a:rPr lang="pl-PL" sz="2400" i="1" dirty="0" smtClean="0">
                <a:latin typeface="+mn-lt"/>
              </a:rPr>
              <a:t>],</a:t>
            </a:r>
            <a:endParaRPr lang="ru-RU" sz="2400" i="1" dirty="0" smtClean="0">
              <a:latin typeface="+mn-lt"/>
            </a:endParaRPr>
          </a:p>
          <a:p>
            <a:r>
              <a:rPr lang="ru-RU" sz="2400" i="1" dirty="0">
                <a:latin typeface="+mn-lt"/>
              </a:rPr>
              <a:t> </a:t>
            </a:r>
            <a:r>
              <a:rPr lang="ru-RU" sz="2400" i="1" dirty="0" smtClean="0">
                <a:latin typeface="+mn-lt"/>
              </a:rPr>
              <a:t>        </a:t>
            </a:r>
            <a:r>
              <a:rPr lang="pl-PL" sz="2400" i="1" dirty="0" smtClean="0">
                <a:latin typeface="+mn-lt"/>
              </a:rPr>
              <a:t> </a:t>
            </a:r>
            <a:r>
              <a:rPr lang="pl-PL" sz="2400" i="1" dirty="0">
                <a:latin typeface="+mn-lt"/>
              </a:rPr>
              <a:t>[ 6.39470358, 5.63084131, 4.69996748, 7.07260546, 7.44340813</a:t>
            </a:r>
            <a:r>
              <a:rPr lang="pl-PL" sz="2400" i="1" dirty="0" smtClean="0">
                <a:latin typeface="+mn-lt"/>
              </a:rPr>
              <a:t>,</a:t>
            </a:r>
            <a:endParaRPr lang="ru-RU" sz="2400" i="1" dirty="0" smtClean="0">
              <a:latin typeface="+mn-lt"/>
            </a:endParaRPr>
          </a:p>
          <a:p>
            <a:r>
              <a:rPr lang="ru-RU" sz="2400" i="1" dirty="0">
                <a:latin typeface="+mn-lt"/>
              </a:rPr>
              <a:t> </a:t>
            </a:r>
            <a:r>
              <a:rPr lang="ru-RU" sz="2400" i="1" dirty="0" smtClean="0">
                <a:latin typeface="+mn-lt"/>
              </a:rPr>
              <a:t>          </a:t>
            </a:r>
            <a:r>
              <a:rPr lang="pl-PL" sz="2400" i="1" dirty="0" smtClean="0">
                <a:latin typeface="+mn-lt"/>
              </a:rPr>
              <a:t> </a:t>
            </a:r>
            <a:r>
              <a:rPr lang="pl-PL" sz="2400" i="1" dirty="0">
                <a:latin typeface="+mn-lt"/>
              </a:rPr>
              <a:t>4.10722203, 7.52956646, 4.8596943 , 3.97923973, 5.64505363]])</a:t>
            </a:r>
          </a:p>
        </p:txBody>
      </p:sp>
    </p:spTree>
    <p:extLst>
      <p:ext uri="{BB962C8B-B14F-4D97-AF65-F5344CB8AC3E}">
        <p14:creationId xmlns:p14="http://schemas.microsoft.com/office/powerpoint/2010/main" val="1267059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16632"/>
            <a:ext cx="9144000" cy="331787"/>
          </a:xfrm>
          <a:ln/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Массивы из случайных элементов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620688"/>
            <a:ext cx="9217024" cy="558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n-lt"/>
              </a:rPr>
              <a:t>Перемешать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массив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можно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с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помощью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функции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shuffle</a:t>
            </a:r>
            <a:r>
              <a:rPr lang="en-US" sz="2400" dirty="0" smtClean="0">
                <a:latin typeface="+mn-lt"/>
              </a:rPr>
              <a:t>:</a:t>
            </a:r>
            <a:endParaRPr lang="ru-RU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 </a:t>
            </a:r>
            <a:r>
              <a:rPr lang="en-US" sz="2400" i="1" dirty="0">
                <a:latin typeface="+mn-lt"/>
              </a:rPr>
              <a:t>a = </a:t>
            </a:r>
            <a:r>
              <a:rPr lang="en-US" sz="2400" i="1" dirty="0" err="1">
                <a:latin typeface="+mn-lt"/>
              </a:rPr>
              <a:t>np.arange</a:t>
            </a:r>
            <a:r>
              <a:rPr lang="en-US" sz="2400" i="1" dirty="0">
                <a:latin typeface="+mn-lt"/>
              </a:rPr>
              <a:t>(10) </a:t>
            </a:r>
            <a:endParaRPr lang="ru-RU" sz="2400" i="1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 </a:t>
            </a:r>
            <a:r>
              <a:rPr lang="en-US" sz="2400" i="1" dirty="0">
                <a:latin typeface="+mn-lt"/>
              </a:rPr>
              <a:t>a </a:t>
            </a:r>
            <a:endParaRPr lang="ru-RU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array</a:t>
            </a:r>
            <a:r>
              <a:rPr lang="en-US" sz="2400" i="1" dirty="0">
                <a:latin typeface="+mn-lt"/>
              </a:rPr>
              <a:t>([0, 1, 2, 3, 4, 5, 6, 7, 8, 9]) </a:t>
            </a:r>
            <a:endParaRPr lang="ru-RU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 </a:t>
            </a:r>
            <a:r>
              <a:rPr lang="en-US" sz="2400" i="1" dirty="0" err="1">
                <a:latin typeface="+mn-lt"/>
              </a:rPr>
              <a:t>np.random.shuffle</a:t>
            </a:r>
            <a:r>
              <a:rPr lang="en-US" sz="2400" i="1" dirty="0">
                <a:latin typeface="+mn-lt"/>
              </a:rPr>
              <a:t>(a) </a:t>
            </a:r>
            <a:endParaRPr lang="ru-RU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 </a:t>
            </a:r>
            <a:r>
              <a:rPr lang="en-US" sz="2400" i="1" dirty="0">
                <a:latin typeface="+mn-lt"/>
              </a:rPr>
              <a:t>a </a:t>
            </a:r>
            <a:endParaRPr lang="ru-RU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array</a:t>
            </a:r>
            <a:r>
              <a:rPr lang="en-US" sz="2400" i="1" dirty="0">
                <a:latin typeface="+mn-lt"/>
              </a:rPr>
              <a:t>([2, 8, 7, 3, 5, 0, 4, 9, 1, 6</a:t>
            </a:r>
            <a:r>
              <a:rPr lang="en-US" sz="2400" i="1" dirty="0" smtClean="0">
                <a:latin typeface="+mn-lt"/>
              </a:rPr>
              <a:t>])</a:t>
            </a:r>
            <a:endParaRPr lang="ru-RU" sz="2400" i="1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dirty="0" err="1">
                <a:latin typeface="+mn-lt"/>
              </a:rPr>
              <a:t>Также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можно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перемешать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массив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с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помощью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функции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permutation</a:t>
            </a:r>
            <a:r>
              <a:rPr lang="en-US" sz="2400" dirty="0">
                <a:latin typeface="+mn-lt"/>
              </a:rPr>
              <a:t> (</a:t>
            </a:r>
            <a:r>
              <a:rPr lang="en-US" sz="2400" dirty="0" err="1">
                <a:latin typeface="+mn-lt"/>
              </a:rPr>
              <a:t>она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в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отличие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от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shuffle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возвращает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перемешанный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массив</a:t>
            </a:r>
            <a:r>
              <a:rPr lang="en-US" sz="2400" dirty="0">
                <a:latin typeface="+mn-lt"/>
              </a:rPr>
              <a:t>). </a:t>
            </a:r>
            <a:endParaRPr lang="ru-RU" sz="2400" dirty="0" smtClean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Также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она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вызванная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с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одним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аргументом</a:t>
            </a:r>
            <a:r>
              <a:rPr lang="en-US" sz="2400" dirty="0">
                <a:latin typeface="+mn-lt"/>
              </a:rPr>
              <a:t> (</a:t>
            </a:r>
            <a:r>
              <a:rPr lang="en-US" sz="2400" dirty="0" err="1">
                <a:latin typeface="+mn-lt"/>
              </a:rPr>
              <a:t>целым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числом</a:t>
            </a:r>
            <a:r>
              <a:rPr lang="en-US" sz="2400" dirty="0">
                <a:latin typeface="+mn-lt"/>
              </a:rPr>
              <a:t>), </a:t>
            </a:r>
            <a:r>
              <a:rPr lang="en-US" sz="2400" dirty="0" err="1">
                <a:latin typeface="+mn-lt"/>
              </a:rPr>
              <a:t>возвращает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перемешанную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последовательность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от</a:t>
            </a:r>
            <a:r>
              <a:rPr lang="en-US" sz="2400" dirty="0">
                <a:latin typeface="+mn-lt"/>
              </a:rPr>
              <a:t> 0 </a:t>
            </a:r>
            <a:r>
              <a:rPr lang="en-US" sz="2400" dirty="0" err="1">
                <a:latin typeface="+mn-lt"/>
              </a:rPr>
              <a:t>до</a:t>
            </a:r>
            <a:r>
              <a:rPr lang="en-US" sz="2400" dirty="0">
                <a:latin typeface="+mn-lt"/>
              </a:rPr>
              <a:t> N</a:t>
            </a:r>
            <a:r>
              <a:rPr lang="en-US" sz="2400" dirty="0" smtClean="0">
                <a:latin typeface="+mn-lt"/>
              </a:rPr>
              <a:t>.</a:t>
            </a:r>
            <a:endParaRPr lang="ru-RU" sz="2400" dirty="0" smtClean="0">
              <a:latin typeface="+mn-lt"/>
            </a:endParaRPr>
          </a:p>
          <a:p>
            <a:endParaRPr lang="en-US" sz="2400" i="1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</a:t>
            </a:r>
            <a:r>
              <a:rPr lang="en-US" sz="2400" i="1" dirty="0" err="1" smtClean="0">
                <a:latin typeface="+mn-lt"/>
              </a:rPr>
              <a:t>np.random.permutation</a:t>
            </a:r>
            <a:r>
              <a:rPr lang="en-US" sz="2400" i="1" dirty="0" smtClean="0">
                <a:latin typeface="+mn-lt"/>
              </a:rPr>
              <a:t>(10</a:t>
            </a:r>
            <a:r>
              <a:rPr lang="en-US" sz="2400" i="1" dirty="0">
                <a:latin typeface="+mn-lt"/>
              </a:rPr>
              <a:t>) </a:t>
            </a:r>
            <a:endParaRPr lang="ru-RU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array</a:t>
            </a:r>
            <a:r>
              <a:rPr lang="en-US" sz="2400" i="1" dirty="0">
                <a:latin typeface="+mn-lt"/>
              </a:rPr>
              <a:t>([1, 2, 3, 8, 7, 9, 4, 6, 5, 0</a:t>
            </a:r>
            <a:r>
              <a:rPr lang="en-US" sz="2400" i="1" dirty="0" smtClean="0">
                <a:latin typeface="+mn-lt"/>
              </a:rPr>
              <a:t>])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9285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19672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9144000" cy="331787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en-US" sz="2800" b="1" dirty="0">
                <a:solidFill>
                  <a:srgbClr val="808080"/>
                </a:solidFill>
                <a:latin typeface="Calibri Light" charset="0"/>
              </a:rPr>
              <a:t>2</a:t>
            </a:r>
            <a:r>
              <a:rPr lang="ru-RU" altLang="en-US" sz="2800" b="1" dirty="0" smtClean="0">
                <a:solidFill>
                  <a:srgbClr val="808080"/>
                </a:solidFill>
                <a:latin typeface="Calibri Light" charset="0"/>
              </a:rPr>
              <a:t>.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numpy.ndarray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однородный многомерный массив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368" y="639313"/>
            <a:ext cx="11377264" cy="606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n-lt"/>
              </a:rPr>
              <a:t>Это многомерный массив элементов (обычно чисел), одного типа.</a:t>
            </a:r>
          </a:p>
          <a:p>
            <a:r>
              <a:rPr lang="ru-RU" sz="2200" dirty="0">
                <a:latin typeface="+mn-lt"/>
              </a:rPr>
              <a:t>Наиболее важные атрибуты объектов </a:t>
            </a:r>
            <a:r>
              <a:rPr lang="ru-RU" sz="2200" b="1" dirty="0" err="1">
                <a:latin typeface="+mn-lt"/>
              </a:rPr>
              <a:t>ndarray</a:t>
            </a:r>
            <a:r>
              <a:rPr lang="ru-RU" sz="2200" dirty="0">
                <a:latin typeface="+mn-lt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ru-RU" sz="2200" b="1" dirty="0" err="1">
                <a:latin typeface="+mn-lt"/>
              </a:rPr>
              <a:t>ndarray.ndim</a:t>
            </a:r>
            <a:r>
              <a:rPr lang="ru-RU" sz="2200" dirty="0">
                <a:latin typeface="+mn-lt"/>
              </a:rPr>
              <a:t> - число измерений (чаще их называют "оси") массива.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ru-RU" sz="2200" b="1" dirty="0" err="1">
                <a:latin typeface="+mn-lt"/>
              </a:rPr>
              <a:t>ndarray.shape</a:t>
            </a:r>
            <a:r>
              <a:rPr lang="ru-RU" sz="2200" dirty="0">
                <a:latin typeface="+mn-lt"/>
              </a:rPr>
              <a:t> - размеры массива, его форма. Это кортеж натуральных чисел, показывающий длину массива по каждой оси. Для матрицы из </a:t>
            </a:r>
            <a:r>
              <a:rPr lang="ru-RU" sz="2200" dirty="0" err="1">
                <a:latin typeface="+mn-lt"/>
              </a:rPr>
              <a:t>n</a:t>
            </a:r>
            <a:r>
              <a:rPr lang="ru-RU" sz="2200" dirty="0">
                <a:latin typeface="+mn-lt"/>
              </a:rPr>
              <a:t> строк и </a:t>
            </a:r>
            <a:r>
              <a:rPr lang="ru-RU" sz="2200" dirty="0" err="1">
                <a:latin typeface="+mn-lt"/>
              </a:rPr>
              <a:t>m</a:t>
            </a:r>
            <a:r>
              <a:rPr lang="ru-RU" sz="2200" dirty="0">
                <a:latin typeface="+mn-lt"/>
              </a:rPr>
              <a:t> столбов, </a:t>
            </a:r>
            <a:r>
              <a:rPr lang="ru-RU" sz="2200" dirty="0" err="1">
                <a:latin typeface="+mn-lt"/>
              </a:rPr>
              <a:t>shape</a:t>
            </a:r>
            <a:r>
              <a:rPr lang="ru-RU" sz="2200" dirty="0">
                <a:latin typeface="+mn-lt"/>
              </a:rPr>
              <a:t> будет (</a:t>
            </a:r>
            <a:r>
              <a:rPr lang="ru-RU" sz="2200" dirty="0" err="1">
                <a:latin typeface="+mn-lt"/>
              </a:rPr>
              <a:t>n,m</a:t>
            </a:r>
            <a:r>
              <a:rPr lang="ru-RU" sz="2200" dirty="0">
                <a:latin typeface="+mn-lt"/>
              </a:rPr>
              <a:t>). Число элементов кортежа </a:t>
            </a:r>
            <a:r>
              <a:rPr lang="ru-RU" sz="2200" b="1" dirty="0" err="1">
                <a:latin typeface="+mn-lt"/>
              </a:rPr>
              <a:t>shape</a:t>
            </a:r>
            <a:r>
              <a:rPr lang="ru-RU" sz="2200" dirty="0">
                <a:latin typeface="+mn-lt"/>
              </a:rPr>
              <a:t> равно </a:t>
            </a:r>
            <a:r>
              <a:rPr lang="ru-RU" sz="2200" b="1" dirty="0" err="1">
                <a:latin typeface="+mn-lt"/>
              </a:rPr>
              <a:t>ndim</a:t>
            </a:r>
            <a:r>
              <a:rPr lang="ru-RU" sz="2200" dirty="0">
                <a:latin typeface="+mn-lt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ru-RU" sz="2200" b="1" dirty="0" err="1">
                <a:latin typeface="+mn-lt"/>
              </a:rPr>
              <a:t>ndarray.size</a:t>
            </a:r>
            <a:r>
              <a:rPr lang="ru-RU" sz="2200" dirty="0">
                <a:latin typeface="+mn-lt"/>
              </a:rPr>
              <a:t> - количество элементов массива. Очевидно, равно произведению всех элементов атрибута </a:t>
            </a:r>
            <a:r>
              <a:rPr lang="ru-RU" sz="2200" b="1" dirty="0" err="1">
                <a:latin typeface="+mn-lt"/>
              </a:rPr>
              <a:t>shape</a:t>
            </a:r>
            <a:r>
              <a:rPr lang="ru-RU" sz="2200" dirty="0">
                <a:latin typeface="+mn-lt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ru-RU" sz="2200" b="1" dirty="0" err="1">
                <a:latin typeface="+mn-lt"/>
              </a:rPr>
              <a:t>ndarray.dtype</a:t>
            </a:r>
            <a:r>
              <a:rPr lang="ru-RU" sz="2200" dirty="0">
                <a:latin typeface="+mn-lt"/>
              </a:rPr>
              <a:t> - объект, описывающий тип элементов массива. Можно определить </a:t>
            </a:r>
            <a:r>
              <a:rPr lang="ru-RU" sz="2200" b="1" dirty="0" err="1">
                <a:latin typeface="+mn-lt"/>
              </a:rPr>
              <a:t>dtype</a:t>
            </a:r>
            <a:r>
              <a:rPr lang="ru-RU" sz="2200" dirty="0">
                <a:latin typeface="+mn-lt"/>
              </a:rPr>
              <a:t>, используя стандартные типы данных </a:t>
            </a:r>
            <a:r>
              <a:rPr lang="ru-RU" sz="2200" dirty="0" err="1">
                <a:latin typeface="+mn-lt"/>
              </a:rPr>
              <a:t>Python</a:t>
            </a:r>
            <a:r>
              <a:rPr lang="ru-RU" sz="2200" dirty="0">
                <a:latin typeface="+mn-lt"/>
              </a:rPr>
              <a:t>. </a:t>
            </a:r>
            <a:r>
              <a:rPr lang="ru-RU" sz="2200" dirty="0" err="1">
                <a:latin typeface="+mn-lt"/>
              </a:rPr>
              <a:t>NumPy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smtClean="0">
                <a:latin typeface="+mn-lt"/>
              </a:rPr>
              <a:t>предоставляет как встроенные типы, </a:t>
            </a:r>
            <a:r>
              <a:rPr lang="ru-RU" sz="2200" dirty="0">
                <a:latin typeface="+mn-lt"/>
              </a:rPr>
              <a:t>например: </a:t>
            </a:r>
            <a:r>
              <a:rPr lang="ru-RU" sz="2200" dirty="0" err="1">
                <a:latin typeface="+mn-lt"/>
              </a:rPr>
              <a:t>bool</a:t>
            </a:r>
            <a:r>
              <a:rPr lang="ru-RU" sz="2200" dirty="0">
                <a:latin typeface="+mn-lt"/>
              </a:rPr>
              <a:t>_, </a:t>
            </a:r>
            <a:r>
              <a:rPr lang="ru-RU" sz="2200" dirty="0" err="1">
                <a:latin typeface="+mn-lt"/>
              </a:rPr>
              <a:t>character</a:t>
            </a:r>
            <a:r>
              <a:rPr lang="ru-RU" sz="2200" dirty="0">
                <a:latin typeface="+mn-lt"/>
              </a:rPr>
              <a:t>, int8, int16, int32, int64, float8, float16, float32, float64, complex64, </a:t>
            </a:r>
            <a:r>
              <a:rPr lang="ru-RU" sz="2200" dirty="0" err="1">
                <a:latin typeface="+mn-lt"/>
              </a:rPr>
              <a:t>object</a:t>
            </a:r>
            <a:r>
              <a:rPr lang="ru-RU" sz="2200" dirty="0">
                <a:latin typeface="+mn-lt"/>
              </a:rPr>
              <a:t>_, так и возможность определить собственные типы данных, в том числе и составные.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ru-RU" sz="2200" b="1" dirty="0" err="1">
                <a:latin typeface="+mn-lt"/>
              </a:rPr>
              <a:t>ndarray.itemsize</a:t>
            </a:r>
            <a:r>
              <a:rPr lang="ru-RU" sz="2200" dirty="0">
                <a:latin typeface="+mn-lt"/>
              </a:rPr>
              <a:t> - размер </a:t>
            </a:r>
            <a:r>
              <a:rPr lang="ru-RU" sz="2200" dirty="0" smtClean="0">
                <a:latin typeface="+mn-lt"/>
              </a:rPr>
              <a:t>элемента </a:t>
            </a:r>
            <a:r>
              <a:rPr lang="ru-RU" sz="2200" dirty="0">
                <a:latin typeface="+mn-lt"/>
              </a:rPr>
              <a:t>массива в </a:t>
            </a:r>
            <a:r>
              <a:rPr lang="ru-RU" sz="2200" dirty="0" smtClean="0">
                <a:latin typeface="+mn-lt"/>
              </a:rPr>
              <a:t>байтах</a:t>
            </a:r>
            <a:r>
              <a:rPr lang="en-US" sz="2200" dirty="0" smtClean="0">
                <a:latin typeface="+mn-lt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pl-PL" sz="2400" i="1" dirty="0" smtClean="0">
                <a:latin typeface="+mn-lt"/>
              </a:rPr>
              <a:t>					&gt;&gt;&gt; </a:t>
            </a:r>
            <a:r>
              <a:rPr lang="pl-PL" sz="2400" i="1" dirty="0">
                <a:latin typeface="+mn-lt"/>
              </a:rPr>
              <a:t>x </a:t>
            </a:r>
            <a:r>
              <a:rPr lang="pl-PL" sz="2400" i="1" dirty="0">
                <a:latin typeface="+mn-lt"/>
              </a:rPr>
              <a:t>=</a:t>
            </a:r>
            <a:r>
              <a:rPr lang="pl-PL" sz="2400" i="1" dirty="0">
                <a:latin typeface="+mn-lt"/>
              </a:rPr>
              <a:t> </a:t>
            </a:r>
            <a:r>
              <a:rPr lang="pl-PL" sz="2400" i="1" dirty="0" err="1">
                <a:latin typeface="+mn-lt"/>
              </a:rPr>
              <a:t>np</a:t>
            </a:r>
            <a:r>
              <a:rPr lang="pl-PL" sz="2400" i="1" dirty="0" err="1">
                <a:latin typeface="+mn-lt"/>
              </a:rPr>
              <a:t>.</a:t>
            </a:r>
            <a:r>
              <a:rPr lang="pl-PL" sz="2400" i="1" dirty="0" err="1">
                <a:latin typeface="+mn-lt"/>
              </a:rPr>
              <a:t>array</a:t>
            </a:r>
            <a:r>
              <a:rPr lang="pl-PL" sz="2400" i="1" dirty="0">
                <a:latin typeface="+mn-lt"/>
              </a:rPr>
              <a:t>([</a:t>
            </a:r>
            <a:r>
              <a:rPr lang="pl-PL" sz="2400" i="1" dirty="0">
                <a:latin typeface="+mn-lt"/>
              </a:rPr>
              <a:t>1</a:t>
            </a:r>
            <a:r>
              <a:rPr lang="pl-PL" sz="2400" i="1" dirty="0">
                <a:latin typeface="+mn-lt"/>
              </a:rPr>
              <a:t>,</a:t>
            </a:r>
            <a:r>
              <a:rPr lang="pl-PL" sz="2400" i="1" dirty="0">
                <a:latin typeface="+mn-lt"/>
              </a:rPr>
              <a:t>2</a:t>
            </a:r>
            <a:r>
              <a:rPr lang="pl-PL" sz="2400" i="1" dirty="0">
                <a:latin typeface="+mn-lt"/>
              </a:rPr>
              <a:t>,</a:t>
            </a:r>
            <a:r>
              <a:rPr lang="pl-PL" sz="2400" i="1" dirty="0">
                <a:latin typeface="+mn-lt"/>
              </a:rPr>
              <a:t>3</a:t>
            </a:r>
            <a:r>
              <a:rPr lang="pl-PL" sz="2400" i="1" dirty="0">
                <a:latin typeface="+mn-lt"/>
              </a:rPr>
              <a:t>], </a:t>
            </a:r>
            <a:r>
              <a:rPr lang="pl-PL" sz="2400" i="1" dirty="0" err="1">
                <a:latin typeface="+mn-lt"/>
              </a:rPr>
              <a:t>dtype</a:t>
            </a:r>
            <a:r>
              <a:rPr lang="pl-PL" sz="2400" i="1" dirty="0">
                <a:latin typeface="+mn-lt"/>
              </a:rPr>
              <a:t>=</a:t>
            </a:r>
            <a:r>
              <a:rPr lang="pl-PL" sz="2400" i="1" dirty="0">
                <a:latin typeface="+mn-lt"/>
              </a:rPr>
              <a:t>np</a:t>
            </a:r>
            <a:r>
              <a:rPr lang="pl-PL" sz="2400" i="1" dirty="0">
                <a:latin typeface="+mn-lt"/>
              </a:rPr>
              <a:t>.</a:t>
            </a:r>
            <a:r>
              <a:rPr lang="pl-PL" sz="2400" i="1" dirty="0">
                <a:latin typeface="+mn-lt"/>
              </a:rPr>
              <a:t>float64) </a:t>
            </a:r>
            <a:endParaRPr lang="pl-PL" sz="2400" i="1" dirty="0" smtClean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pl-PL" sz="2400" i="1" dirty="0" smtClean="0">
                <a:latin typeface="+mn-lt"/>
              </a:rPr>
              <a:t>					&gt;&gt;&gt; </a:t>
            </a:r>
            <a:r>
              <a:rPr lang="pl-PL" sz="2400" i="1" dirty="0" err="1">
                <a:latin typeface="+mn-lt"/>
              </a:rPr>
              <a:t>x</a:t>
            </a:r>
            <a:r>
              <a:rPr lang="pl-PL" sz="2400" i="1" dirty="0" err="1">
                <a:latin typeface="+mn-lt"/>
              </a:rPr>
              <a:t>.</a:t>
            </a:r>
            <a:r>
              <a:rPr lang="pl-PL" sz="2400" i="1" dirty="0" err="1">
                <a:latin typeface="+mn-lt"/>
              </a:rPr>
              <a:t>itemsize</a:t>
            </a:r>
            <a:r>
              <a:rPr lang="pl-PL" sz="2400" i="1" dirty="0">
                <a:latin typeface="+mn-lt"/>
              </a:rPr>
              <a:t> </a:t>
            </a:r>
            <a:endParaRPr lang="pl-PL" sz="2400" i="1" dirty="0" smtClean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pl-PL" sz="2400" i="1" dirty="0" smtClean="0">
                <a:latin typeface="+mn-lt"/>
              </a:rPr>
              <a:t>					8</a:t>
            </a:r>
            <a:endParaRPr lang="ru-RU" sz="2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61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16632"/>
            <a:ext cx="9144000" cy="331787"/>
          </a:xfrm>
          <a:ln/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Массивы из случайных элементов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548680"/>
            <a:ext cx="9505056" cy="575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+mn-lt"/>
              </a:rPr>
              <a:t>Сделать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случайную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выборку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из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массива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можно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с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помощью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функции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 smtClean="0">
                <a:latin typeface="+mn-lt"/>
              </a:rPr>
              <a:t>choice</a:t>
            </a:r>
            <a:r>
              <a:rPr lang="en-US" sz="2200" dirty="0" smtClean="0">
                <a:latin typeface="+mn-lt"/>
              </a:rPr>
              <a:t>: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b="1" dirty="0" err="1">
                <a:latin typeface="+mn-lt"/>
              </a:rPr>
              <a:t>numpy.random.choice</a:t>
            </a:r>
            <a:r>
              <a:rPr lang="en-US" sz="2200" dirty="0">
                <a:latin typeface="+mn-lt"/>
              </a:rPr>
              <a:t>(a, size=None, replace=True, p=None</a:t>
            </a:r>
            <a:r>
              <a:rPr lang="en-US" sz="2200" dirty="0" smtClean="0">
                <a:latin typeface="+mn-lt"/>
              </a:rPr>
              <a:t>):</a:t>
            </a:r>
            <a:endParaRPr lang="en-US" sz="2200" dirty="0">
              <a:latin typeface="+mn-lt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sz="2200" b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: </a:t>
            </a:r>
            <a:r>
              <a:rPr lang="en-US" sz="2200" dirty="0" err="1">
                <a:latin typeface="+mn-lt"/>
              </a:rPr>
              <a:t>одномерный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массив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или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число</a:t>
            </a:r>
            <a:r>
              <a:rPr lang="en-US" sz="2200" dirty="0">
                <a:latin typeface="+mn-lt"/>
              </a:rPr>
              <a:t>. </a:t>
            </a:r>
            <a:r>
              <a:rPr lang="en-US" sz="2200" dirty="0" err="1">
                <a:latin typeface="+mn-lt"/>
              </a:rPr>
              <a:t>Если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массив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будет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производиться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выборка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из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него</a:t>
            </a:r>
            <a:r>
              <a:rPr lang="en-US" sz="2200" dirty="0">
                <a:latin typeface="+mn-lt"/>
              </a:rPr>
              <a:t>. </a:t>
            </a:r>
            <a:r>
              <a:rPr lang="en-US" sz="2200" dirty="0" err="1">
                <a:latin typeface="+mn-lt"/>
              </a:rPr>
              <a:t>Если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число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то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выборка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будет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производиться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из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np.arange</a:t>
            </a:r>
            <a:r>
              <a:rPr lang="en-US" sz="2200" dirty="0">
                <a:latin typeface="+mn-lt"/>
              </a:rPr>
              <a:t>(a).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sz="2200" b="1" dirty="0">
                <a:latin typeface="+mn-lt"/>
              </a:rPr>
              <a:t>size</a:t>
            </a:r>
            <a:r>
              <a:rPr lang="en-US" sz="2200" dirty="0">
                <a:latin typeface="+mn-lt"/>
              </a:rPr>
              <a:t> : </a:t>
            </a:r>
            <a:r>
              <a:rPr lang="en-US" sz="2200" dirty="0" err="1">
                <a:latin typeface="+mn-lt"/>
              </a:rPr>
              <a:t>размерности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массива</a:t>
            </a:r>
            <a:r>
              <a:rPr lang="en-US" sz="2200" dirty="0">
                <a:latin typeface="+mn-lt"/>
              </a:rPr>
              <a:t>. </a:t>
            </a:r>
            <a:r>
              <a:rPr lang="en-US" sz="2200" dirty="0" err="1">
                <a:latin typeface="+mn-lt"/>
              </a:rPr>
              <a:t>Если</a:t>
            </a:r>
            <a:r>
              <a:rPr lang="en-US" sz="2200" dirty="0">
                <a:latin typeface="+mn-lt"/>
              </a:rPr>
              <a:t> None, </a:t>
            </a:r>
            <a:r>
              <a:rPr lang="en-US" sz="2200" dirty="0" err="1">
                <a:latin typeface="+mn-lt"/>
              </a:rPr>
              <a:t>возвращается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одно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значение</a:t>
            </a:r>
            <a:r>
              <a:rPr lang="en-US" sz="2200" dirty="0">
                <a:latin typeface="+mn-lt"/>
              </a:rPr>
              <a:t>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sz="2200" b="1" dirty="0">
                <a:latin typeface="+mn-lt"/>
              </a:rPr>
              <a:t>replace</a:t>
            </a:r>
            <a:r>
              <a:rPr lang="en-US" sz="2200" dirty="0">
                <a:latin typeface="+mn-lt"/>
              </a:rPr>
              <a:t> : </a:t>
            </a:r>
            <a:r>
              <a:rPr lang="en-US" sz="2200" dirty="0" err="1">
                <a:latin typeface="+mn-lt"/>
              </a:rPr>
              <a:t>если</a:t>
            </a:r>
            <a:r>
              <a:rPr lang="en-US" sz="2200" dirty="0">
                <a:latin typeface="+mn-lt"/>
              </a:rPr>
              <a:t> True, </a:t>
            </a:r>
            <a:r>
              <a:rPr lang="en-US" sz="2200" dirty="0" err="1">
                <a:latin typeface="+mn-lt"/>
              </a:rPr>
              <a:t>то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одно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значение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может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выбираться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более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одного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раза</a:t>
            </a:r>
            <a:r>
              <a:rPr lang="en-US" sz="2200" dirty="0">
                <a:latin typeface="+mn-lt"/>
              </a:rPr>
              <a:t>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sz="2200" b="1" dirty="0">
                <a:latin typeface="+mn-lt"/>
              </a:rPr>
              <a:t>p</a:t>
            </a:r>
            <a:r>
              <a:rPr lang="en-US" sz="2200" dirty="0">
                <a:latin typeface="+mn-lt"/>
              </a:rPr>
              <a:t> : </a:t>
            </a:r>
            <a:r>
              <a:rPr lang="en-US" sz="2200" dirty="0" err="1">
                <a:latin typeface="+mn-lt"/>
              </a:rPr>
              <a:t>вероятности</a:t>
            </a:r>
            <a:r>
              <a:rPr lang="en-US" sz="2200" dirty="0">
                <a:latin typeface="+mn-lt"/>
              </a:rPr>
              <a:t>. </a:t>
            </a:r>
            <a:r>
              <a:rPr lang="en-US" sz="2200" dirty="0" err="1">
                <a:latin typeface="+mn-lt"/>
              </a:rPr>
              <a:t>Это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означает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что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элементы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можно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выбирать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с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неравными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вероятностями</a:t>
            </a:r>
            <a:r>
              <a:rPr lang="en-US" sz="2200" dirty="0">
                <a:latin typeface="+mn-lt"/>
              </a:rPr>
              <a:t>. </a:t>
            </a:r>
            <a:r>
              <a:rPr lang="en-US" sz="2200" dirty="0" err="1">
                <a:latin typeface="+mn-lt"/>
              </a:rPr>
              <a:t>Если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не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заданы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используется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равномерное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распределение</a:t>
            </a:r>
            <a:r>
              <a:rPr lang="en-US" sz="2200" dirty="0" smtClean="0">
                <a:latin typeface="+mn-lt"/>
              </a:rPr>
              <a:t>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a = </a:t>
            </a:r>
            <a:r>
              <a:rPr lang="en-US" sz="2200" i="1" dirty="0" err="1">
                <a:latin typeface="+mn-lt"/>
              </a:rPr>
              <a:t>np.arange</a:t>
            </a:r>
            <a:r>
              <a:rPr lang="en-US" sz="2200" i="1" dirty="0">
                <a:latin typeface="+mn-lt"/>
              </a:rPr>
              <a:t>(10)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a array([0, 1, 2, 3, 4, 5, 6, 7, 8, 9])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 err="1">
                <a:latin typeface="+mn-lt"/>
              </a:rPr>
              <a:t>np.random.choice</a:t>
            </a:r>
            <a:r>
              <a:rPr lang="en-US" sz="2200" i="1" dirty="0">
                <a:latin typeface="+mn-lt"/>
              </a:rPr>
              <a:t>(a, 10, p=[0.5, 0.25, 0.25, 0, 0, 0, 0, 0, 0, 0])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array</a:t>
            </a:r>
            <a:r>
              <a:rPr lang="en-US" sz="2200" i="1" dirty="0">
                <a:latin typeface="+mn-lt"/>
              </a:rPr>
              <a:t>([0, 0, 0, 0, 1, 2, 0, 0, 1, 1</a:t>
            </a:r>
            <a:r>
              <a:rPr lang="en-US" sz="2200" i="1" dirty="0" smtClean="0">
                <a:latin typeface="+mn-lt"/>
              </a:rPr>
              <a:t>])</a:t>
            </a:r>
            <a:endParaRPr lang="en-US" sz="2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880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-27384"/>
            <a:ext cx="9144000" cy="331787"/>
          </a:xfrm>
          <a:ln/>
        </p:spPr>
        <p:txBody>
          <a:bodyPr/>
          <a:lstStyle/>
          <a:p>
            <a:pPr algn="ctr"/>
            <a:r>
              <a:rPr lang="en-US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ru-RU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. Линейная алгебра</a:t>
            </a:r>
            <a:r>
              <a:rPr lang="ru-RU" sz="24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04" y="332656"/>
            <a:ext cx="9577064" cy="664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+mn-lt"/>
              </a:rPr>
              <a:t>Возведение</a:t>
            </a:r>
            <a:r>
              <a:rPr lang="pt-BR" sz="2000" b="1" dirty="0">
                <a:latin typeface="+mn-lt"/>
              </a:rPr>
              <a:t> </a:t>
            </a:r>
            <a:r>
              <a:rPr lang="pt-BR" sz="2000" b="1" dirty="0" err="1">
                <a:latin typeface="+mn-lt"/>
              </a:rPr>
              <a:t>в</a:t>
            </a:r>
            <a:r>
              <a:rPr lang="pt-BR" sz="2000" b="1" dirty="0">
                <a:latin typeface="+mn-lt"/>
              </a:rPr>
              <a:t> </a:t>
            </a:r>
            <a:r>
              <a:rPr lang="pt-BR" sz="2000" b="1" dirty="0" err="1">
                <a:latin typeface="+mn-lt"/>
              </a:rPr>
              <a:t>степень</a:t>
            </a:r>
            <a:endParaRPr lang="pt-BR" sz="2000" b="1" dirty="0">
              <a:latin typeface="+mn-lt"/>
            </a:endParaRPr>
          </a:p>
          <a:p>
            <a:r>
              <a:rPr lang="pt-BR" sz="2000" b="1" dirty="0" err="1">
                <a:latin typeface="+mn-lt"/>
              </a:rPr>
              <a:t>linalg.matrix_power</a:t>
            </a:r>
            <a:r>
              <a:rPr lang="pt-BR" sz="2000" dirty="0">
                <a:latin typeface="+mn-lt"/>
              </a:rPr>
              <a:t>(M, </a:t>
            </a:r>
            <a:r>
              <a:rPr lang="pt-BR" sz="2000" dirty="0" err="1">
                <a:latin typeface="+mn-lt"/>
              </a:rPr>
              <a:t>n</a:t>
            </a:r>
            <a:r>
              <a:rPr lang="pt-BR" sz="2000" dirty="0">
                <a:latin typeface="+mn-lt"/>
              </a:rPr>
              <a:t>) - </a:t>
            </a:r>
            <a:r>
              <a:rPr lang="pt-BR" sz="2000" dirty="0" err="1">
                <a:latin typeface="+mn-lt"/>
              </a:rPr>
              <a:t>возводит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матрицу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степень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n</a:t>
            </a:r>
            <a:r>
              <a:rPr lang="pt-BR" sz="2000" dirty="0" smtClean="0">
                <a:latin typeface="+mn-lt"/>
              </a:rPr>
              <a:t>.</a:t>
            </a:r>
            <a:endParaRPr lang="ru-RU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pPr algn="ctr"/>
            <a:r>
              <a:rPr lang="pt-BR" sz="2000" b="1" dirty="0" err="1">
                <a:latin typeface="+mn-lt"/>
              </a:rPr>
              <a:t>Разложения</a:t>
            </a:r>
            <a:endParaRPr lang="pt-BR" sz="2000" b="1" dirty="0">
              <a:latin typeface="+mn-lt"/>
            </a:endParaRPr>
          </a:p>
          <a:p>
            <a:r>
              <a:rPr lang="pt-BR" sz="2000" b="1" dirty="0" err="1">
                <a:latin typeface="+mn-lt"/>
              </a:rPr>
              <a:t>linalg.cholesky</a:t>
            </a:r>
            <a:r>
              <a:rPr lang="pt-BR" sz="2000" dirty="0">
                <a:latin typeface="+mn-lt"/>
              </a:rPr>
              <a:t>(a) - </a:t>
            </a:r>
            <a:r>
              <a:rPr lang="pt-BR" sz="2000" dirty="0" err="1">
                <a:latin typeface="+mn-lt"/>
              </a:rPr>
              <a:t>разложение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Холецкого</a:t>
            </a:r>
            <a:r>
              <a:rPr lang="pt-BR" sz="2000" dirty="0">
                <a:latin typeface="+mn-lt"/>
              </a:rPr>
              <a:t>.</a:t>
            </a:r>
          </a:p>
          <a:p>
            <a:r>
              <a:rPr lang="pt-BR" sz="2000" b="1" dirty="0" err="1">
                <a:latin typeface="+mn-lt"/>
              </a:rPr>
              <a:t>linalg.qr</a:t>
            </a:r>
            <a:r>
              <a:rPr lang="pt-BR" sz="2000" dirty="0">
                <a:latin typeface="+mn-lt"/>
              </a:rPr>
              <a:t>(a[, </a:t>
            </a:r>
            <a:r>
              <a:rPr lang="pt-BR" sz="2000" dirty="0" err="1">
                <a:latin typeface="+mn-lt"/>
              </a:rPr>
              <a:t>mode</a:t>
            </a:r>
            <a:r>
              <a:rPr lang="pt-BR" sz="2000" dirty="0">
                <a:latin typeface="+mn-lt"/>
              </a:rPr>
              <a:t>]) - QR </a:t>
            </a:r>
            <a:r>
              <a:rPr lang="pt-BR" sz="2000" dirty="0" err="1">
                <a:latin typeface="+mn-lt"/>
              </a:rPr>
              <a:t>разложение</a:t>
            </a:r>
            <a:r>
              <a:rPr lang="pt-BR" sz="2000" dirty="0">
                <a:latin typeface="+mn-lt"/>
              </a:rPr>
              <a:t>.</a:t>
            </a:r>
          </a:p>
          <a:p>
            <a:r>
              <a:rPr lang="pt-BR" sz="2000" b="1" dirty="0" err="1">
                <a:latin typeface="+mn-lt"/>
              </a:rPr>
              <a:t>linalg.svd</a:t>
            </a:r>
            <a:r>
              <a:rPr lang="pt-BR" sz="2000" dirty="0">
                <a:latin typeface="+mn-lt"/>
              </a:rPr>
              <a:t>(a[, </a:t>
            </a:r>
            <a:r>
              <a:rPr lang="pt-BR" sz="2000" dirty="0" err="1">
                <a:latin typeface="+mn-lt"/>
              </a:rPr>
              <a:t>full_matrices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compute_uv</a:t>
            </a:r>
            <a:r>
              <a:rPr lang="pt-BR" sz="2000" dirty="0">
                <a:latin typeface="+mn-lt"/>
              </a:rPr>
              <a:t>]) - </a:t>
            </a:r>
            <a:r>
              <a:rPr lang="pt-BR" sz="2000" dirty="0" err="1">
                <a:latin typeface="+mn-lt"/>
              </a:rPr>
              <a:t>сингулярное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разложение</a:t>
            </a:r>
            <a:r>
              <a:rPr lang="pt-BR" sz="2000" dirty="0" smtClean="0">
                <a:latin typeface="+mn-lt"/>
              </a:rPr>
              <a:t>.</a:t>
            </a:r>
            <a:endParaRPr lang="ru-RU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pPr algn="ctr"/>
            <a:r>
              <a:rPr lang="pt-BR" sz="2000" b="1" dirty="0" err="1">
                <a:latin typeface="+mn-lt"/>
              </a:rPr>
              <a:t>Некоторые</a:t>
            </a:r>
            <a:r>
              <a:rPr lang="pt-BR" sz="2000" b="1" dirty="0">
                <a:latin typeface="+mn-lt"/>
              </a:rPr>
              <a:t> </a:t>
            </a:r>
            <a:r>
              <a:rPr lang="pt-BR" sz="2000" b="1" dirty="0" err="1">
                <a:latin typeface="+mn-lt"/>
              </a:rPr>
              <a:t>характеристики</a:t>
            </a:r>
            <a:r>
              <a:rPr lang="pt-BR" sz="2000" b="1" dirty="0">
                <a:latin typeface="+mn-lt"/>
              </a:rPr>
              <a:t> </a:t>
            </a:r>
            <a:r>
              <a:rPr lang="pt-BR" sz="2000" b="1" dirty="0" err="1">
                <a:latin typeface="+mn-lt"/>
              </a:rPr>
              <a:t>матриц</a:t>
            </a:r>
            <a:endParaRPr lang="pt-BR" sz="2000" b="1" dirty="0">
              <a:latin typeface="+mn-lt"/>
            </a:endParaRPr>
          </a:p>
          <a:p>
            <a:r>
              <a:rPr lang="pt-BR" sz="2000" b="1" dirty="0" err="1">
                <a:latin typeface="+mn-lt"/>
              </a:rPr>
              <a:t>linalg.eig</a:t>
            </a:r>
            <a:r>
              <a:rPr lang="pt-BR" sz="2000" dirty="0">
                <a:latin typeface="+mn-lt"/>
              </a:rPr>
              <a:t>(a) - </a:t>
            </a:r>
            <a:r>
              <a:rPr lang="pt-BR" sz="2000" dirty="0" err="1">
                <a:latin typeface="+mn-lt"/>
              </a:rPr>
              <a:t>собственные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значения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собственные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векторы</a:t>
            </a:r>
            <a:r>
              <a:rPr lang="pt-BR" sz="2000" dirty="0">
                <a:latin typeface="+mn-lt"/>
              </a:rPr>
              <a:t>.</a:t>
            </a:r>
          </a:p>
          <a:p>
            <a:r>
              <a:rPr lang="pt-BR" sz="2000" b="1" dirty="0" err="1">
                <a:latin typeface="+mn-lt"/>
              </a:rPr>
              <a:t>linalg.norm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x</a:t>
            </a:r>
            <a:r>
              <a:rPr lang="pt-BR" sz="2000" dirty="0">
                <a:latin typeface="+mn-lt"/>
              </a:rPr>
              <a:t>[, </a:t>
            </a:r>
            <a:r>
              <a:rPr lang="pt-BR" sz="2000" dirty="0" err="1">
                <a:latin typeface="+mn-lt"/>
              </a:rPr>
              <a:t>ord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axis</a:t>
            </a:r>
            <a:r>
              <a:rPr lang="pt-BR" sz="2000" dirty="0">
                <a:latin typeface="+mn-lt"/>
              </a:rPr>
              <a:t>]) - </a:t>
            </a:r>
            <a:r>
              <a:rPr lang="pt-BR" sz="2000" dirty="0" err="1">
                <a:latin typeface="+mn-lt"/>
              </a:rPr>
              <a:t>норма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вектора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или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оператора</a:t>
            </a:r>
            <a:r>
              <a:rPr lang="pt-BR" sz="2000" dirty="0">
                <a:latin typeface="+mn-lt"/>
              </a:rPr>
              <a:t>.</a:t>
            </a:r>
          </a:p>
          <a:p>
            <a:r>
              <a:rPr lang="pt-BR" sz="2000" b="1" dirty="0" err="1">
                <a:latin typeface="+mn-lt"/>
              </a:rPr>
              <a:t>linalg.cond</a:t>
            </a:r>
            <a:r>
              <a:rPr lang="pt-BR" sz="2000" dirty="0">
                <a:latin typeface="+mn-lt"/>
              </a:rPr>
              <a:t>(</a:t>
            </a:r>
            <a:r>
              <a:rPr lang="pt-BR" sz="2000" dirty="0" err="1">
                <a:latin typeface="+mn-lt"/>
              </a:rPr>
              <a:t>x</a:t>
            </a:r>
            <a:r>
              <a:rPr lang="pt-BR" sz="2000" dirty="0">
                <a:latin typeface="+mn-lt"/>
              </a:rPr>
              <a:t>[, </a:t>
            </a:r>
            <a:r>
              <a:rPr lang="pt-BR" sz="2000" dirty="0" err="1">
                <a:latin typeface="+mn-lt"/>
              </a:rPr>
              <a:t>p</a:t>
            </a:r>
            <a:r>
              <a:rPr lang="pt-BR" sz="2000" dirty="0">
                <a:latin typeface="+mn-lt"/>
              </a:rPr>
              <a:t>]) - </a:t>
            </a:r>
            <a:r>
              <a:rPr lang="pt-BR" sz="2000" dirty="0" err="1">
                <a:latin typeface="+mn-lt"/>
              </a:rPr>
              <a:t>число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обусловленности</a:t>
            </a:r>
            <a:r>
              <a:rPr lang="pt-BR" sz="2000" dirty="0">
                <a:latin typeface="+mn-lt"/>
              </a:rPr>
              <a:t>.</a:t>
            </a:r>
          </a:p>
          <a:p>
            <a:r>
              <a:rPr lang="pt-BR" sz="2000" b="1" dirty="0" err="1">
                <a:latin typeface="+mn-lt"/>
              </a:rPr>
              <a:t>linalg.det</a:t>
            </a:r>
            <a:r>
              <a:rPr lang="pt-BR" sz="2000" dirty="0">
                <a:latin typeface="+mn-lt"/>
              </a:rPr>
              <a:t>(a) - </a:t>
            </a:r>
            <a:r>
              <a:rPr lang="pt-BR" sz="2000" dirty="0" err="1">
                <a:latin typeface="+mn-lt"/>
              </a:rPr>
              <a:t>определитель</a:t>
            </a:r>
            <a:r>
              <a:rPr lang="pt-BR" sz="2000" dirty="0">
                <a:latin typeface="+mn-lt"/>
              </a:rPr>
              <a:t>.</a:t>
            </a:r>
          </a:p>
          <a:p>
            <a:r>
              <a:rPr lang="pt-BR" sz="2000" b="1" dirty="0" err="1">
                <a:latin typeface="+mn-lt"/>
              </a:rPr>
              <a:t>linalg.slogdet</a:t>
            </a:r>
            <a:r>
              <a:rPr lang="pt-BR" sz="2000" dirty="0">
                <a:latin typeface="+mn-lt"/>
              </a:rPr>
              <a:t>(a) - </a:t>
            </a:r>
            <a:r>
              <a:rPr lang="pt-BR" sz="2000" dirty="0" err="1">
                <a:latin typeface="+mn-lt"/>
              </a:rPr>
              <a:t>знак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логарифм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определителя</a:t>
            </a:r>
            <a:r>
              <a:rPr lang="pt-BR" sz="2000" dirty="0">
                <a:latin typeface="+mn-lt"/>
              </a:rPr>
              <a:t> (</a:t>
            </a:r>
            <a:r>
              <a:rPr lang="pt-BR" sz="2000" dirty="0" err="1">
                <a:latin typeface="+mn-lt"/>
              </a:rPr>
              <a:t>для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избежания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переполнения</a:t>
            </a:r>
            <a:r>
              <a:rPr lang="pt-BR" sz="2000" dirty="0">
                <a:latin typeface="+mn-lt"/>
              </a:rPr>
              <a:t>, </a:t>
            </a:r>
            <a:r>
              <a:rPr lang="pt-BR" sz="2000" dirty="0" err="1">
                <a:latin typeface="+mn-lt"/>
              </a:rPr>
              <a:t>если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сам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определитель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очень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маленький</a:t>
            </a:r>
            <a:r>
              <a:rPr lang="pt-BR" sz="2000" dirty="0" smtClean="0">
                <a:latin typeface="+mn-lt"/>
              </a:rPr>
              <a:t>).</a:t>
            </a:r>
            <a:endParaRPr lang="ru-RU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  <a:p>
            <a:pPr algn="ctr"/>
            <a:r>
              <a:rPr lang="pt-BR" sz="2000" b="1" dirty="0" err="1">
                <a:latin typeface="+mn-lt"/>
              </a:rPr>
              <a:t>Системы</a:t>
            </a:r>
            <a:r>
              <a:rPr lang="pt-BR" sz="2000" b="1" dirty="0">
                <a:latin typeface="+mn-lt"/>
              </a:rPr>
              <a:t> </a:t>
            </a:r>
            <a:r>
              <a:rPr lang="pt-BR" sz="2000" b="1" dirty="0" err="1">
                <a:latin typeface="+mn-lt"/>
              </a:rPr>
              <a:t>уравнений</a:t>
            </a:r>
            <a:endParaRPr lang="pt-BR" sz="2000" b="1" dirty="0">
              <a:latin typeface="+mn-lt"/>
            </a:endParaRPr>
          </a:p>
          <a:p>
            <a:r>
              <a:rPr lang="pt-BR" sz="2000" b="1" dirty="0" err="1">
                <a:latin typeface="+mn-lt"/>
              </a:rPr>
              <a:t>linalg.solve</a:t>
            </a:r>
            <a:r>
              <a:rPr lang="pt-BR" sz="2000" dirty="0">
                <a:latin typeface="+mn-lt"/>
              </a:rPr>
              <a:t>(a, </a:t>
            </a:r>
            <a:r>
              <a:rPr lang="pt-BR" sz="2000" dirty="0" err="1">
                <a:latin typeface="+mn-lt"/>
              </a:rPr>
              <a:t>b</a:t>
            </a:r>
            <a:r>
              <a:rPr lang="pt-BR" sz="2000" dirty="0">
                <a:latin typeface="+mn-lt"/>
              </a:rPr>
              <a:t>) - </a:t>
            </a:r>
            <a:r>
              <a:rPr lang="pt-BR" sz="2000" dirty="0" err="1">
                <a:latin typeface="+mn-lt"/>
              </a:rPr>
              <a:t>решает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систему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линейных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уравнений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Ax</a:t>
            </a:r>
            <a:r>
              <a:rPr lang="pt-BR" sz="2000" dirty="0">
                <a:latin typeface="+mn-lt"/>
              </a:rPr>
              <a:t> = b.</a:t>
            </a:r>
          </a:p>
          <a:p>
            <a:r>
              <a:rPr lang="pt-BR" sz="2000" b="1" dirty="0" err="1">
                <a:latin typeface="+mn-lt"/>
              </a:rPr>
              <a:t>linalg.tensorsolve</a:t>
            </a:r>
            <a:r>
              <a:rPr lang="pt-BR" sz="2000" dirty="0">
                <a:latin typeface="+mn-lt"/>
              </a:rPr>
              <a:t>(a, </a:t>
            </a:r>
            <a:r>
              <a:rPr lang="pt-BR" sz="2000" dirty="0" err="1">
                <a:latin typeface="+mn-lt"/>
              </a:rPr>
              <a:t>b</a:t>
            </a:r>
            <a:r>
              <a:rPr lang="pt-BR" sz="2000" dirty="0">
                <a:latin typeface="+mn-lt"/>
              </a:rPr>
              <a:t>[, </a:t>
            </a:r>
            <a:r>
              <a:rPr lang="pt-BR" sz="2000" dirty="0" err="1">
                <a:latin typeface="+mn-lt"/>
              </a:rPr>
              <a:t>axes</a:t>
            </a:r>
            <a:r>
              <a:rPr lang="pt-BR" sz="2000" dirty="0">
                <a:latin typeface="+mn-lt"/>
              </a:rPr>
              <a:t>]) - </a:t>
            </a:r>
            <a:r>
              <a:rPr lang="pt-BR" sz="2000" dirty="0" err="1">
                <a:latin typeface="+mn-lt"/>
              </a:rPr>
              <a:t>решает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тензорную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систему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линейных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уравнений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Ax</a:t>
            </a:r>
            <a:r>
              <a:rPr lang="pt-BR" sz="2000" dirty="0">
                <a:latin typeface="+mn-lt"/>
              </a:rPr>
              <a:t> = b.</a:t>
            </a:r>
          </a:p>
          <a:p>
            <a:r>
              <a:rPr lang="pt-BR" sz="2000" b="1" dirty="0" err="1">
                <a:latin typeface="+mn-lt"/>
              </a:rPr>
              <a:t>linalg.lstsq</a:t>
            </a:r>
            <a:r>
              <a:rPr lang="pt-BR" sz="2000" dirty="0">
                <a:latin typeface="+mn-lt"/>
              </a:rPr>
              <a:t>(a, </a:t>
            </a:r>
            <a:r>
              <a:rPr lang="pt-BR" sz="2000" dirty="0" err="1">
                <a:latin typeface="+mn-lt"/>
              </a:rPr>
              <a:t>b</a:t>
            </a:r>
            <a:r>
              <a:rPr lang="pt-BR" sz="2000" dirty="0">
                <a:latin typeface="+mn-lt"/>
              </a:rPr>
              <a:t>[, </a:t>
            </a:r>
            <a:r>
              <a:rPr lang="pt-BR" sz="2000" dirty="0" err="1">
                <a:latin typeface="+mn-lt"/>
              </a:rPr>
              <a:t>rcond</a:t>
            </a:r>
            <a:r>
              <a:rPr lang="pt-BR" sz="2000" dirty="0">
                <a:latin typeface="+mn-lt"/>
              </a:rPr>
              <a:t>]) - </a:t>
            </a:r>
            <a:r>
              <a:rPr lang="pt-BR" sz="2000" dirty="0" err="1">
                <a:latin typeface="+mn-lt"/>
              </a:rPr>
              <a:t>метод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наименьших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квадратов</a:t>
            </a:r>
            <a:r>
              <a:rPr lang="pt-BR" sz="2000" dirty="0">
                <a:latin typeface="+mn-lt"/>
              </a:rPr>
              <a:t>.</a:t>
            </a:r>
          </a:p>
          <a:p>
            <a:r>
              <a:rPr lang="pt-BR" sz="2000" b="1" dirty="0" err="1">
                <a:latin typeface="+mn-lt"/>
              </a:rPr>
              <a:t>linalg.inv</a:t>
            </a:r>
            <a:r>
              <a:rPr lang="pt-BR" sz="2000" dirty="0">
                <a:latin typeface="+mn-lt"/>
              </a:rPr>
              <a:t>(a) - </a:t>
            </a:r>
            <a:r>
              <a:rPr lang="pt-BR" sz="2000" dirty="0" err="1">
                <a:latin typeface="+mn-lt"/>
              </a:rPr>
              <a:t>обратная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матрица</a:t>
            </a:r>
            <a:r>
              <a:rPr lang="pt-BR" sz="2000" dirty="0" smtClean="0">
                <a:latin typeface="+mn-lt"/>
              </a:rPr>
              <a:t>.</a:t>
            </a:r>
          </a:p>
          <a:p>
            <a:endParaRPr lang="pt-BR" sz="2000" dirty="0" smtClean="0">
              <a:latin typeface="+mn-lt"/>
            </a:endParaRPr>
          </a:p>
          <a:p>
            <a:pPr algn="r"/>
            <a:r>
              <a:rPr lang="pt-BR" dirty="0">
                <a:latin typeface="+mn-lt"/>
                <a:hlinkClick r:id="rId5"/>
              </a:rPr>
              <a:t>https://</a:t>
            </a:r>
            <a:r>
              <a:rPr lang="pt-BR" dirty="0" smtClean="0">
                <a:latin typeface="+mn-lt"/>
                <a:hlinkClick r:id="rId5"/>
              </a:rPr>
              <a:t>docs.scipy.org/doc/numpy/reference/routines.linalg.html</a:t>
            </a:r>
            <a:r>
              <a:rPr lang="pt-BR" dirty="0" smtClean="0">
                <a:latin typeface="+mn-lt"/>
              </a:rPr>
              <a:t>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236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19672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1.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Создание массивов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384" y="332656"/>
            <a:ext cx="11521280" cy="607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В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существу</a:t>
            </a:r>
            <a:r>
              <a:rPr lang="ru-RU" sz="2200" dirty="0" smtClean="0">
                <a:latin typeface="+mn-lt"/>
              </a:rPr>
              <a:t>ют</a:t>
            </a:r>
            <a:r>
              <a:rPr lang="en-US" sz="2200" dirty="0" smtClean="0">
                <a:latin typeface="+mn-lt"/>
              </a:rPr>
              <a:t> </a:t>
            </a:r>
            <a:r>
              <a:rPr lang="ru-RU" sz="2200" dirty="0" smtClean="0">
                <a:latin typeface="+mn-lt"/>
              </a:rPr>
              <a:t>разные </a:t>
            </a:r>
            <a:r>
              <a:rPr lang="en-US" sz="2200" dirty="0" err="1" smtClean="0">
                <a:latin typeface="+mn-lt"/>
              </a:rPr>
              <a:t>способ</a:t>
            </a:r>
            <a:r>
              <a:rPr lang="ru-RU" sz="2200" dirty="0" smtClean="0">
                <a:latin typeface="+mn-lt"/>
              </a:rPr>
              <a:t>ы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созда</a:t>
            </a:r>
            <a:r>
              <a:rPr lang="ru-RU" sz="2200" dirty="0" err="1" smtClean="0">
                <a:latin typeface="+mn-lt"/>
              </a:rPr>
              <a:t>ния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массив</a:t>
            </a:r>
            <a:r>
              <a:rPr lang="ru-RU" sz="2200" dirty="0" smtClean="0">
                <a:latin typeface="+mn-lt"/>
              </a:rPr>
              <a:t>а</a:t>
            </a:r>
            <a:r>
              <a:rPr lang="en-US" sz="2200" dirty="0" smtClean="0">
                <a:latin typeface="+mn-lt"/>
              </a:rPr>
              <a:t>. </a:t>
            </a:r>
            <a:r>
              <a:rPr lang="en-US" sz="2200" dirty="0" err="1" smtClean="0">
                <a:latin typeface="+mn-lt"/>
              </a:rPr>
              <a:t>Один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из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наиболее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простых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- </a:t>
            </a:r>
            <a:r>
              <a:rPr lang="en-US" sz="2200" dirty="0" err="1">
                <a:latin typeface="+mn-lt"/>
              </a:rPr>
              <a:t>создать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массив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из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обычных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списков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или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кортежей</a:t>
            </a:r>
            <a:r>
              <a:rPr lang="en-US" sz="2200" dirty="0">
                <a:latin typeface="+mn-lt"/>
              </a:rPr>
              <a:t> Python, </a:t>
            </a:r>
            <a:r>
              <a:rPr lang="en-US" sz="2200" dirty="0" err="1">
                <a:latin typeface="+mn-lt"/>
              </a:rPr>
              <a:t>используя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функцию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numpy.array</a:t>
            </a:r>
            <a:r>
              <a:rPr lang="en-US" sz="2200" b="1" dirty="0" smtClean="0">
                <a:latin typeface="+mn-lt"/>
              </a:rPr>
              <a:t>()</a:t>
            </a:r>
            <a:r>
              <a:rPr lang="en-US" sz="2200" dirty="0" smtClean="0">
                <a:latin typeface="+mn-lt"/>
              </a:rPr>
              <a:t>:</a:t>
            </a:r>
          </a:p>
          <a:p>
            <a:endParaRPr lang="en-US" sz="2200" i="1" dirty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import </a:t>
            </a:r>
            <a:r>
              <a:rPr lang="en-US" sz="2200" i="1" dirty="0" err="1">
                <a:latin typeface="+mn-lt"/>
              </a:rPr>
              <a:t>numpy</a:t>
            </a:r>
            <a:r>
              <a:rPr lang="en-US" sz="2200" i="1" dirty="0">
                <a:latin typeface="+mn-lt"/>
              </a:rPr>
              <a:t> as np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a = </a:t>
            </a:r>
            <a:r>
              <a:rPr lang="en-US" sz="2200" i="1" dirty="0" err="1">
                <a:latin typeface="+mn-lt"/>
              </a:rPr>
              <a:t>np.array</a:t>
            </a:r>
            <a:r>
              <a:rPr lang="en-US" sz="2200" i="1" dirty="0">
                <a:latin typeface="+mn-lt"/>
              </a:rPr>
              <a:t>([1, 2, 3])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a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array</a:t>
            </a:r>
            <a:r>
              <a:rPr lang="en-US" sz="2200" i="1" dirty="0">
                <a:latin typeface="+mn-lt"/>
              </a:rPr>
              <a:t>([1, 2, 3])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type(a)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&lt;</a:t>
            </a:r>
            <a:r>
              <a:rPr lang="en-US" sz="2200" i="1" dirty="0">
                <a:latin typeface="+mn-lt"/>
              </a:rPr>
              <a:t>class '</a:t>
            </a:r>
            <a:r>
              <a:rPr lang="en-US" sz="2200" i="1" dirty="0" err="1">
                <a:latin typeface="+mn-lt"/>
              </a:rPr>
              <a:t>numpy.ndarray</a:t>
            </a:r>
            <a:r>
              <a:rPr lang="en-US" sz="2200" i="1" dirty="0" smtClean="0">
                <a:latin typeface="+mn-lt"/>
              </a:rPr>
              <a:t>'&gt;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 err="1">
                <a:latin typeface="+mn-lt"/>
              </a:rPr>
              <a:t>Функция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array() </a:t>
            </a:r>
            <a:r>
              <a:rPr lang="en-US" sz="2200" dirty="0" err="1">
                <a:latin typeface="+mn-lt"/>
              </a:rPr>
              <a:t>трансформирует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вложенные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последовательности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в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многомерные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массивы</a:t>
            </a:r>
            <a:r>
              <a:rPr lang="en-US" sz="2200" dirty="0">
                <a:latin typeface="+mn-lt"/>
              </a:rPr>
              <a:t>. </a:t>
            </a:r>
            <a:r>
              <a:rPr lang="en-US" sz="2200" dirty="0" err="1">
                <a:latin typeface="+mn-lt"/>
              </a:rPr>
              <a:t>Тип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элементов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массива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зависит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от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типа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элементов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исходной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последовательности</a:t>
            </a:r>
            <a:r>
              <a:rPr lang="en-US" sz="2200" dirty="0" smtClean="0">
                <a:latin typeface="+mn-lt"/>
              </a:rPr>
              <a:t>.</a:t>
            </a:r>
            <a:r>
              <a:rPr lang="ru-RU" sz="2200" dirty="0" smtClean="0">
                <a:latin typeface="+mn-lt"/>
              </a:rPr>
              <a:t> Если не определено явно</a:t>
            </a:r>
            <a:r>
              <a:rPr lang="en-US" sz="2200" dirty="0" smtClean="0">
                <a:latin typeface="+mn-lt"/>
              </a:rPr>
              <a:t>, </a:t>
            </a:r>
            <a:r>
              <a:rPr lang="ru-RU" sz="2200" dirty="0" smtClean="0">
                <a:latin typeface="+mn-lt"/>
              </a:rPr>
              <a:t>то функция </a:t>
            </a:r>
            <a:r>
              <a:rPr lang="en-US" sz="2200" b="1" dirty="0">
                <a:latin typeface="+mn-lt"/>
              </a:rPr>
              <a:t>array</a:t>
            </a:r>
            <a:r>
              <a:rPr lang="en-US" sz="2200" dirty="0" smtClean="0">
                <a:latin typeface="+mn-lt"/>
              </a:rPr>
              <a:t>()  </a:t>
            </a:r>
            <a:r>
              <a:rPr lang="ru-RU" sz="2200" dirty="0" smtClean="0">
                <a:latin typeface="+mn-lt"/>
              </a:rPr>
              <a:t>пытается самостоятельно определить подходящий тип данных для создаваемого массива</a:t>
            </a:r>
            <a:r>
              <a:rPr lang="en-US" sz="2200" dirty="0" smtClean="0">
                <a:latin typeface="+mn-lt"/>
              </a:rPr>
              <a:t>: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b = </a:t>
            </a:r>
            <a:r>
              <a:rPr lang="en-US" sz="2200" i="1" dirty="0" err="1">
                <a:latin typeface="+mn-lt"/>
              </a:rPr>
              <a:t>np.array</a:t>
            </a:r>
            <a:r>
              <a:rPr lang="en-US" sz="2200" i="1" dirty="0">
                <a:latin typeface="+mn-lt"/>
              </a:rPr>
              <a:t>([[1.5, 2, 3], [4, 5, 6]])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&gt;&gt;&gt; </a:t>
            </a:r>
            <a:r>
              <a:rPr lang="en-US" sz="2200" i="1" dirty="0">
                <a:latin typeface="+mn-lt"/>
              </a:rPr>
              <a:t>b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array</a:t>
            </a:r>
            <a:r>
              <a:rPr lang="en-US" sz="2200" i="1" dirty="0">
                <a:latin typeface="+mn-lt"/>
              </a:rPr>
              <a:t>([[ 1.5, 2. , 3. ], </a:t>
            </a:r>
            <a:endParaRPr lang="en-US" sz="2200" i="1" dirty="0" smtClean="0">
              <a:latin typeface="+mn-lt"/>
            </a:endParaRPr>
          </a:p>
          <a:p>
            <a:r>
              <a:rPr lang="en-US" sz="2200" i="1" dirty="0" smtClean="0">
                <a:latin typeface="+mn-lt"/>
              </a:rPr>
              <a:t>            [ </a:t>
            </a:r>
            <a:r>
              <a:rPr lang="en-US" sz="2200" i="1" dirty="0">
                <a:latin typeface="+mn-lt"/>
              </a:rPr>
              <a:t>4. , 5. , 6. </a:t>
            </a:r>
            <a:r>
              <a:rPr lang="en-US" sz="2200" i="1" dirty="0" smtClean="0">
                <a:latin typeface="+mn-lt"/>
              </a:rPr>
              <a:t>]])</a:t>
            </a:r>
            <a:endParaRPr lang="en-US" sz="2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195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19672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6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600" b="1" dirty="0" smtClean="0">
                <a:solidFill>
                  <a:schemeClr val="bg2">
                    <a:lumMod val="50000"/>
                  </a:schemeClr>
                </a:solidFill>
              </a:rPr>
              <a:t>. 1. </a:t>
            </a:r>
            <a:r>
              <a:rPr lang="ru-RU" sz="2600" b="1" dirty="0" smtClean="0">
                <a:solidFill>
                  <a:schemeClr val="bg2">
                    <a:lumMod val="50000"/>
                  </a:schemeClr>
                </a:solidFill>
              </a:rPr>
              <a:t>Создание массивов</a:t>
            </a:r>
            <a:r>
              <a:rPr lang="ru-RU" sz="26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448" y="400537"/>
            <a:ext cx="10081120" cy="266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Можно также переопределить тип в момент создания</a:t>
            </a:r>
            <a:r>
              <a:rPr lang="ru-RU" sz="2000" dirty="0" smtClean="0">
                <a:latin typeface="+mn-lt"/>
              </a:rPr>
              <a:t>:</a:t>
            </a:r>
            <a:endParaRPr lang="en-US" sz="2000" dirty="0" smtClean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i="1" dirty="0" smtClean="0">
                <a:latin typeface="+mn-lt"/>
              </a:rPr>
              <a:t>&gt;&gt;&gt; </a:t>
            </a:r>
            <a:r>
              <a:rPr lang="ru-RU" sz="2000" i="1" dirty="0" err="1">
                <a:latin typeface="+mn-lt"/>
              </a:rPr>
              <a:t>b</a:t>
            </a:r>
            <a:r>
              <a:rPr lang="ru-RU" sz="2000" i="1" dirty="0">
                <a:latin typeface="+mn-lt"/>
              </a:rPr>
              <a:t> = </a:t>
            </a:r>
            <a:r>
              <a:rPr lang="ru-RU" sz="2000" i="1" dirty="0" err="1">
                <a:latin typeface="+mn-lt"/>
              </a:rPr>
              <a:t>np.array</a:t>
            </a:r>
            <a:r>
              <a:rPr lang="ru-RU" sz="2000" i="1" dirty="0">
                <a:latin typeface="+mn-lt"/>
              </a:rPr>
              <a:t>([[1.5, 2, 3], [4, 5, 6]], </a:t>
            </a:r>
            <a:r>
              <a:rPr lang="ru-RU" sz="2000" i="1" dirty="0" err="1">
                <a:latin typeface="+mn-lt"/>
              </a:rPr>
              <a:t>dtype</a:t>
            </a:r>
            <a:r>
              <a:rPr lang="ru-RU" sz="2000" i="1" dirty="0">
                <a:latin typeface="+mn-lt"/>
              </a:rPr>
              <a:t>=</a:t>
            </a:r>
            <a:r>
              <a:rPr lang="ru-RU" sz="2000" i="1" dirty="0" err="1">
                <a:latin typeface="+mn-lt"/>
              </a:rPr>
              <a:t>np.complex</a:t>
            </a:r>
            <a:r>
              <a:rPr lang="ru-RU" sz="2000" i="1" dirty="0">
                <a:latin typeface="+mn-lt"/>
              </a:rPr>
              <a:t>) </a:t>
            </a:r>
            <a:endParaRPr lang="en-US" sz="2000" i="1" dirty="0" smtClean="0">
              <a:latin typeface="+mn-lt"/>
            </a:endParaRPr>
          </a:p>
          <a:p>
            <a:r>
              <a:rPr lang="ru-RU" sz="2000" i="1" dirty="0" smtClean="0">
                <a:latin typeface="+mn-lt"/>
              </a:rPr>
              <a:t>&gt;&gt;&gt; </a:t>
            </a:r>
            <a:r>
              <a:rPr lang="ru-RU" sz="2000" i="1" dirty="0" err="1">
                <a:latin typeface="+mn-lt"/>
              </a:rPr>
              <a:t>b</a:t>
            </a:r>
            <a:r>
              <a:rPr lang="ru-RU" sz="2000" i="1" dirty="0">
                <a:latin typeface="+mn-lt"/>
              </a:rPr>
              <a:t> </a:t>
            </a:r>
            <a:endParaRPr lang="en-US" sz="2000" i="1" dirty="0" smtClean="0">
              <a:latin typeface="+mn-lt"/>
            </a:endParaRPr>
          </a:p>
          <a:p>
            <a:r>
              <a:rPr lang="ru-RU" sz="2000" i="1" dirty="0" err="1" smtClean="0">
                <a:latin typeface="+mn-lt"/>
              </a:rPr>
              <a:t>array</a:t>
            </a:r>
            <a:r>
              <a:rPr lang="ru-RU" sz="2000" i="1" dirty="0">
                <a:latin typeface="+mn-lt"/>
              </a:rPr>
              <a:t>([[ 1.5+0.j, 2.0+0.j, 3.0+0.j], 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           </a:t>
            </a:r>
            <a:r>
              <a:rPr lang="ru-RU" sz="2000" i="1" dirty="0" smtClean="0">
                <a:latin typeface="+mn-lt"/>
              </a:rPr>
              <a:t>[ </a:t>
            </a:r>
            <a:r>
              <a:rPr lang="ru-RU" sz="2000" i="1" dirty="0">
                <a:latin typeface="+mn-lt"/>
              </a:rPr>
              <a:t>4.0+0.j, 5.0+0.j, 6.0+0.j</a:t>
            </a:r>
            <a:r>
              <a:rPr lang="ru-RU" sz="2000" i="1" dirty="0" smtClean="0">
                <a:latin typeface="+mn-lt"/>
              </a:rPr>
              <a:t>]])</a:t>
            </a:r>
            <a:endParaRPr lang="en-US" sz="2000" i="1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ru-RU" sz="2000" dirty="0" smtClean="0">
                <a:latin typeface="+mn-lt"/>
              </a:rPr>
              <a:t>Объектам </a:t>
            </a:r>
            <a:r>
              <a:rPr lang="en-US" sz="2000" b="1" dirty="0" err="1" smtClean="0">
                <a:latin typeface="+mn-lt"/>
              </a:rPr>
              <a:t>dtype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NumPy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в значительной мере обязан своей эффективностью и гибкостью. В большинстве случаев они точно соответствуют внутреннему машинному представлению.</a:t>
            </a:r>
            <a:endParaRPr lang="ru-RU" sz="2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8171" y="3284984"/>
            <a:ext cx="3188469" cy="324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+mn-lt"/>
              </a:rPr>
              <a:t>&gt;&gt;&gt;</a:t>
            </a:r>
            <a:r>
              <a:rPr lang="ru-RU" sz="2000" b="1" i="1" dirty="0">
                <a:latin typeface="+mn-lt"/>
              </a:rPr>
              <a:t> </a:t>
            </a:r>
            <a:r>
              <a:rPr lang="ru-RU" sz="2000" i="1" dirty="0" err="1">
                <a:latin typeface="+mn-lt"/>
              </a:rPr>
              <a:t>np.zeros</a:t>
            </a:r>
            <a:r>
              <a:rPr lang="ru-RU" sz="2000" i="1" dirty="0">
                <a:latin typeface="+mn-lt"/>
              </a:rPr>
              <a:t>((3, 5)) </a:t>
            </a:r>
            <a:endParaRPr lang="en-US" sz="2000" i="1" dirty="0">
              <a:latin typeface="+mn-lt"/>
            </a:endParaRPr>
          </a:p>
          <a:p>
            <a:r>
              <a:rPr lang="ru-RU" sz="2000" i="1" dirty="0" err="1">
                <a:latin typeface="+mn-lt"/>
              </a:rPr>
              <a:t>array</a:t>
            </a:r>
            <a:r>
              <a:rPr lang="ru-RU" sz="2000" i="1" dirty="0">
                <a:latin typeface="+mn-lt"/>
              </a:rPr>
              <a:t>([[ 0., 0., 0., 0., 0.], </a:t>
            </a:r>
            <a:endParaRPr lang="en-US" sz="2000" i="1" dirty="0">
              <a:latin typeface="+mn-lt"/>
            </a:endParaRPr>
          </a:p>
          <a:p>
            <a:r>
              <a:rPr lang="en-US" sz="2000" i="1" dirty="0">
                <a:latin typeface="+mn-lt"/>
              </a:rPr>
              <a:t>            </a:t>
            </a:r>
            <a:r>
              <a:rPr lang="ru-RU" sz="2000" i="1" dirty="0">
                <a:latin typeface="+mn-lt"/>
              </a:rPr>
              <a:t>[ 0., 0., 0., 0., 0.], </a:t>
            </a:r>
            <a:endParaRPr lang="en-US" sz="2000" i="1" dirty="0">
              <a:latin typeface="+mn-lt"/>
            </a:endParaRPr>
          </a:p>
          <a:p>
            <a:r>
              <a:rPr lang="en-US" sz="2000" i="1" dirty="0">
                <a:latin typeface="+mn-lt"/>
              </a:rPr>
              <a:t>            </a:t>
            </a:r>
            <a:r>
              <a:rPr lang="ru-RU" sz="2000" i="1" dirty="0">
                <a:latin typeface="+mn-lt"/>
              </a:rPr>
              <a:t>[ 0., 0., 0., 0., 0.]]) </a:t>
            </a:r>
            <a:endParaRPr lang="en-US" sz="2000" i="1" dirty="0">
              <a:latin typeface="+mn-lt"/>
            </a:endParaRPr>
          </a:p>
          <a:p>
            <a:endParaRPr lang="en-US" sz="2000" i="1" dirty="0">
              <a:latin typeface="+mn-lt"/>
            </a:endParaRPr>
          </a:p>
          <a:p>
            <a:r>
              <a:rPr lang="ru-RU" sz="2000" i="1" dirty="0">
                <a:latin typeface="+mn-lt"/>
              </a:rPr>
              <a:t>&gt;&gt;&gt; </a:t>
            </a:r>
            <a:r>
              <a:rPr lang="ru-RU" sz="2000" i="1" dirty="0" err="1">
                <a:latin typeface="+mn-lt"/>
              </a:rPr>
              <a:t>np.ones</a:t>
            </a:r>
            <a:r>
              <a:rPr lang="ru-RU" sz="2000" i="1" dirty="0">
                <a:latin typeface="+mn-lt"/>
              </a:rPr>
              <a:t>((2, 2, 2)) </a:t>
            </a:r>
            <a:endParaRPr lang="en-US" sz="2000" i="1" dirty="0">
              <a:latin typeface="+mn-lt"/>
            </a:endParaRPr>
          </a:p>
          <a:p>
            <a:r>
              <a:rPr lang="ru-RU" sz="2000" i="1" dirty="0" err="1">
                <a:latin typeface="+mn-lt"/>
              </a:rPr>
              <a:t>array</a:t>
            </a:r>
            <a:r>
              <a:rPr lang="ru-RU" sz="2000" i="1" dirty="0">
                <a:latin typeface="+mn-lt"/>
              </a:rPr>
              <a:t>([[[ 1., 1.], </a:t>
            </a:r>
            <a:endParaRPr lang="en-US" sz="2000" i="1" dirty="0">
              <a:latin typeface="+mn-lt"/>
            </a:endParaRPr>
          </a:p>
          <a:p>
            <a:r>
              <a:rPr lang="en-US" sz="2000" i="1" dirty="0">
                <a:latin typeface="+mn-lt"/>
              </a:rPr>
              <a:t>             </a:t>
            </a:r>
            <a:r>
              <a:rPr lang="ru-RU" sz="2000" i="1" dirty="0">
                <a:latin typeface="+mn-lt"/>
              </a:rPr>
              <a:t>[ 1., 1.]], </a:t>
            </a:r>
            <a:endParaRPr lang="en-US" sz="2000" i="1" dirty="0">
              <a:latin typeface="+mn-lt"/>
            </a:endParaRPr>
          </a:p>
          <a:p>
            <a:endParaRPr lang="en-US" sz="2000" i="1" dirty="0">
              <a:latin typeface="+mn-lt"/>
            </a:endParaRPr>
          </a:p>
          <a:p>
            <a:r>
              <a:rPr lang="en-US" sz="2000" i="1" dirty="0">
                <a:latin typeface="+mn-lt"/>
              </a:rPr>
              <a:t>           </a:t>
            </a:r>
            <a:r>
              <a:rPr lang="ru-RU" sz="2000" i="1" dirty="0">
                <a:latin typeface="+mn-lt"/>
              </a:rPr>
              <a:t>[[ 1., 1.], </a:t>
            </a:r>
            <a:endParaRPr lang="en-US" sz="2000" i="1" dirty="0">
              <a:latin typeface="+mn-lt"/>
            </a:endParaRPr>
          </a:p>
          <a:p>
            <a:r>
              <a:rPr lang="en-US" sz="2000" i="1" dirty="0">
                <a:latin typeface="+mn-lt"/>
              </a:rPr>
              <a:t>             </a:t>
            </a:r>
            <a:r>
              <a:rPr lang="ru-RU" sz="2000" i="1" dirty="0">
                <a:latin typeface="+mn-lt"/>
              </a:rPr>
              <a:t>[ 1., 1.]]])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3432" y="3353273"/>
            <a:ext cx="74168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Функция </a:t>
            </a:r>
            <a:r>
              <a:rPr lang="ru-RU" sz="2000" b="1" dirty="0" err="1">
                <a:latin typeface="+mn-lt"/>
              </a:rPr>
              <a:t>array</a:t>
            </a:r>
            <a:r>
              <a:rPr lang="ru-RU" sz="2000" b="1" dirty="0">
                <a:latin typeface="+mn-lt"/>
              </a:rPr>
              <a:t>() </a:t>
            </a:r>
            <a:r>
              <a:rPr lang="ru-RU" sz="2000" dirty="0">
                <a:latin typeface="+mn-lt"/>
              </a:rPr>
              <a:t>не единственная функция для создания массивов. Обычно элементы массива вначале неизвестны, а массив, в котором они будут храниться, уже нужен. Поэтому имеется несколько функций для того, чтобы создавать массивы с каким-то исходным содержимым (по умолчанию тип создаваемого массива — float64</a:t>
            </a:r>
            <a:r>
              <a:rPr lang="ru-RU" sz="2000" dirty="0" smtClean="0">
                <a:latin typeface="+mn-lt"/>
              </a:rPr>
              <a:t>).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Функция </a:t>
            </a:r>
            <a:r>
              <a:rPr lang="ru-RU" sz="2000" b="1" dirty="0" err="1">
                <a:latin typeface="+mn-lt"/>
              </a:rPr>
              <a:t>zeros</a:t>
            </a:r>
            <a:r>
              <a:rPr lang="ru-RU" sz="2000" b="1" dirty="0">
                <a:latin typeface="+mn-lt"/>
              </a:rPr>
              <a:t>() </a:t>
            </a:r>
            <a:r>
              <a:rPr lang="ru-RU" sz="2000" dirty="0">
                <a:latin typeface="+mn-lt"/>
              </a:rPr>
              <a:t>создает массив из нулей, а функция </a:t>
            </a:r>
            <a:r>
              <a:rPr lang="ru-RU" sz="2000" b="1" dirty="0" err="1">
                <a:latin typeface="+mn-lt"/>
              </a:rPr>
              <a:t>ones</a:t>
            </a:r>
            <a:r>
              <a:rPr lang="ru-RU" sz="2000" b="1" dirty="0">
                <a:latin typeface="+mn-lt"/>
              </a:rPr>
              <a:t>() </a:t>
            </a:r>
            <a:r>
              <a:rPr lang="ru-RU" sz="2000" dirty="0">
                <a:latin typeface="+mn-lt"/>
              </a:rPr>
              <a:t>— массив из единиц. Обе функции принимают кортеж с размерами, и аргумент </a:t>
            </a:r>
            <a:r>
              <a:rPr lang="ru-RU" sz="2000" b="1" dirty="0" err="1" smtClean="0">
                <a:latin typeface="+mn-lt"/>
              </a:rPr>
              <a:t>dtype</a:t>
            </a:r>
            <a:r>
              <a:rPr lang="ru-RU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339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19672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6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600" b="1" dirty="0" smtClean="0">
                <a:solidFill>
                  <a:schemeClr val="bg2">
                    <a:lumMod val="50000"/>
                  </a:schemeClr>
                </a:solidFill>
              </a:rPr>
              <a:t>. 1. </a:t>
            </a:r>
            <a:r>
              <a:rPr lang="ru-RU" sz="2600" b="1" dirty="0" smtClean="0">
                <a:solidFill>
                  <a:schemeClr val="bg2">
                    <a:lumMod val="50000"/>
                  </a:schemeClr>
                </a:solidFill>
              </a:rPr>
              <a:t>Создание массивов</a:t>
            </a:r>
            <a:r>
              <a:rPr lang="ru-RU" sz="26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352" y="630589"/>
            <a:ext cx="4824536" cy="495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Можно </a:t>
            </a:r>
            <a:r>
              <a:rPr lang="ru-RU" sz="2000" dirty="0" smtClean="0">
                <a:latin typeface="+mn-lt"/>
              </a:rPr>
              <a:t>явно преобразовать или привести массив одного типа к другому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 </a:t>
            </a:r>
            <a:r>
              <a:rPr lang="ru-RU" sz="2000" dirty="0" smtClean="0">
                <a:latin typeface="+mn-lt"/>
              </a:rPr>
              <a:t>помощью метода </a:t>
            </a:r>
            <a:r>
              <a:rPr lang="en-US" sz="2000" b="1" dirty="0" err="1" smtClean="0">
                <a:latin typeface="+mn-lt"/>
              </a:rPr>
              <a:t>astype</a:t>
            </a:r>
            <a:r>
              <a:rPr lang="en-US" sz="2000" dirty="0" smtClean="0">
                <a:latin typeface="+mn-lt"/>
              </a:rPr>
              <a:t>: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 smtClean="0">
                <a:latin typeface="+mn-lt"/>
              </a:rPr>
              <a:t>arr</a:t>
            </a:r>
            <a:r>
              <a:rPr lang="en-US" sz="2000" i="1" dirty="0" smtClean="0">
                <a:latin typeface="+mn-lt"/>
              </a:rPr>
              <a:t> = </a:t>
            </a:r>
            <a:r>
              <a:rPr lang="en-US" sz="2000" i="1" dirty="0" err="1" smtClean="0">
                <a:latin typeface="+mn-lt"/>
              </a:rPr>
              <a:t>np.array</a:t>
            </a:r>
            <a:r>
              <a:rPr lang="en-US" sz="2000" i="1" dirty="0" smtClean="0">
                <a:latin typeface="+mn-lt"/>
              </a:rPr>
              <a:t>([1, 2, 3, 4, 5])</a:t>
            </a: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 smtClean="0">
                <a:latin typeface="+mn-lt"/>
              </a:rPr>
              <a:t>arr.dtype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 err="1">
                <a:latin typeface="+mn-lt"/>
              </a:rPr>
              <a:t>d</a:t>
            </a:r>
            <a:r>
              <a:rPr lang="en-US" sz="2000" i="1" dirty="0" err="1" smtClean="0">
                <a:latin typeface="+mn-lt"/>
              </a:rPr>
              <a:t>type</a:t>
            </a:r>
            <a:r>
              <a:rPr lang="en-US" sz="2000" i="1" dirty="0" smtClean="0">
                <a:latin typeface="+mn-lt"/>
              </a:rPr>
              <a:t>(’int64’)</a:t>
            </a:r>
          </a:p>
          <a:p>
            <a:r>
              <a:rPr lang="en-US" sz="2000" i="1" dirty="0" smtClean="0">
                <a:latin typeface="+mn-lt"/>
              </a:rPr>
              <a:t>&gt;&gt;&gt;</a:t>
            </a:r>
            <a:r>
              <a:rPr lang="ru-RU" sz="2000" i="1" dirty="0" smtClean="0">
                <a:latin typeface="+mn-lt"/>
              </a:rPr>
              <a:t> </a:t>
            </a:r>
            <a:r>
              <a:rPr lang="en-US" sz="2000" i="1" dirty="0" err="1" smtClean="0">
                <a:latin typeface="+mn-lt"/>
              </a:rPr>
              <a:t>float_arr</a:t>
            </a:r>
            <a:r>
              <a:rPr lang="en-US" sz="2000" i="1" dirty="0" smtClean="0">
                <a:latin typeface="+mn-lt"/>
              </a:rPr>
              <a:t> = </a:t>
            </a:r>
            <a:r>
              <a:rPr lang="en-US" sz="2000" i="1" dirty="0" err="1" smtClean="0">
                <a:latin typeface="+mn-lt"/>
              </a:rPr>
              <a:t>arr.astype</a:t>
            </a:r>
            <a:r>
              <a:rPr lang="en-US" sz="2000" i="1" dirty="0" smtClean="0">
                <a:latin typeface="+mn-lt"/>
              </a:rPr>
              <a:t>(np.float64)</a:t>
            </a:r>
          </a:p>
          <a:p>
            <a:r>
              <a:rPr lang="en-US" sz="2000" i="1" dirty="0">
                <a:latin typeface="+mn-lt"/>
              </a:rPr>
              <a:t>&gt;&gt;&gt; </a:t>
            </a:r>
            <a:r>
              <a:rPr lang="en-US" sz="2000" i="1" dirty="0" err="1" smtClean="0">
                <a:latin typeface="+mn-lt"/>
              </a:rPr>
              <a:t>float_arr.dtype</a:t>
            </a:r>
            <a:endParaRPr lang="en-US" sz="2000" i="1" dirty="0" smtClean="0">
              <a:latin typeface="+mn-lt"/>
            </a:endParaRPr>
          </a:p>
          <a:p>
            <a:r>
              <a:rPr lang="en-US" sz="2000" i="1" dirty="0" err="1" smtClean="0">
                <a:latin typeface="+mn-lt"/>
              </a:rPr>
              <a:t>dtype</a:t>
            </a:r>
            <a:r>
              <a:rPr lang="en-US" sz="2000" i="1" dirty="0" smtClean="0">
                <a:latin typeface="+mn-lt"/>
              </a:rPr>
              <a:t>(‘float64’)</a:t>
            </a:r>
          </a:p>
          <a:p>
            <a:endParaRPr lang="en-US" sz="2000" i="1" dirty="0">
              <a:latin typeface="+mn-lt"/>
            </a:endParaRPr>
          </a:p>
          <a:p>
            <a:r>
              <a:rPr lang="ru-RU" sz="2000" dirty="0" smtClean="0">
                <a:latin typeface="+mn-lt"/>
              </a:rPr>
              <a:t>При приведении типа </a:t>
            </a:r>
            <a:r>
              <a:rPr lang="en-US" sz="2000" b="1" dirty="0" smtClean="0">
                <a:latin typeface="+mn-lt"/>
              </a:rPr>
              <a:t>float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к </a:t>
            </a:r>
            <a:r>
              <a:rPr lang="en-US" sz="2000" b="1" dirty="0" err="1" smtClean="0">
                <a:latin typeface="+mn-lt"/>
              </a:rPr>
              <a:t>int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дробная часть отбрасывается</a:t>
            </a:r>
            <a:r>
              <a:rPr lang="en-US" sz="20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i="1" dirty="0">
                <a:latin typeface="+mn-lt"/>
              </a:rPr>
              <a:t>&gt;&gt;&gt; </a:t>
            </a:r>
            <a:r>
              <a:rPr lang="en-US" sz="2000" i="1" dirty="0" err="1">
                <a:latin typeface="+mn-lt"/>
              </a:rPr>
              <a:t>arr</a:t>
            </a:r>
            <a:r>
              <a:rPr lang="en-US" sz="2000" i="1" dirty="0">
                <a:latin typeface="+mn-lt"/>
              </a:rPr>
              <a:t> = </a:t>
            </a:r>
            <a:r>
              <a:rPr lang="en-US" sz="2000" i="1" dirty="0" err="1">
                <a:latin typeface="+mn-lt"/>
              </a:rPr>
              <a:t>np.array</a:t>
            </a:r>
            <a:r>
              <a:rPr lang="en-US" sz="2000" i="1" dirty="0">
                <a:latin typeface="+mn-lt"/>
              </a:rPr>
              <a:t>([</a:t>
            </a:r>
            <a:r>
              <a:rPr lang="en-US" sz="2000" i="1" dirty="0" smtClean="0">
                <a:latin typeface="+mn-lt"/>
              </a:rPr>
              <a:t>1.3, 2.2, 3.4, 4.5, 5.5])</a:t>
            </a:r>
          </a:p>
          <a:p>
            <a:r>
              <a:rPr lang="en-US" sz="2000" i="1" dirty="0">
                <a:latin typeface="+mn-lt"/>
              </a:rPr>
              <a:t>&gt;&gt;&gt;</a:t>
            </a:r>
            <a:r>
              <a:rPr lang="ru-RU" sz="2000" i="1" dirty="0">
                <a:latin typeface="+mn-lt"/>
              </a:rPr>
              <a:t> </a:t>
            </a:r>
            <a:r>
              <a:rPr lang="en-US" sz="2000" i="1" dirty="0" err="1" smtClean="0">
                <a:latin typeface="+mn-lt"/>
              </a:rPr>
              <a:t>arr.astype</a:t>
            </a:r>
            <a:r>
              <a:rPr lang="en-US" sz="2000" i="1" dirty="0" smtClean="0">
                <a:latin typeface="+mn-lt"/>
              </a:rPr>
              <a:t>(np.int32)</a:t>
            </a:r>
          </a:p>
          <a:p>
            <a:r>
              <a:rPr lang="en-US" sz="2000" i="1" dirty="0" smtClean="0">
                <a:latin typeface="+mn-lt"/>
              </a:rPr>
              <a:t>array</a:t>
            </a:r>
            <a:r>
              <a:rPr lang="en-US" sz="2000" i="1" dirty="0">
                <a:latin typeface="+mn-lt"/>
              </a:rPr>
              <a:t> ([</a:t>
            </a:r>
            <a:r>
              <a:rPr lang="en-US" sz="2000" i="1" dirty="0" smtClean="0">
                <a:latin typeface="+mn-lt"/>
              </a:rPr>
              <a:t>1, 2, 3, 4, 5</a:t>
            </a:r>
            <a:r>
              <a:rPr lang="en-US" sz="2000" i="1" dirty="0" smtClean="0">
                <a:latin typeface="+mn-lt"/>
              </a:rPr>
              <a:t>])</a:t>
            </a:r>
            <a:endParaRPr lang="en-US" sz="2000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3872" y="1467920"/>
            <a:ext cx="7200800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Если имеется массив строк</a:t>
            </a:r>
            <a:r>
              <a:rPr lang="en-US" sz="2000" dirty="0" smtClean="0">
                <a:latin typeface="+mn-lt"/>
              </a:rPr>
              <a:t>, </a:t>
            </a:r>
            <a:r>
              <a:rPr lang="ru-RU" sz="2000" dirty="0" smtClean="0">
                <a:latin typeface="+mn-lt"/>
              </a:rPr>
              <a:t>представляющих числа</a:t>
            </a:r>
            <a:r>
              <a:rPr lang="en-US" sz="2000" dirty="0" smtClean="0">
                <a:latin typeface="+mn-lt"/>
              </a:rPr>
              <a:t>, </a:t>
            </a:r>
            <a:r>
              <a:rPr lang="ru-RU" sz="2000" dirty="0" smtClean="0">
                <a:latin typeface="+mn-lt"/>
              </a:rPr>
              <a:t>то </a:t>
            </a:r>
            <a:r>
              <a:rPr lang="en-US" sz="2000" b="1" dirty="0" err="1" smtClean="0">
                <a:latin typeface="+mn-lt"/>
              </a:rPr>
              <a:t>astype</a:t>
            </a:r>
            <a:r>
              <a:rPr lang="en-US" sz="2000" b="1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позволит преобразовать их в числовую форму</a:t>
            </a:r>
            <a:r>
              <a:rPr lang="en-US" sz="2000" dirty="0" smtClean="0">
                <a:latin typeface="+mn-lt"/>
              </a:rPr>
              <a:t>: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</a:t>
            </a:r>
            <a:r>
              <a:rPr lang="en-US" sz="2000" i="1" dirty="0" err="1" smtClean="0">
                <a:latin typeface="+mn-lt"/>
              </a:rPr>
              <a:t>numeric_strings</a:t>
            </a:r>
            <a:r>
              <a:rPr lang="en-US" sz="2000" i="1" dirty="0" smtClean="0">
                <a:latin typeface="+mn-lt"/>
              </a:rPr>
              <a:t> = </a:t>
            </a:r>
            <a:r>
              <a:rPr lang="en-US" sz="2000" i="1" dirty="0" err="1" smtClean="0">
                <a:latin typeface="+mn-lt"/>
              </a:rPr>
              <a:t>np.array</a:t>
            </a:r>
            <a:r>
              <a:rPr lang="en-US" sz="2000" i="1" dirty="0" smtClean="0">
                <a:latin typeface="+mn-lt"/>
              </a:rPr>
              <a:t>([’1.23’, ’-9.4’, ’42’], </a:t>
            </a:r>
            <a:r>
              <a:rPr lang="en-US" sz="2000" i="1" dirty="0" err="1" smtClean="0">
                <a:latin typeface="+mn-lt"/>
              </a:rPr>
              <a:t>dtype</a:t>
            </a:r>
            <a:r>
              <a:rPr lang="en-US" sz="2000" i="1" dirty="0" smtClean="0">
                <a:latin typeface="+mn-lt"/>
              </a:rPr>
              <a:t>=</a:t>
            </a:r>
            <a:r>
              <a:rPr lang="en-US" sz="2000" i="1" dirty="0" err="1" smtClean="0">
                <a:latin typeface="+mn-lt"/>
              </a:rPr>
              <a:t>np.string</a:t>
            </a:r>
            <a:r>
              <a:rPr lang="en-US" sz="2000" i="1" dirty="0" smtClean="0">
                <a:latin typeface="+mn-lt"/>
              </a:rPr>
              <a:t>_)</a:t>
            </a:r>
          </a:p>
          <a:p>
            <a:r>
              <a:rPr lang="en-US" sz="2000" i="1" dirty="0"/>
              <a:t>&gt;&gt;&gt; </a:t>
            </a:r>
            <a:r>
              <a:rPr lang="en-US" sz="2000" i="1" dirty="0" err="1" smtClean="0">
                <a:latin typeface="+mn-lt"/>
              </a:rPr>
              <a:t>numeric_strings.astype</a:t>
            </a:r>
            <a:r>
              <a:rPr lang="en-US" sz="2000" i="1" dirty="0" smtClean="0">
                <a:latin typeface="+mn-lt"/>
              </a:rPr>
              <a:t>(float</a:t>
            </a:r>
            <a:r>
              <a:rPr lang="en-US" sz="2000" i="1" dirty="0" smtClean="0">
                <a:latin typeface="+mn-lt"/>
              </a:rPr>
              <a:t>)</a:t>
            </a:r>
          </a:p>
          <a:p>
            <a:r>
              <a:rPr lang="en-US" sz="2000" i="1" dirty="0">
                <a:latin typeface="+mn-lt"/>
              </a:rPr>
              <a:t>a</a:t>
            </a:r>
            <a:r>
              <a:rPr lang="en-US" sz="2000" i="1" dirty="0" smtClean="0">
                <a:latin typeface="+mn-lt"/>
              </a:rPr>
              <a:t>rray([1.23, -9.4, 42.])</a:t>
            </a:r>
          </a:p>
          <a:p>
            <a:endParaRPr lang="en-US" sz="2000" i="1" dirty="0">
              <a:latin typeface="+mn-lt"/>
            </a:endParaRPr>
          </a:p>
          <a:p>
            <a:r>
              <a:rPr lang="en-US" sz="2000" i="1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Е</a:t>
            </a:r>
            <a:r>
              <a:rPr lang="ru-RU" sz="2000" dirty="0" smtClean="0">
                <a:latin typeface="+mn-lt"/>
              </a:rPr>
              <a:t>сли по какой-то причине выполнить приведение не удастся</a:t>
            </a:r>
            <a:r>
              <a:rPr lang="en-US" sz="2000" dirty="0" smtClean="0">
                <a:latin typeface="+mn-lt"/>
              </a:rPr>
              <a:t>, </a:t>
            </a:r>
            <a:r>
              <a:rPr lang="ru-RU" sz="2000" dirty="0" smtClean="0">
                <a:latin typeface="+mn-lt"/>
              </a:rPr>
              <a:t>то будет возбуждено исключение </a:t>
            </a:r>
            <a:r>
              <a:rPr lang="en-US" sz="2000" b="1" dirty="0" err="1" smtClean="0">
                <a:latin typeface="+mn-lt"/>
              </a:rPr>
              <a:t>TypeError</a:t>
            </a:r>
            <a:r>
              <a:rPr lang="en-US" sz="2000" i="1" dirty="0" smtClean="0">
                <a:latin typeface="+mn-lt"/>
              </a:rPr>
              <a:t>.</a:t>
            </a:r>
          </a:p>
          <a:p>
            <a:endParaRPr lang="en-US" sz="2000" i="1" dirty="0">
              <a:latin typeface="+mn-lt"/>
            </a:endParaRPr>
          </a:p>
          <a:p>
            <a:r>
              <a:rPr lang="ru-RU" sz="2000" dirty="0" smtClean="0">
                <a:latin typeface="+mn-lt"/>
              </a:rPr>
              <a:t>Можно также использовать атрибут </a:t>
            </a:r>
            <a:r>
              <a:rPr lang="en-US" sz="2000" b="1" dirty="0" err="1" smtClean="0">
                <a:latin typeface="+mn-lt"/>
              </a:rPr>
              <a:t>dtype</a:t>
            </a:r>
            <a:r>
              <a:rPr lang="en-US" sz="2000" b="1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другого массива</a:t>
            </a:r>
            <a:r>
              <a:rPr lang="en-US" sz="2000" dirty="0" smtClean="0">
                <a:latin typeface="+mn-lt"/>
              </a:rPr>
              <a:t>: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 smtClean="0">
                <a:latin typeface="+mn-lt"/>
              </a:rPr>
              <a:t>int_array</a:t>
            </a:r>
            <a:r>
              <a:rPr lang="en-US" sz="2000" i="1" dirty="0" smtClean="0">
                <a:latin typeface="+mn-lt"/>
              </a:rPr>
              <a:t> = </a:t>
            </a:r>
            <a:r>
              <a:rPr lang="en-US" sz="2000" i="1" dirty="0" err="1" smtClean="0">
                <a:latin typeface="+mn-lt"/>
              </a:rPr>
              <a:t>np.array</a:t>
            </a:r>
            <a:r>
              <a:rPr lang="en-US" sz="2000" i="1" dirty="0" smtClean="0">
                <a:latin typeface="+mn-lt"/>
              </a:rPr>
              <a:t>(10)</a:t>
            </a:r>
          </a:p>
          <a:p>
            <a:r>
              <a:rPr lang="en-US" sz="2000" i="1" dirty="0" smtClean="0">
                <a:latin typeface="+mn-lt"/>
              </a:rPr>
              <a:t>&gt;&gt;&gt; calibers = </a:t>
            </a:r>
            <a:r>
              <a:rPr lang="en-US" sz="2000" i="1" dirty="0" err="1" smtClean="0">
                <a:latin typeface="+mn-lt"/>
              </a:rPr>
              <a:t>np.array</a:t>
            </a:r>
            <a:r>
              <a:rPr lang="en-US" sz="2000" i="1" dirty="0" smtClean="0">
                <a:latin typeface="+mn-lt"/>
              </a:rPr>
              <a:t>([.22, .34, 2.4, 4.5], </a:t>
            </a:r>
            <a:r>
              <a:rPr lang="en-US" sz="2000" i="1" dirty="0" err="1" smtClean="0">
                <a:latin typeface="+mn-lt"/>
              </a:rPr>
              <a:t>dtype</a:t>
            </a:r>
            <a:r>
              <a:rPr lang="en-US" sz="2000" i="1" dirty="0" smtClean="0">
                <a:latin typeface="+mn-lt"/>
              </a:rPr>
              <a:t>=np.float64)</a:t>
            </a:r>
          </a:p>
          <a:p>
            <a:r>
              <a:rPr lang="en-US" sz="2000" i="1" dirty="0" smtClean="0">
                <a:latin typeface="+mn-lt"/>
              </a:rPr>
              <a:t>&gt;&gt;&gt; </a:t>
            </a:r>
            <a:r>
              <a:rPr lang="en-US" sz="2000" i="1" dirty="0" err="1" smtClean="0">
                <a:latin typeface="+mn-lt"/>
              </a:rPr>
              <a:t>int_array.astype</a:t>
            </a:r>
            <a:r>
              <a:rPr lang="en-US" sz="2000" i="1" dirty="0" smtClean="0">
                <a:latin typeface="+mn-lt"/>
              </a:rPr>
              <a:t>(</a:t>
            </a:r>
            <a:r>
              <a:rPr lang="en-US" sz="2000" i="1" dirty="0" err="1" smtClean="0">
                <a:latin typeface="+mn-lt"/>
              </a:rPr>
              <a:t>calibers.dtype</a:t>
            </a:r>
            <a:r>
              <a:rPr lang="en-US" sz="2000" i="1" dirty="0" smtClean="0">
                <a:latin typeface="+mn-lt"/>
              </a:rPr>
              <a:t>)</a:t>
            </a:r>
          </a:p>
          <a:p>
            <a:r>
              <a:rPr lang="en-US" sz="2000" i="1" dirty="0">
                <a:latin typeface="+mn-lt"/>
              </a:rPr>
              <a:t>a</a:t>
            </a:r>
            <a:r>
              <a:rPr lang="en-US" sz="2000" i="1" dirty="0" smtClean="0">
                <a:latin typeface="+mn-lt"/>
              </a:rPr>
              <a:t>rray([0., 1., 2., 3., 4., 5., 6., 7., 8., 9.])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629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1.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Создание массивов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210" y="756641"/>
            <a:ext cx="10801200" cy="558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n-lt"/>
              </a:rPr>
              <a:t>Функция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eye() </a:t>
            </a:r>
            <a:r>
              <a:rPr lang="en-US" sz="2400" dirty="0" err="1">
                <a:latin typeface="+mn-lt"/>
              </a:rPr>
              <a:t>создаёт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единичную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матрицу</a:t>
            </a:r>
            <a:r>
              <a:rPr lang="en-US" sz="2400" dirty="0">
                <a:latin typeface="+mn-lt"/>
              </a:rPr>
              <a:t> (</a:t>
            </a:r>
            <a:r>
              <a:rPr lang="en-US" sz="2400" dirty="0" err="1">
                <a:latin typeface="+mn-lt"/>
              </a:rPr>
              <a:t>двумерный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массив</a:t>
            </a:r>
            <a:r>
              <a:rPr lang="en-US" sz="2400" dirty="0" smtClean="0">
                <a:latin typeface="+mn-lt"/>
              </a:rPr>
              <a:t>):</a:t>
            </a:r>
            <a:endParaRPr lang="en-US" sz="24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</a:t>
            </a:r>
            <a:r>
              <a:rPr lang="en-US" sz="2400" i="1" dirty="0" err="1" smtClean="0">
                <a:latin typeface="+mn-lt"/>
              </a:rPr>
              <a:t>np.eye</a:t>
            </a:r>
            <a:r>
              <a:rPr lang="en-US" sz="2400" i="1" dirty="0" smtClean="0">
                <a:latin typeface="+mn-lt"/>
              </a:rPr>
              <a:t>(5</a:t>
            </a:r>
            <a:r>
              <a:rPr lang="en-US" sz="2400" i="1" dirty="0">
                <a:latin typeface="+mn-lt"/>
              </a:rPr>
              <a:t>) </a:t>
            </a:r>
            <a:endParaRPr lang="en-US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array</a:t>
            </a:r>
            <a:r>
              <a:rPr lang="en-US" sz="2400" i="1" dirty="0">
                <a:latin typeface="+mn-lt"/>
              </a:rPr>
              <a:t>([[ 1., 0., 0., 0., 0.], </a:t>
            </a:r>
            <a:endParaRPr lang="en-US" sz="2400" i="1" dirty="0" smtClean="0">
              <a:latin typeface="+mn-lt"/>
            </a:endParaRPr>
          </a:p>
          <a:p>
            <a:r>
              <a:rPr lang="en-US" sz="2400" i="1" dirty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           [ </a:t>
            </a:r>
            <a:r>
              <a:rPr lang="en-US" sz="2400" i="1" dirty="0">
                <a:latin typeface="+mn-lt"/>
              </a:rPr>
              <a:t>0., 1., 0., 0., 0.], </a:t>
            </a:r>
            <a:endParaRPr lang="en-US" sz="2400" i="1" dirty="0" smtClean="0">
              <a:latin typeface="+mn-lt"/>
            </a:endParaRPr>
          </a:p>
          <a:p>
            <a:r>
              <a:rPr lang="en-US" sz="2400" i="1" dirty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           [ </a:t>
            </a:r>
            <a:r>
              <a:rPr lang="en-US" sz="2400" i="1" dirty="0">
                <a:latin typeface="+mn-lt"/>
              </a:rPr>
              <a:t>0., 0., 1., 0., 0.], </a:t>
            </a:r>
            <a:endParaRPr lang="en-US" sz="2400" i="1" dirty="0" smtClean="0">
              <a:latin typeface="+mn-lt"/>
            </a:endParaRPr>
          </a:p>
          <a:p>
            <a:r>
              <a:rPr lang="en-US" sz="2400" i="1" dirty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           [ </a:t>
            </a:r>
            <a:r>
              <a:rPr lang="en-US" sz="2400" i="1" dirty="0">
                <a:latin typeface="+mn-lt"/>
              </a:rPr>
              <a:t>0., 0., 0., 1., 0.], </a:t>
            </a:r>
            <a:endParaRPr lang="en-US" sz="2400" i="1" dirty="0" smtClean="0">
              <a:latin typeface="+mn-lt"/>
            </a:endParaRPr>
          </a:p>
          <a:p>
            <a:r>
              <a:rPr lang="en-US" sz="2400" i="1" dirty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           [ </a:t>
            </a:r>
            <a:r>
              <a:rPr lang="en-US" sz="2400" i="1" dirty="0">
                <a:latin typeface="+mn-lt"/>
              </a:rPr>
              <a:t>0., 0., 0., 0., 1</a:t>
            </a:r>
            <a:r>
              <a:rPr lang="en-US" sz="2400" i="1" dirty="0" smtClean="0">
                <a:latin typeface="+mn-lt"/>
              </a:rPr>
              <a:t>.]])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 err="1">
                <a:latin typeface="+mn-lt"/>
              </a:rPr>
              <a:t>Функция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empty() </a:t>
            </a:r>
            <a:r>
              <a:rPr lang="en-US" sz="2400" dirty="0" err="1">
                <a:latin typeface="+mn-lt"/>
              </a:rPr>
              <a:t>создает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массив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без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его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заполнения</a:t>
            </a:r>
            <a:r>
              <a:rPr lang="en-US" sz="2400" dirty="0">
                <a:latin typeface="+mn-lt"/>
              </a:rPr>
              <a:t>. </a:t>
            </a:r>
            <a:r>
              <a:rPr lang="en-US" sz="2400" dirty="0" err="1">
                <a:latin typeface="+mn-lt"/>
              </a:rPr>
              <a:t>Исходное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содержимое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случайно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и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зависит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от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состояния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памяти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на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момент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создания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массива</a:t>
            </a:r>
            <a:r>
              <a:rPr lang="en-US" sz="2400" dirty="0">
                <a:latin typeface="+mn-lt"/>
              </a:rPr>
              <a:t> (</a:t>
            </a:r>
            <a:r>
              <a:rPr lang="en-US" sz="2400" dirty="0" err="1">
                <a:latin typeface="+mn-lt"/>
              </a:rPr>
              <a:t>то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есть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от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того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мусора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что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в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ней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хранится</a:t>
            </a:r>
            <a:r>
              <a:rPr lang="en-US" sz="2400" dirty="0" smtClean="0">
                <a:latin typeface="+mn-lt"/>
              </a:rPr>
              <a:t>):</a:t>
            </a:r>
            <a:endParaRPr lang="ru-RU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&gt;&gt;&gt;</a:t>
            </a:r>
            <a:r>
              <a:rPr lang="en-US" sz="2400" b="1" i="1" dirty="0" smtClean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np.empty</a:t>
            </a:r>
            <a:r>
              <a:rPr lang="en-US" sz="2400" i="1" dirty="0">
                <a:latin typeface="+mn-lt"/>
              </a:rPr>
              <a:t>((3, 3)) </a:t>
            </a:r>
            <a:endParaRPr lang="en-US" sz="2400" i="1" dirty="0" smtClean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array</a:t>
            </a:r>
            <a:r>
              <a:rPr lang="en-US" sz="2400" i="1" dirty="0">
                <a:latin typeface="+mn-lt"/>
              </a:rPr>
              <a:t>([[ 6.93920488e-310, 6.93920488e-310, 6.93920149e-310], </a:t>
            </a:r>
            <a:endParaRPr lang="en-US" sz="2400" i="1" dirty="0" smtClean="0">
              <a:latin typeface="+mn-lt"/>
            </a:endParaRPr>
          </a:p>
          <a:p>
            <a:r>
              <a:rPr lang="en-US" sz="2400" i="1" dirty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           [ </a:t>
            </a:r>
            <a:r>
              <a:rPr lang="en-US" sz="2400" i="1" dirty="0">
                <a:latin typeface="+mn-lt"/>
              </a:rPr>
              <a:t>6.93920058e-310, 6.93920058e-310, 6.93920058e-310], </a:t>
            </a:r>
            <a:endParaRPr lang="en-US" sz="2400" i="1" dirty="0" smtClean="0">
              <a:latin typeface="+mn-lt"/>
            </a:endParaRPr>
          </a:p>
          <a:p>
            <a:r>
              <a:rPr lang="en-US" sz="2400" i="1" dirty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           [ </a:t>
            </a:r>
            <a:r>
              <a:rPr lang="en-US" sz="2400" i="1" dirty="0">
                <a:latin typeface="+mn-lt"/>
              </a:rPr>
              <a:t>6.93920359e-310, 0.00000000e+000, 6.93920501e-310]])</a:t>
            </a:r>
          </a:p>
        </p:txBody>
      </p:sp>
    </p:spTree>
    <p:extLst>
      <p:ext uri="{BB962C8B-B14F-4D97-AF65-F5344CB8AC3E}">
        <p14:creationId xmlns:p14="http://schemas.microsoft.com/office/powerpoint/2010/main" val="694443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1.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Создание массивов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664" y="548680"/>
            <a:ext cx="10887968" cy="593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latin typeface="+mn-lt"/>
              </a:rPr>
              <a:t>Для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создания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последовательностей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 smtClean="0">
                <a:latin typeface="+mn-lt"/>
              </a:rPr>
              <a:t>чисел</a:t>
            </a:r>
            <a:r>
              <a:rPr lang="ru-RU" sz="2400" dirty="0" smtClean="0">
                <a:latin typeface="+mn-lt"/>
              </a:rPr>
              <a:t> и записи их в массивы</a:t>
            </a:r>
            <a:r>
              <a:rPr lang="pl-PL" sz="2400" dirty="0" smtClean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NumPy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имеется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функция</a:t>
            </a:r>
            <a:r>
              <a:rPr lang="pl-PL" sz="2400" dirty="0">
                <a:latin typeface="+mn-lt"/>
              </a:rPr>
              <a:t> </a:t>
            </a:r>
            <a:r>
              <a:rPr lang="pl-PL" sz="2400" b="1" dirty="0" err="1">
                <a:latin typeface="+mn-lt"/>
              </a:rPr>
              <a:t>arange</a:t>
            </a:r>
            <a:r>
              <a:rPr lang="pl-PL" sz="2400" b="1" dirty="0">
                <a:latin typeface="+mn-lt"/>
              </a:rPr>
              <a:t>()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аналогичная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встроенной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Python</a:t>
            </a:r>
            <a:r>
              <a:rPr lang="pl-PL" sz="2400" dirty="0">
                <a:latin typeface="+mn-lt"/>
              </a:rPr>
              <a:t> </a:t>
            </a:r>
            <a:r>
              <a:rPr lang="pl-PL" sz="2400" b="1" dirty="0" err="1">
                <a:latin typeface="+mn-lt"/>
              </a:rPr>
              <a:t>range</a:t>
            </a:r>
            <a:r>
              <a:rPr lang="pl-PL" sz="2400" b="1" dirty="0">
                <a:latin typeface="+mn-lt"/>
              </a:rPr>
              <a:t>()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только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вместо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списков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она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возвращает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массивы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и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принимает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не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только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целые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 smtClean="0">
                <a:latin typeface="+mn-lt"/>
              </a:rPr>
              <a:t>значения</a:t>
            </a:r>
            <a:r>
              <a:rPr lang="pl-PL" sz="2400" dirty="0" smtClean="0">
                <a:latin typeface="+mn-lt"/>
              </a:rPr>
              <a:t>:</a:t>
            </a:r>
          </a:p>
          <a:p>
            <a:endParaRPr lang="pl-PL" sz="2400" dirty="0">
              <a:latin typeface="+mn-lt"/>
            </a:endParaRPr>
          </a:p>
          <a:p>
            <a:r>
              <a:rPr lang="pl-PL" sz="2400" i="1" dirty="0" smtClean="0">
                <a:latin typeface="+mn-lt"/>
              </a:rPr>
              <a:t>&gt;&gt;&gt;</a:t>
            </a:r>
            <a:r>
              <a:rPr lang="pl-PL" sz="2400" b="1" i="1" dirty="0" smtClean="0">
                <a:latin typeface="+mn-lt"/>
              </a:rPr>
              <a:t> </a:t>
            </a:r>
            <a:r>
              <a:rPr lang="pl-PL" sz="2400" i="1" dirty="0" err="1">
                <a:latin typeface="+mn-lt"/>
              </a:rPr>
              <a:t>np.arange</a:t>
            </a:r>
            <a:r>
              <a:rPr lang="pl-PL" sz="2400" i="1" dirty="0">
                <a:latin typeface="+mn-lt"/>
              </a:rPr>
              <a:t>(10, 30, 5) </a:t>
            </a:r>
            <a:endParaRPr lang="ru-RU" sz="2400" i="1" dirty="0" smtClean="0">
              <a:latin typeface="+mn-lt"/>
            </a:endParaRPr>
          </a:p>
          <a:p>
            <a:r>
              <a:rPr lang="pl-PL" sz="2400" i="1" dirty="0" err="1" smtClean="0">
                <a:latin typeface="+mn-lt"/>
              </a:rPr>
              <a:t>array</a:t>
            </a:r>
            <a:r>
              <a:rPr lang="pl-PL" sz="2400" i="1" dirty="0">
                <a:latin typeface="+mn-lt"/>
              </a:rPr>
              <a:t>([10, 15, 20, 25]) </a:t>
            </a:r>
            <a:endParaRPr lang="ru-RU" sz="2400" i="1" dirty="0" smtClean="0">
              <a:latin typeface="+mn-lt"/>
            </a:endParaRPr>
          </a:p>
          <a:p>
            <a:r>
              <a:rPr lang="pl-PL" sz="2400" dirty="0" smtClean="0">
                <a:latin typeface="+mn-lt"/>
              </a:rPr>
              <a:t>&gt;&gt;&gt;</a:t>
            </a:r>
            <a:r>
              <a:rPr lang="pl-PL" sz="2400" b="1" i="1" dirty="0" smtClean="0">
                <a:latin typeface="+mn-lt"/>
              </a:rPr>
              <a:t> </a:t>
            </a:r>
            <a:r>
              <a:rPr lang="pl-PL" sz="2400" i="1" dirty="0" err="1">
                <a:latin typeface="+mn-lt"/>
              </a:rPr>
              <a:t>np.arange</a:t>
            </a:r>
            <a:r>
              <a:rPr lang="pl-PL" sz="2400" i="1" dirty="0">
                <a:latin typeface="+mn-lt"/>
              </a:rPr>
              <a:t>(0, 1, 0.1) </a:t>
            </a:r>
            <a:endParaRPr lang="ru-RU" sz="2400" i="1" dirty="0" smtClean="0">
              <a:latin typeface="+mn-lt"/>
            </a:endParaRPr>
          </a:p>
          <a:p>
            <a:r>
              <a:rPr lang="pl-PL" sz="2400" i="1" dirty="0" err="1" smtClean="0">
                <a:latin typeface="+mn-lt"/>
              </a:rPr>
              <a:t>array</a:t>
            </a:r>
            <a:r>
              <a:rPr lang="pl-PL" sz="2400" i="1" dirty="0">
                <a:latin typeface="+mn-lt"/>
              </a:rPr>
              <a:t>([ 0. , 0.1, 0.2, 0.3, 0.4, 0.5, 0.6, 0.7, 0.8, 0.9</a:t>
            </a:r>
            <a:r>
              <a:rPr lang="pl-PL" sz="2400" i="1" dirty="0" smtClean="0">
                <a:latin typeface="+mn-lt"/>
              </a:rPr>
              <a:t>])</a:t>
            </a:r>
            <a:endParaRPr lang="ru-RU" sz="2400" i="1" dirty="0" smtClean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r>
              <a:rPr lang="ru-RU" sz="2400" dirty="0" smtClean="0">
                <a:latin typeface="+mn-lt"/>
              </a:rPr>
              <a:t>П</a:t>
            </a:r>
            <a:r>
              <a:rPr lang="pl-PL" sz="2400" dirty="0" err="1" smtClean="0">
                <a:latin typeface="+mn-lt"/>
              </a:rPr>
              <a:t>ри</a:t>
            </a:r>
            <a:r>
              <a:rPr lang="pl-PL" sz="2400" dirty="0" smtClean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использовании</a:t>
            </a:r>
            <a:r>
              <a:rPr lang="pl-PL" sz="2400" dirty="0">
                <a:latin typeface="+mn-lt"/>
              </a:rPr>
              <a:t> </a:t>
            </a:r>
            <a:r>
              <a:rPr lang="pl-PL" sz="2400" b="1" dirty="0" err="1">
                <a:latin typeface="+mn-lt"/>
              </a:rPr>
              <a:t>arange</a:t>
            </a:r>
            <a:r>
              <a:rPr lang="pl-PL" sz="2400" b="1" dirty="0">
                <a:latin typeface="+mn-lt"/>
              </a:rPr>
              <a:t>() </a:t>
            </a:r>
            <a:r>
              <a:rPr lang="pl-PL" sz="2400" dirty="0" err="1">
                <a:latin typeface="+mn-lt"/>
              </a:rPr>
              <a:t>с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аргументами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типа</a:t>
            </a:r>
            <a:r>
              <a:rPr lang="pl-PL" sz="2400" dirty="0">
                <a:latin typeface="+mn-lt"/>
              </a:rPr>
              <a:t> </a:t>
            </a:r>
            <a:r>
              <a:rPr lang="pl-PL" sz="2400" b="1" dirty="0" err="1">
                <a:latin typeface="+mn-lt"/>
              </a:rPr>
              <a:t>float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сложно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быть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уверенным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том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сколько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элементов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будет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получено</a:t>
            </a:r>
            <a:r>
              <a:rPr lang="pl-PL" sz="2400" dirty="0">
                <a:latin typeface="+mn-lt"/>
              </a:rPr>
              <a:t> (</a:t>
            </a:r>
            <a:r>
              <a:rPr lang="pl-PL" sz="2400" dirty="0" err="1">
                <a:latin typeface="+mn-lt"/>
              </a:rPr>
              <a:t>из-за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ограничения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точности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чисел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с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плавающей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запятой</a:t>
            </a:r>
            <a:r>
              <a:rPr lang="pl-PL" sz="2400" dirty="0">
                <a:latin typeface="+mn-lt"/>
              </a:rPr>
              <a:t>). </a:t>
            </a:r>
            <a:r>
              <a:rPr lang="pl-PL" sz="2400" dirty="0" err="1">
                <a:latin typeface="+mn-lt"/>
              </a:rPr>
              <a:t>Поэтому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таких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случаях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обычно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лучше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использовать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функцию</a:t>
            </a:r>
            <a:r>
              <a:rPr lang="pl-PL" sz="2400" dirty="0">
                <a:latin typeface="+mn-lt"/>
              </a:rPr>
              <a:t> </a:t>
            </a:r>
            <a:r>
              <a:rPr lang="pl-PL" sz="2400" b="1" dirty="0" err="1">
                <a:latin typeface="+mn-lt"/>
              </a:rPr>
              <a:t>linspace</a:t>
            </a:r>
            <a:r>
              <a:rPr lang="pl-PL" sz="2400" b="1" dirty="0">
                <a:latin typeface="+mn-lt"/>
              </a:rPr>
              <a:t>()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которая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вместо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шага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качестве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одного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из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аргументов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принимает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число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равное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количеству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нужных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элементов</a:t>
            </a:r>
            <a:r>
              <a:rPr lang="pl-PL" sz="2400" dirty="0" smtClean="0">
                <a:latin typeface="+mn-lt"/>
              </a:rPr>
              <a:t>:</a:t>
            </a:r>
            <a:endParaRPr lang="ru-RU" sz="2400" dirty="0" smtClean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r>
              <a:rPr lang="pl-PL" sz="2400" i="1" dirty="0" smtClean="0">
                <a:latin typeface="+mn-lt"/>
              </a:rPr>
              <a:t>&gt;&gt;&gt;</a:t>
            </a:r>
            <a:r>
              <a:rPr lang="pl-PL" sz="2400" i="1" dirty="0" err="1" smtClean="0">
                <a:latin typeface="+mn-lt"/>
              </a:rPr>
              <a:t>np.linspace</a:t>
            </a:r>
            <a:r>
              <a:rPr lang="pl-PL" sz="2400" i="1" dirty="0" smtClean="0">
                <a:latin typeface="+mn-lt"/>
              </a:rPr>
              <a:t>(0</a:t>
            </a:r>
            <a:r>
              <a:rPr lang="pl-PL" sz="2400" i="1" dirty="0">
                <a:latin typeface="+mn-lt"/>
              </a:rPr>
              <a:t>, 2, 9) 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# 9 </a:t>
            </a:r>
            <a:r>
              <a:rPr lang="pl-PL" sz="24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чисел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pl-PL" sz="24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от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0 </a:t>
            </a:r>
            <a:r>
              <a:rPr lang="pl-PL" sz="24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до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2 </a:t>
            </a:r>
            <a:r>
              <a:rPr lang="pl-PL" sz="24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включительно</a:t>
            </a:r>
            <a:r>
              <a:rPr lang="pl-PL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ru-RU" sz="24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pl-PL" sz="2400" i="1" dirty="0" err="1" smtClean="0">
                <a:latin typeface="+mn-lt"/>
              </a:rPr>
              <a:t>array</a:t>
            </a:r>
            <a:r>
              <a:rPr lang="pl-PL" sz="2400" i="1" dirty="0">
                <a:latin typeface="+mn-lt"/>
              </a:rPr>
              <a:t>([ 0. , 0.25, 0.5 , 0.75, 1. , 1.25, 1.5 , 1.75, 2. ])</a:t>
            </a:r>
          </a:p>
        </p:txBody>
      </p:sp>
    </p:spTree>
    <p:extLst>
      <p:ext uri="{BB962C8B-B14F-4D97-AF65-F5344CB8AC3E}">
        <p14:creationId xmlns:p14="http://schemas.microsoft.com/office/powerpoint/2010/main" val="84346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050" y="-2691680"/>
            <a:ext cx="14770100" cy="148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6426200"/>
            <a:ext cx="1885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331787"/>
          </a:xfrm>
          <a:ln/>
        </p:spPr>
        <p:txBody>
          <a:bodyPr/>
          <a:lstStyle/>
          <a:p>
            <a:pPr algn="ctr"/>
            <a:r>
              <a:rPr lang="ru-RU" altLang="en-US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ru-RU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. 1. </a:t>
            </a:r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</a:rPr>
              <a:t>Создание массивов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664" y="548680"/>
            <a:ext cx="10801200" cy="558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latin typeface="+mn-lt"/>
              </a:rPr>
              <a:t>Для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создания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последовательностей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чисел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NumPy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имеется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функция</a:t>
            </a:r>
            <a:r>
              <a:rPr lang="pl-PL" sz="2400" dirty="0">
                <a:latin typeface="+mn-lt"/>
              </a:rPr>
              <a:t> </a:t>
            </a:r>
            <a:r>
              <a:rPr lang="pl-PL" sz="2400" b="1" dirty="0" err="1">
                <a:latin typeface="+mn-lt"/>
              </a:rPr>
              <a:t>arange</a:t>
            </a:r>
            <a:r>
              <a:rPr lang="pl-PL" sz="2400" b="1" dirty="0">
                <a:latin typeface="+mn-lt"/>
              </a:rPr>
              <a:t>()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аналогичная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встроенной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Python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range</a:t>
            </a:r>
            <a:r>
              <a:rPr lang="pl-PL" sz="2400" dirty="0">
                <a:latin typeface="+mn-lt"/>
              </a:rPr>
              <a:t>(), </a:t>
            </a:r>
            <a:r>
              <a:rPr lang="pl-PL" sz="2400" dirty="0" err="1">
                <a:latin typeface="+mn-lt"/>
              </a:rPr>
              <a:t>только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вместо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списков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она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возвращает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массивы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и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принимает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не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только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целые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 smtClean="0">
                <a:latin typeface="+mn-lt"/>
              </a:rPr>
              <a:t>значения</a:t>
            </a:r>
            <a:r>
              <a:rPr lang="pl-PL" sz="2400" dirty="0" smtClean="0">
                <a:latin typeface="+mn-lt"/>
              </a:rPr>
              <a:t>:</a:t>
            </a:r>
            <a:endParaRPr lang="pl-PL" sz="2400" dirty="0">
              <a:latin typeface="+mn-lt"/>
            </a:endParaRPr>
          </a:p>
          <a:p>
            <a:r>
              <a:rPr lang="pl-PL" sz="2400" i="1" dirty="0" smtClean="0">
                <a:latin typeface="+mn-lt"/>
              </a:rPr>
              <a:t>&gt;&gt;&gt;</a:t>
            </a:r>
            <a:r>
              <a:rPr lang="pl-PL" sz="2400" b="1" i="1" dirty="0" smtClean="0">
                <a:latin typeface="+mn-lt"/>
              </a:rPr>
              <a:t> </a:t>
            </a:r>
            <a:r>
              <a:rPr lang="pl-PL" sz="2400" i="1" dirty="0" err="1">
                <a:latin typeface="+mn-lt"/>
              </a:rPr>
              <a:t>np.arange</a:t>
            </a:r>
            <a:r>
              <a:rPr lang="pl-PL" sz="2400" i="1" dirty="0">
                <a:latin typeface="+mn-lt"/>
              </a:rPr>
              <a:t>(10, 30, 5) </a:t>
            </a:r>
            <a:endParaRPr lang="ru-RU" sz="2400" i="1" dirty="0" smtClean="0">
              <a:latin typeface="+mn-lt"/>
            </a:endParaRPr>
          </a:p>
          <a:p>
            <a:r>
              <a:rPr lang="pl-PL" sz="2400" i="1" dirty="0" err="1" smtClean="0">
                <a:latin typeface="+mn-lt"/>
              </a:rPr>
              <a:t>array</a:t>
            </a:r>
            <a:r>
              <a:rPr lang="pl-PL" sz="2400" i="1" dirty="0">
                <a:latin typeface="+mn-lt"/>
              </a:rPr>
              <a:t>([10, 15, 20, 25]) </a:t>
            </a:r>
            <a:endParaRPr lang="ru-RU" sz="2400" i="1" dirty="0" smtClean="0">
              <a:latin typeface="+mn-lt"/>
            </a:endParaRPr>
          </a:p>
          <a:p>
            <a:r>
              <a:rPr lang="pl-PL" sz="2400" dirty="0" smtClean="0">
                <a:latin typeface="+mn-lt"/>
              </a:rPr>
              <a:t>&gt;&gt;&gt;</a:t>
            </a:r>
            <a:r>
              <a:rPr lang="pl-PL" sz="2400" b="1" i="1" dirty="0" smtClean="0">
                <a:latin typeface="+mn-lt"/>
              </a:rPr>
              <a:t> </a:t>
            </a:r>
            <a:r>
              <a:rPr lang="pl-PL" sz="2400" i="1" dirty="0" err="1">
                <a:latin typeface="+mn-lt"/>
              </a:rPr>
              <a:t>np.arange</a:t>
            </a:r>
            <a:r>
              <a:rPr lang="pl-PL" sz="2400" i="1" dirty="0">
                <a:latin typeface="+mn-lt"/>
              </a:rPr>
              <a:t>(0, 1, 0.1) </a:t>
            </a:r>
            <a:endParaRPr lang="ru-RU" sz="2400" i="1" dirty="0" smtClean="0">
              <a:latin typeface="+mn-lt"/>
            </a:endParaRPr>
          </a:p>
          <a:p>
            <a:r>
              <a:rPr lang="pl-PL" sz="2400" i="1" dirty="0" err="1" smtClean="0">
                <a:latin typeface="+mn-lt"/>
              </a:rPr>
              <a:t>array</a:t>
            </a:r>
            <a:r>
              <a:rPr lang="pl-PL" sz="2400" i="1" dirty="0">
                <a:latin typeface="+mn-lt"/>
              </a:rPr>
              <a:t>([ 0. , 0.1, 0.2, 0.3, 0.4, 0.5, 0.6, 0.7, 0.8, 0.9</a:t>
            </a:r>
            <a:r>
              <a:rPr lang="pl-PL" sz="2400" i="1" dirty="0" smtClean="0">
                <a:latin typeface="+mn-lt"/>
              </a:rPr>
              <a:t>])</a:t>
            </a:r>
            <a:endParaRPr lang="ru-RU" sz="2400" i="1" dirty="0" smtClean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r>
              <a:rPr lang="pl-PL" sz="2400" dirty="0" err="1">
                <a:latin typeface="+mn-lt"/>
              </a:rPr>
              <a:t>Вообще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при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использовании</a:t>
            </a:r>
            <a:r>
              <a:rPr lang="pl-PL" sz="2400" dirty="0">
                <a:latin typeface="+mn-lt"/>
              </a:rPr>
              <a:t> </a:t>
            </a:r>
            <a:r>
              <a:rPr lang="pl-PL" sz="2400" b="1" dirty="0" err="1">
                <a:latin typeface="+mn-lt"/>
              </a:rPr>
              <a:t>arange</a:t>
            </a:r>
            <a:r>
              <a:rPr lang="pl-PL" sz="2400" b="1" dirty="0">
                <a:latin typeface="+mn-lt"/>
              </a:rPr>
              <a:t>() </a:t>
            </a:r>
            <a:r>
              <a:rPr lang="pl-PL" sz="2400" dirty="0" err="1">
                <a:latin typeface="+mn-lt"/>
              </a:rPr>
              <a:t>с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аргументами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типа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float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сложно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быть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уверенным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том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сколько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элементов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будет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получено</a:t>
            </a:r>
            <a:r>
              <a:rPr lang="pl-PL" sz="2400" dirty="0">
                <a:latin typeface="+mn-lt"/>
              </a:rPr>
              <a:t> (</a:t>
            </a:r>
            <a:r>
              <a:rPr lang="pl-PL" sz="2400" dirty="0" err="1">
                <a:latin typeface="+mn-lt"/>
              </a:rPr>
              <a:t>из-за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ограничения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точности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чисел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с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плавающей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запятой</a:t>
            </a:r>
            <a:r>
              <a:rPr lang="pl-PL" sz="2400" dirty="0">
                <a:latin typeface="+mn-lt"/>
              </a:rPr>
              <a:t>). </a:t>
            </a:r>
            <a:r>
              <a:rPr lang="pl-PL" sz="2400" dirty="0" err="1">
                <a:latin typeface="+mn-lt"/>
              </a:rPr>
              <a:t>Поэтому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таких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случаях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обычно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лучше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использовать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функцию</a:t>
            </a:r>
            <a:r>
              <a:rPr lang="pl-PL" sz="2400" dirty="0">
                <a:latin typeface="+mn-lt"/>
              </a:rPr>
              <a:t> </a:t>
            </a:r>
            <a:r>
              <a:rPr lang="pl-PL" sz="2400" b="1" dirty="0" err="1">
                <a:latin typeface="+mn-lt"/>
              </a:rPr>
              <a:t>linspace</a:t>
            </a:r>
            <a:r>
              <a:rPr lang="pl-PL" sz="2400" b="1" dirty="0">
                <a:latin typeface="+mn-lt"/>
              </a:rPr>
              <a:t>()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которая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вместо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шага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качестве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одного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из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аргументов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принимает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число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 err="1">
                <a:latin typeface="+mn-lt"/>
              </a:rPr>
              <a:t>равное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количеству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нужных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элементов</a:t>
            </a:r>
            <a:r>
              <a:rPr lang="pl-PL" sz="2400" dirty="0" smtClean="0">
                <a:latin typeface="+mn-lt"/>
              </a:rPr>
              <a:t>:</a:t>
            </a:r>
            <a:endParaRPr lang="ru-RU" sz="2400" dirty="0" smtClean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r>
              <a:rPr lang="pl-PL" sz="2400" i="1" dirty="0" smtClean="0">
                <a:latin typeface="+mn-lt"/>
              </a:rPr>
              <a:t>&gt;&gt;&gt;</a:t>
            </a:r>
            <a:r>
              <a:rPr lang="pl-PL" sz="2400" i="1" dirty="0" err="1" smtClean="0">
                <a:latin typeface="+mn-lt"/>
              </a:rPr>
              <a:t>np.linspace</a:t>
            </a:r>
            <a:r>
              <a:rPr lang="pl-PL" sz="2400" i="1" dirty="0" smtClean="0">
                <a:latin typeface="+mn-lt"/>
              </a:rPr>
              <a:t>(0</a:t>
            </a:r>
            <a:r>
              <a:rPr lang="pl-PL" sz="2400" i="1" dirty="0">
                <a:latin typeface="+mn-lt"/>
              </a:rPr>
              <a:t>, 2, 9) # 9 </a:t>
            </a:r>
            <a:r>
              <a:rPr lang="pl-PL" sz="2400" i="1" dirty="0" err="1">
                <a:latin typeface="+mn-lt"/>
              </a:rPr>
              <a:t>чисел</a:t>
            </a:r>
            <a:r>
              <a:rPr lang="pl-PL" sz="2400" i="1" dirty="0">
                <a:latin typeface="+mn-lt"/>
              </a:rPr>
              <a:t> </a:t>
            </a:r>
            <a:r>
              <a:rPr lang="pl-PL" sz="2400" i="1" dirty="0" err="1">
                <a:latin typeface="+mn-lt"/>
              </a:rPr>
              <a:t>от</a:t>
            </a:r>
            <a:r>
              <a:rPr lang="pl-PL" sz="2400" i="1" dirty="0">
                <a:latin typeface="+mn-lt"/>
              </a:rPr>
              <a:t> 0 </a:t>
            </a:r>
            <a:r>
              <a:rPr lang="pl-PL" sz="2400" i="1" dirty="0" err="1">
                <a:latin typeface="+mn-lt"/>
              </a:rPr>
              <a:t>до</a:t>
            </a:r>
            <a:r>
              <a:rPr lang="pl-PL" sz="2400" i="1" dirty="0">
                <a:latin typeface="+mn-lt"/>
              </a:rPr>
              <a:t> 2 </a:t>
            </a:r>
            <a:r>
              <a:rPr lang="pl-PL" sz="2400" i="1" dirty="0" err="1">
                <a:latin typeface="+mn-lt"/>
              </a:rPr>
              <a:t>включительно</a:t>
            </a:r>
            <a:r>
              <a:rPr lang="pl-PL" sz="2400" i="1" dirty="0">
                <a:latin typeface="+mn-lt"/>
              </a:rPr>
              <a:t> </a:t>
            </a:r>
            <a:endParaRPr lang="ru-RU" sz="2400" i="1" dirty="0" smtClean="0">
              <a:latin typeface="+mn-lt"/>
            </a:endParaRPr>
          </a:p>
          <a:p>
            <a:r>
              <a:rPr lang="pl-PL" sz="2400" i="1" dirty="0" err="1" smtClean="0">
                <a:latin typeface="+mn-lt"/>
              </a:rPr>
              <a:t>array</a:t>
            </a:r>
            <a:r>
              <a:rPr lang="pl-PL" sz="2400" i="1" dirty="0">
                <a:latin typeface="+mn-lt"/>
              </a:rPr>
              <a:t>([ 0. , 0.25, 0.5 , 0.75, 1. , 1.25, 1.5 , 1.75, 2. ])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88408"/>
            <a:ext cx="10945216" cy="64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13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EAEAEA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Arial Unicode MS"/>
        <a:cs typeface="Arial Unicode MS"/>
      </a:majorFont>
      <a:minorFont>
        <a:latin typeface="Calibri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9201</TotalTime>
  <Words>4506</Words>
  <Application>Microsoft Macintosh PowerPoint</Application>
  <PresentationFormat>Widescreen</PresentationFormat>
  <Paragraphs>560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 Unicode MS</vt:lpstr>
      <vt:lpstr>Calibri</vt:lpstr>
      <vt:lpstr>Calibri Light</vt:lpstr>
      <vt:lpstr>Times New Roman</vt:lpstr>
      <vt:lpstr>Arial</vt:lpstr>
      <vt:lpstr>Office Theme</vt:lpstr>
      <vt:lpstr>Лекция 12. Библиотека Numpy. </vt:lpstr>
      <vt:lpstr>1.Цели</vt:lpstr>
      <vt:lpstr>2. numpy.ndarray - однородный многомерный массив</vt:lpstr>
      <vt:lpstr>2. 1. Создание массивов.</vt:lpstr>
      <vt:lpstr>2. 1. Создание массивов.</vt:lpstr>
      <vt:lpstr>2. 1. Создание массивов.</vt:lpstr>
      <vt:lpstr>2. 1. Создание массивов.</vt:lpstr>
      <vt:lpstr>2. 1. Создание массивов.</vt:lpstr>
      <vt:lpstr>2. 1. Создание массивов.</vt:lpstr>
      <vt:lpstr>2. 1. Создание массивов.</vt:lpstr>
      <vt:lpstr>2. 2. Базовые операции.</vt:lpstr>
      <vt:lpstr>2. 2. Базовые операции.</vt:lpstr>
      <vt:lpstr>2. 2. Базовые операции.</vt:lpstr>
      <vt:lpstr>2. 3. Индексы, срезы, итерации.</vt:lpstr>
      <vt:lpstr>2. 3. Индексы, срезы, итерации.</vt:lpstr>
      <vt:lpstr>2. 3. Индексы, срезы, итерации.</vt:lpstr>
      <vt:lpstr>2. 3. Индексы, срезы, итерации.</vt:lpstr>
      <vt:lpstr>2. 3. Индексы, срезы, итерации.</vt:lpstr>
      <vt:lpstr>2. 4. Изменение формы.</vt:lpstr>
      <vt:lpstr>2. 5. Объединение массивов.</vt:lpstr>
      <vt:lpstr>2. 6. Разбиение массива.</vt:lpstr>
      <vt:lpstr>2. 7. Копии и представления.</vt:lpstr>
      <vt:lpstr>2. 7. Копии и представления.</vt:lpstr>
      <vt:lpstr>2. 7. Копии и представления.</vt:lpstr>
      <vt:lpstr>3. Массивы из случайных элементов.</vt:lpstr>
      <vt:lpstr>3. Массивы из случайных элементов.</vt:lpstr>
      <vt:lpstr>3. Массивы из случайных элементов.</vt:lpstr>
      <vt:lpstr>3. Массивы из случайных элементов.</vt:lpstr>
      <vt:lpstr>3. Массивы из случайных элементов.</vt:lpstr>
      <vt:lpstr>3. Массивы из случайных элементов.</vt:lpstr>
      <vt:lpstr>4. Линейная алгебра.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Введение в типы объектов языка Python. </dc:title>
  <dc:creator>Yuri Kouxa</dc:creator>
  <cp:lastModifiedBy>Тамара Вознесенская</cp:lastModifiedBy>
  <cp:revision>425</cp:revision>
  <cp:lastPrinted>1601-01-01T00:00:00Z</cp:lastPrinted>
  <dcterms:created xsi:type="dcterms:W3CDTF">2015-09-06T06:15:38Z</dcterms:created>
  <dcterms:modified xsi:type="dcterms:W3CDTF">2016-11-30T09:02:42Z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r8>0</vt:r8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Широкоэкранный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r8>6</vt:r8>
  </property>
</Properties>
</file>